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314" r:id="rId2"/>
    <p:sldId id="311" r:id="rId3"/>
    <p:sldId id="312" r:id="rId4"/>
    <p:sldId id="313" r:id="rId5"/>
    <p:sldId id="271" r:id="rId6"/>
    <p:sldId id="288" r:id="rId7"/>
    <p:sldId id="267" r:id="rId8"/>
    <p:sldId id="269" r:id="rId9"/>
    <p:sldId id="270" r:id="rId10"/>
    <p:sldId id="289" r:id="rId11"/>
    <p:sldId id="290" r:id="rId12"/>
    <p:sldId id="291" r:id="rId13"/>
    <p:sldId id="292" r:id="rId14"/>
    <p:sldId id="295" r:id="rId15"/>
    <p:sldId id="316" r:id="rId16"/>
    <p:sldId id="294" r:id="rId17"/>
    <p:sldId id="31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84" autoAdjust="0"/>
  </p:normalViewPr>
  <p:slideViewPr>
    <p:cSldViewPr>
      <p:cViewPr varScale="1">
        <p:scale>
          <a:sx n="87" d="100"/>
          <a:sy n="87" d="100"/>
        </p:scale>
        <p:origin x="-12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9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9CFFB-AEE3-4266-85D5-3BF8FFF20C18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A6368-2BBE-4E83-8E41-7CCC1EFE4F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0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2709EA-DE6A-4B36-9490-CF0B635C93FC}" type="slidenum">
              <a:rPr lang="en-US"/>
              <a:pPr/>
              <a:t>2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C1C10E-61D4-4505-A39D-2DC99AE3B6C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  <p:sp>
        <p:nvSpPr>
          <p:cNvPr id="430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BFCB490-C979-47B3-A7CC-170796B58193}" type="slidenum">
              <a:rPr lang="en-US" sz="1200">
                <a:latin typeface="Calibri" pitchFamily="34" charset="0"/>
              </a:rPr>
              <a:pPr algn="r"/>
              <a:t>14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97B9565E-FB5A-4DCB-B8C2-67D25E9BF8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3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80000"/>
                <a:satMod val="100000"/>
                <a:lumMod val="100000"/>
              </a:schemeClr>
            </a:gs>
            <a:gs pos="50000">
              <a:schemeClr val="bg2">
                <a:tint val="100000"/>
                <a:shade val="95000"/>
                <a:satMod val="100000"/>
                <a:lumMod val="100000"/>
              </a:schemeClr>
            </a:gs>
            <a:gs pos="100000">
              <a:schemeClr val="bg2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83E7ACB8-C905-475A-9C48-282370AB31AC}" type="datetimeFigureOut">
              <a:rPr lang="en-US" smtClean="0"/>
              <a:pPr/>
              <a:t>3/18/2014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217DA3C-8466-4CC4-AD12-3C6777464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9" y="2366613"/>
            <a:ext cx="7714445" cy="4258374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2711" y="381000"/>
            <a:ext cx="7315200" cy="1795736"/>
          </a:xfrm>
        </p:spPr>
        <p:txBody>
          <a:bodyPr/>
          <a:lstStyle/>
          <a:p>
            <a:r>
              <a:rPr lang="en-US" dirty="0" smtClean="0"/>
              <a:t>Protein Synthesis - Transcription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00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28675"/>
            <a:ext cx="8915400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Transcription O</a:t>
            </a:r>
            <a:r>
              <a:rPr lang="en-US" dirty="0" smtClean="0"/>
              <a:t>ccurs in the Nucleus 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04938"/>
            <a:ext cx="8610600" cy="1795462"/>
          </a:xfrm>
        </p:spPr>
        <p:txBody>
          <a:bodyPr>
            <a:noAutofit/>
          </a:bodyPr>
          <a:lstStyle/>
          <a:p>
            <a:r>
              <a:rPr lang="en-US" sz="2800" dirty="0"/>
              <a:t>Transcription copies DNA to make a </a:t>
            </a:r>
            <a:r>
              <a:rPr lang="en-US" sz="2800" b="1" dirty="0" smtClean="0">
                <a:solidFill>
                  <a:schemeClr val="tx2"/>
                </a:solidFill>
              </a:rPr>
              <a:t>complimentary strand </a:t>
            </a:r>
            <a:r>
              <a:rPr lang="en-US" sz="2800" b="1" dirty="0">
                <a:solidFill>
                  <a:schemeClr val="tx2"/>
                </a:solidFill>
              </a:rPr>
              <a:t>of </a:t>
            </a:r>
            <a:r>
              <a:rPr lang="en-US" sz="2800" b="1" dirty="0" smtClean="0">
                <a:solidFill>
                  <a:schemeClr val="tx2"/>
                </a:solidFill>
              </a:rPr>
              <a:t>RNA</a:t>
            </a:r>
            <a:endParaRPr lang="en-US" sz="2800" dirty="0" smtClean="0"/>
          </a:p>
          <a:p>
            <a:r>
              <a:rPr lang="en-US" sz="2800" dirty="0" smtClean="0"/>
              <a:t>This takes place </a:t>
            </a:r>
            <a:r>
              <a:rPr lang="en-US" sz="2800" b="1" dirty="0" smtClean="0">
                <a:solidFill>
                  <a:schemeClr val="tx2"/>
                </a:solidFill>
              </a:rPr>
              <a:t>inside the nucleus</a:t>
            </a:r>
            <a:endParaRPr lang="en-US" sz="2800" dirty="0" smtClean="0"/>
          </a:p>
          <a:p>
            <a:r>
              <a:rPr lang="en-US" sz="2800" dirty="0" smtClean="0"/>
              <a:t>What advantage(s) might this create? </a:t>
            </a:r>
            <a:endParaRPr lang="en-US" sz="2800" dirty="0"/>
          </a:p>
        </p:txBody>
      </p:sp>
      <p:pic>
        <p:nvPicPr>
          <p:cNvPr id="20482" name="Picture 2" descr="C:\Program Files\McDougal Littell\Power Presentations-Biology\assets\Images\bhspe-020302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7" b="91429" l="7948" r="93064">
                        <a14:foregroundMark x1="10694" y1="36714" x2="8526" y2="42714"/>
                        <a14:foregroundMark x1="37139" y1="11571" x2="45954" y2="6286"/>
                        <a14:foregroundMark x1="56647" y1="11571" x2="75434" y2="15143"/>
                        <a14:foregroundMark x1="75723" y1="14857" x2="85983" y2="22857"/>
                        <a14:foregroundMark x1="85983" y1="22857" x2="89740" y2="32429"/>
                        <a14:foregroundMark x1="30202" y1="17143" x2="35405" y2="14286"/>
                        <a14:foregroundMark x1="88150" y1="51286" x2="91185" y2="46000"/>
                        <a14:foregroundMark x1="91474" y1="45571" x2="91185" y2="39571"/>
                        <a14:foregroundMark x1="90318" y1="35571" x2="91474" y2="39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4" y="3184517"/>
            <a:ext cx="3657600" cy="369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Program Files\McDougal Littell\Power Presentations-Biology\assets\Images\bhspe-020302-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734" y="2346317"/>
            <a:ext cx="3424697" cy="366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Program Files\McDougal Littell\Power Presentations-Biology\assets\Images\bhspe-030801-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67" y="3394162"/>
            <a:ext cx="3124200" cy="25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943599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DNA is more protected from splicing and mutagens. Also, it is better regulated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3427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533400" y="533400"/>
            <a:ext cx="861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3600" dirty="0" smtClean="0">
                <a:solidFill>
                  <a:schemeClr val="tx2"/>
                </a:solidFill>
                <a:latin typeface="Arial" pitchFamily="34" charset="0"/>
              </a:rPr>
              <a:t>How Transcription Occurs</a:t>
            </a:r>
            <a:endParaRPr lang="en-US" sz="36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41587" y="1906161"/>
            <a:ext cx="7543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eaLnBrk="1" hangingPunct="1">
              <a:spcBef>
                <a:spcPct val="2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</a:rPr>
              <a:t>1. 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</a:rPr>
              <a:t>RNA </a:t>
            </a:r>
            <a:r>
              <a:rPr lang="en-US" sz="2800" b="1" dirty="0">
                <a:solidFill>
                  <a:schemeClr val="tx2"/>
                </a:solidFill>
                <a:latin typeface="Arial" pitchFamily="34" charset="0"/>
              </a:rPr>
              <a:t>polymerase </a:t>
            </a:r>
            <a:r>
              <a:rPr lang="en-US" sz="2800" dirty="0" smtClean="0">
                <a:latin typeface="Arial" pitchFamily="34" charset="0"/>
              </a:rPr>
              <a:t>untwists and unzips a section of the DNA (usually a single gene).</a:t>
            </a:r>
            <a:endParaRPr lang="en-US" sz="2800" dirty="0">
              <a:latin typeface="Arial" pitchFamily="34" charset="0"/>
            </a:endParaRPr>
          </a:p>
        </p:txBody>
      </p:sp>
      <p:grpSp>
        <p:nvGrpSpPr>
          <p:cNvPr id="24588" name="Group 12"/>
          <p:cNvGrpSpPr>
            <a:grpSpLocks/>
          </p:cNvGrpSpPr>
          <p:nvPr/>
        </p:nvGrpSpPr>
        <p:grpSpPr bwMode="auto">
          <a:xfrm>
            <a:off x="990600" y="3352800"/>
            <a:ext cx="7010400" cy="3044825"/>
            <a:chOff x="624" y="2112"/>
            <a:chExt cx="4416" cy="1918"/>
          </a:xfrm>
        </p:grpSpPr>
        <p:pic>
          <p:nvPicPr>
            <p:cNvPr id="24580" name="Picture 4" descr="bhspe-030804-004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112"/>
              <a:ext cx="4416" cy="1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880" y="2280"/>
              <a:ext cx="5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</a:rPr>
                <a:t>start site</a:t>
              </a:r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1152" y="2448"/>
              <a:ext cx="0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Rectangle 7"/>
            <p:cNvSpPr>
              <a:spLocks noChangeArrowheads="1"/>
            </p:cNvSpPr>
            <p:nvPr/>
          </p:nvSpPr>
          <p:spPr bwMode="auto">
            <a:xfrm>
              <a:off x="2912" y="3648"/>
              <a:ext cx="7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</a:rPr>
                <a:t>nucleotides</a:t>
              </a:r>
            </a:p>
          </p:txBody>
        </p:sp>
        <p:sp>
          <p:nvSpPr>
            <p:cNvPr id="24584" name="Line 8"/>
            <p:cNvSpPr>
              <a:spLocks noChangeShapeType="1"/>
            </p:cNvSpPr>
            <p:nvPr/>
          </p:nvSpPr>
          <p:spPr bwMode="auto">
            <a:xfrm flipH="1" flipV="1">
              <a:off x="3176" y="3392"/>
              <a:ext cx="4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 flipH="1" flipV="1">
              <a:off x="3032" y="3536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2832" y="2192"/>
              <a:ext cx="12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</a:rPr>
                <a:t>transcription complex</a:t>
              </a:r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 flipV="1">
              <a:off x="2544" y="2352"/>
              <a:ext cx="336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7977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  <p:bldP spid="24579" grpId="0" build="p" bldLvl="2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304800"/>
            <a:ext cx="8610600" cy="276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eaLnBrk="1" hangingPunct="1">
              <a:spcBef>
                <a:spcPct val="2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</a:rPr>
              <a:t>2.</a:t>
            </a:r>
            <a:r>
              <a:rPr lang="en-US" sz="2800" dirty="0" smtClean="0">
                <a:latin typeface="Arial" pitchFamily="34" charset="0"/>
              </a:rPr>
              <a:t> RNA </a:t>
            </a:r>
            <a:r>
              <a:rPr lang="en-US" sz="2800" dirty="0">
                <a:latin typeface="Arial" pitchFamily="34" charset="0"/>
              </a:rPr>
              <a:t>polymerase 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</a:rPr>
              <a:t>pairs free RNA nucleotides </a:t>
            </a:r>
            <a:r>
              <a:rPr lang="en-US" sz="2800" dirty="0" smtClean="0">
                <a:latin typeface="Arial" pitchFamily="34" charset="0"/>
              </a:rPr>
              <a:t>to the exposed bases of one of the DNA strands following 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</a:rPr>
              <a:t>base pair rules</a:t>
            </a:r>
            <a:r>
              <a:rPr lang="en-US" sz="2800" dirty="0" smtClean="0">
                <a:latin typeface="Arial" pitchFamily="34" charset="0"/>
              </a:rPr>
              <a:t>, except 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</a:rPr>
              <a:t>Uracil replaces </a:t>
            </a:r>
            <a:r>
              <a:rPr lang="en-US" sz="2800" dirty="0" smtClean="0">
                <a:latin typeface="Arial" pitchFamily="34" charset="0"/>
              </a:rPr>
              <a:t>thymine</a:t>
            </a:r>
            <a:endParaRPr lang="en-US" sz="2800" dirty="0">
              <a:latin typeface="Arial" pitchFamily="34" charset="0"/>
            </a:endParaRPr>
          </a:p>
          <a:p>
            <a:pPr lvl="1" eaLnBrk="1" hangingPunct="1">
              <a:spcBef>
                <a:spcPct val="2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</a:rPr>
              <a:t>3.</a:t>
            </a:r>
            <a:r>
              <a:rPr lang="en-US" sz="2800" dirty="0" smtClean="0">
                <a:latin typeface="Arial" pitchFamily="34" charset="0"/>
              </a:rPr>
              <a:t> The </a:t>
            </a:r>
            <a:r>
              <a:rPr lang="en-US" sz="2800" dirty="0">
                <a:latin typeface="Arial" pitchFamily="34" charset="0"/>
              </a:rPr>
              <a:t>DNA helix winds again as the gene is transcribed.</a:t>
            </a:r>
          </a:p>
        </p:txBody>
      </p:sp>
      <p:grpSp>
        <p:nvGrpSpPr>
          <p:cNvPr id="48146" name="Group 18"/>
          <p:cNvGrpSpPr>
            <a:grpSpLocks/>
          </p:cNvGrpSpPr>
          <p:nvPr/>
        </p:nvGrpSpPr>
        <p:grpSpPr bwMode="auto">
          <a:xfrm>
            <a:off x="457200" y="2982384"/>
            <a:ext cx="8293100" cy="3848100"/>
            <a:chOff x="288" y="1584"/>
            <a:chExt cx="5224" cy="2424"/>
          </a:xfrm>
        </p:grpSpPr>
        <p:pic>
          <p:nvPicPr>
            <p:cNvPr id="48138" name="Picture 10" descr="241b.gif                                                       0006B018 Macintosh                      BEB7E0B0: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88" y="1584"/>
              <a:ext cx="5224" cy="2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139" name="Group 11"/>
            <p:cNvGrpSpPr>
              <a:grpSpLocks/>
            </p:cNvGrpSpPr>
            <p:nvPr/>
          </p:nvGrpSpPr>
          <p:grpSpPr bwMode="auto">
            <a:xfrm>
              <a:off x="4624" y="1776"/>
              <a:ext cx="359" cy="512"/>
              <a:chOff x="4232" y="1744"/>
              <a:chExt cx="359" cy="512"/>
            </a:xfrm>
          </p:grpSpPr>
          <p:sp>
            <p:nvSpPr>
              <p:cNvPr id="48132" name="Rectangle 4"/>
              <p:cNvSpPr>
                <a:spLocks noChangeArrowheads="1"/>
              </p:cNvSpPr>
              <p:nvPr/>
            </p:nvSpPr>
            <p:spPr bwMode="auto">
              <a:xfrm>
                <a:off x="4232" y="1744"/>
                <a:ext cx="35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latin typeface="Arial" pitchFamily="34" charset="0"/>
                  </a:rPr>
                  <a:t>DNA</a:t>
                </a:r>
              </a:p>
            </p:txBody>
          </p:sp>
          <p:sp>
            <p:nvSpPr>
              <p:cNvPr id="48133" name="Line 5"/>
              <p:cNvSpPr>
                <a:spLocks noChangeShapeType="1"/>
              </p:cNvSpPr>
              <p:nvPr/>
            </p:nvSpPr>
            <p:spPr bwMode="auto">
              <a:xfrm flipH="1">
                <a:off x="4408" y="1896"/>
                <a:ext cx="0" cy="3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8145" name="Group 17"/>
          <p:cNvGrpSpPr>
            <a:grpSpLocks/>
          </p:cNvGrpSpPr>
          <p:nvPr/>
        </p:nvGrpSpPr>
        <p:grpSpPr bwMode="auto">
          <a:xfrm>
            <a:off x="6019800" y="5105400"/>
            <a:ext cx="2695575" cy="488950"/>
            <a:chOff x="3870" y="3254"/>
            <a:chExt cx="1698" cy="308"/>
          </a:xfrm>
        </p:grpSpPr>
        <p:sp>
          <p:nvSpPr>
            <p:cNvPr id="48142" name="Line 14"/>
            <p:cNvSpPr>
              <a:spLocks noChangeShapeType="1"/>
            </p:cNvSpPr>
            <p:nvPr/>
          </p:nvSpPr>
          <p:spPr bwMode="auto">
            <a:xfrm>
              <a:off x="3888" y="3408"/>
              <a:ext cx="1680" cy="0"/>
            </a:xfrm>
            <a:prstGeom prst="line">
              <a:avLst/>
            </a:prstGeom>
            <a:noFill/>
            <a:ln w="571500">
              <a:solidFill>
                <a:srgbClr val="FF99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3870" y="3254"/>
              <a:ext cx="1258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300" b="1">
                  <a:latin typeface="Arial" pitchFamily="34" charset="0"/>
                </a:rPr>
                <a:t>RNA polymerase moves along the DNA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969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 bldLvl="5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28600" y="304800"/>
            <a:ext cx="8001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Arial" pitchFamily="34" charset="0"/>
              </a:rPr>
              <a:t>4.</a:t>
            </a:r>
            <a:r>
              <a:rPr lang="en-US" sz="2800" dirty="0" smtClean="0">
                <a:latin typeface="Arial" pitchFamily="34" charset="0"/>
              </a:rPr>
              <a:t> The </a:t>
            </a:r>
            <a:r>
              <a:rPr lang="en-US" sz="2800" dirty="0">
                <a:latin typeface="Arial" pitchFamily="34" charset="0"/>
              </a:rPr>
              <a:t>RNA strand </a:t>
            </a:r>
            <a:r>
              <a:rPr lang="en-US" sz="2800" b="1" dirty="0">
                <a:solidFill>
                  <a:schemeClr val="tx2"/>
                </a:solidFill>
                <a:latin typeface="Arial" pitchFamily="34" charset="0"/>
              </a:rPr>
              <a:t>detaches from</a:t>
            </a:r>
            <a:r>
              <a:rPr lang="en-US" sz="2800" b="1" dirty="0">
                <a:latin typeface="Arial" pitchFamily="34" charset="0"/>
              </a:rPr>
              <a:t> </a:t>
            </a:r>
            <a:r>
              <a:rPr lang="en-US" sz="2800" dirty="0">
                <a:latin typeface="Arial" pitchFamily="34" charset="0"/>
              </a:rPr>
              <a:t>the DNA once the gene </a:t>
            </a:r>
            <a:r>
              <a:rPr lang="en-US" sz="2800" dirty="0" smtClean="0">
                <a:latin typeface="Arial" pitchFamily="34" charset="0"/>
              </a:rPr>
              <a:t>is </a:t>
            </a:r>
            <a:r>
              <a:rPr lang="en-US" sz="2800" dirty="0">
                <a:latin typeface="Arial" pitchFamily="34" charset="0"/>
              </a:rPr>
              <a:t>transcribed</a:t>
            </a:r>
            <a:r>
              <a:rPr lang="en-US" sz="2800" dirty="0" smtClean="0">
                <a:latin typeface="Arial" pitchFamily="34" charset="0"/>
              </a:rPr>
              <a:t>.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Arial" pitchFamily="34" charset="0"/>
              </a:rPr>
              <a:t>5.</a:t>
            </a:r>
            <a:r>
              <a:rPr lang="en-US" sz="2800" dirty="0" smtClean="0">
                <a:latin typeface="Arial" pitchFamily="34" charset="0"/>
              </a:rPr>
              <a:t> The mRNA strand, with instructions for building a protein, 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</a:rPr>
              <a:t>leaves the nucleus and enters the cytoplasm</a:t>
            </a:r>
            <a:endParaRPr lang="en-US" sz="2800" b="1" dirty="0">
              <a:solidFill>
                <a:schemeClr val="tx2"/>
              </a:solidFill>
              <a:latin typeface="Arial" pitchFamily="34" charset="0"/>
            </a:endParaRPr>
          </a:p>
        </p:txBody>
      </p:sp>
      <p:grpSp>
        <p:nvGrpSpPr>
          <p:cNvPr id="49164" name="Group 12"/>
          <p:cNvGrpSpPr>
            <a:grpSpLocks/>
          </p:cNvGrpSpPr>
          <p:nvPr/>
        </p:nvGrpSpPr>
        <p:grpSpPr bwMode="auto">
          <a:xfrm>
            <a:off x="177800" y="2963069"/>
            <a:ext cx="8686800" cy="3570288"/>
            <a:chOff x="144" y="1657"/>
            <a:chExt cx="5472" cy="2249"/>
          </a:xfrm>
        </p:grpSpPr>
        <p:pic>
          <p:nvPicPr>
            <p:cNvPr id="49163" name="Picture 11" descr="241c.gif                                                       0006B018 Macintosh                      BEB7E0B0: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657"/>
              <a:ext cx="5472" cy="2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157" name="Group 5"/>
            <p:cNvGrpSpPr>
              <a:grpSpLocks/>
            </p:cNvGrpSpPr>
            <p:nvPr/>
          </p:nvGrpSpPr>
          <p:grpSpPr bwMode="auto">
            <a:xfrm>
              <a:off x="3576" y="2792"/>
              <a:ext cx="359" cy="512"/>
              <a:chOff x="4232" y="1744"/>
              <a:chExt cx="359" cy="512"/>
            </a:xfrm>
          </p:grpSpPr>
          <p:sp>
            <p:nvSpPr>
              <p:cNvPr id="49158" name="Rectangle 6"/>
              <p:cNvSpPr>
                <a:spLocks noChangeArrowheads="1"/>
              </p:cNvSpPr>
              <p:nvPr/>
            </p:nvSpPr>
            <p:spPr bwMode="auto">
              <a:xfrm>
                <a:off x="4232" y="1744"/>
                <a:ext cx="35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latin typeface="Arial" pitchFamily="34" charset="0"/>
                  </a:rPr>
                  <a:t>RNA</a:t>
                </a:r>
              </a:p>
            </p:txBody>
          </p:sp>
          <p:sp>
            <p:nvSpPr>
              <p:cNvPr id="49159" name="Line 7"/>
              <p:cNvSpPr>
                <a:spLocks noChangeShapeType="1"/>
              </p:cNvSpPr>
              <p:nvPr/>
            </p:nvSpPr>
            <p:spPr bwMode="auto">
              <a:xfrm flipH="1">
                <a:off x="4408" y="1896"/>
                <a:ext cx="0" cy="3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4752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TRANSCRIPTION EXAMPLE</a:t>
            </a:r>
          </a:p>
          <a:p>
            <a:pPr eaLnBrk="1" hangingPunct="1"/>
            <a:r>
              <a:rPr lang="en-US" sz="3200" dirty="0" smtClean="0"/>
              <a:t>Transcribe the following DNA Sequence in</a:t>
            </a:r>
            <a:r>
              <a:rPr lang="en-US" altLang="ko-KR" sz="3200" dirty="0" smtClean="0">
                <a:ea typeface="Gulim" pitchFamily="34" charset="-127"/>
              </a:rPr>
              <a:t>to</a:t>
            </a:r>
            <a:r>
              <a:rPr lang="en-US" sz="3200" dirty="0" smtClean="0"/>
              <a:t> mRNA</a:t>
            </a:r>
          </a:p>
          <a:p>
            <a:pPr eaLnBrk="1" hangingPunct="1">
              <a:buFontTx/>
              <a:buNone/>
            </a:pPr>
            <a:endParaRPr lang="en-US" sz="3200" dirty="0" smtClean="0"/>
          </a:p>
          <a:p>
            <a:pPr eaLnBrk="1" hangingPunct="1">
              <a:buFontTx/>
              <a:buNone/>
            </a:pPr>
            <a:r>
              <a:rPr lang="en-US" sz="3200" dirty="0" smtClean="0"/>
              <a:t> Template DNA:  </a:t>
            </a:r>
          </a:p>
          <a:p>
            <a:pPr eaLnBrk="1" hangingPunct="1">
              <a:buFontTx/>
              <a:buNone/>
            </a:pPr>
            <a:endParaRPr lang="en-US" sz="1500" dirty="0"/>
          </a:p>
          <a:p>
            <a:pPr eaLnBrk="1" hangingPunct="1">
              <a:buFontTx/>
              <a:buNone/>
            </a:pPr>
            <a:r>
              <a:rPr lang="en-US" sz="3200" dirty="0" smtClean="0"/>
              <a:t>		TAC   CGG  ATG  CTA  GGA  TCA </a:t>
            </a:r>
          </a:p>
          <a:p>
            <a:pPr eaLnBrk="1" hangingPunct="1">
              <a:buFontTx/>
              <a:buNone/>
            </a:pPr>
            <a:endParaRPr lang="en-US" sz="3200" dirty="0" smtClean="0"/>
          </a:p>
          <a:p>
            <a:pPr eaLnBrk="1" hangingPunct="1">
              <a:buFontTx/>
              <a:buNone/>
            </a:pPr>
            <a:r>
              <a:rPr lang="en-US" sz="3200" dirty="0"/>
              <a:t>	</a:t>
            </a:r>
            <a:r>
              <a:rPr lang="en-US" sz="3200" dirty="0" smtClean="0"/>
              <a:t>	</a:t>
            </a:r>
            <a:r>
              <a:rPr lang="en-US" sz="3200" b="1" dirty="0" smtClean="0">
                <a:solidFill>
                  <a:schemeClr val="tx2"/>
                </a:solidFill>
              </a:rPr>
              <a:t>AUG  GCC  UAC GAU  CCU  AGU</a:t>
            </a:r>
          </a:p>
        </p:txBody>
      </p:sp>
    </p:spTree>
    <p:extLst>
      <p:ext uri="{BB962C8B-B14F-4D97-AF65-F5344CB8AC3E}">
        <p14:creationId xmlns:p14="http://schemas.microsoft.com/office/powerpoint/2010/main" val="27791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How is DNA replication </a:t>
            </a:r>
            <a:r>
              <a:rPr lang="en-US" b="1" dirty="0" smtClean="0">
                <a:solidFill>
                  <a:schemeClr val="tx1"/>
                </a:solidFill>
              </a:rPr>
              <a:t>similar</a:t>
            </a:r>
            <a:r>
              <a:rPr lang="en-US" dirty="0" smtClean="0">
                <a:solidFill>
                  <a:schemeClr val="tx1"/>
                </a:solidFill>
              </a:rPr>
              <a:t> to transcription?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How are the two processes </a:t>
            </a:r>
            <a:r>
              <a:rPr lang="en-US" b="1" dirty="0" smtClean="0">
                <a:solidFill>
                  <a:schemeClr val="tx1"/>
                </a:solidFill>
              </a:rPr>
              <a:t>different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8125" y="823913"/>
            <a:ext cx="8905875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transcription process is similar to </a:t>
            </a:r>
            <a:r>
              <a:rPr lang="en-US" dirty="0" smtClean="0"/>
              <a:t>replication 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7620000" cy="432752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400" dirty="0"/>
              <a:t>Transcription and replication both involve complex enzymes and complementary base </a:t>
            </a:r>
            <a:r>
              <a:rPr lang="en-US" sz="2400" dirty="0" smtClean="0"/>
              <a:t>pairing</a:t>
            </a:r>
            <a:endParaRPr lang="en-US" sz="2400" dirty="0"/>
          </a:p>
          <a:p>
            <a:pPr marL="45720" indent="0">
              <a:buNone/>
            </a:pPr>
            <a:r>
              <a:rPr lang="en-US" sz="2400" dirty="0"/>
              <a:t>The two processes have </a:t>
            </a:r>
            <a:r>
              <a:rPr lang="en-US" sz="2400" b="1" dirty="0">
                <a:solidFill>
                  <a:schemeClr val="tx2"/>
                </a:solidFill>
              </a:rPr>
              <a:t>different end results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Replication copies</a:t>
            </a:r>
            <a:br>
              <a:rPr lang="en-US" sz="2400" dirty="0"/>
            </a:br>
            <a:r>
              <a:rPr lang="en-US" sz="2400" dirty="0" smtClean="0"/>
              <a:t>the entire DNA</a:t>
            </a:r>
            <a:r>
              <a:rPr lang="en-US" sz="2400" dirty="0"/>
              <a:t>;</a:t>
            </a:r>
            <a:br>
              <a:rPr lang="en-US" sz="2400" dirty="0"/>
            </a:br>
            <a:r>
              <a:rPr lang="en-US" sz="2400" b="1" dirty="0">
                <a:solidFill>
                  <a:schemeClr val="tx2"/>
                </a:solidFill>
              </a:rPr>
              <a:t>transcription </a:t>
            </a:r>
            <a:r>
              <a:rPr lang="en-US" sz="2400" b="1" dirty="0" smtClean="0">
                <a:solidFill>
                  <a:schemeClr val="tx2"/>
                </a:solidFill>
              </a:rPr>
              <a:t/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copies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a </a:t>
            </a:r>
            <a:r>
              <a:rPr lang="en-US" sz="2400" b="1" dirty="0">
                <a:solidFill>
                  <a:schemeClr val="tx2"/>
                </a:solidFill>
              </a:rPr>
              <a:t>gene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Replication makes</a:t>
            </a:r>
            <a:br>
              <a:rPr lang="en-US" sz="2400" dirty="0"/>
            </a:br>
            <a:r>
              <a:rPr lang="en-US" sz="2400" dirty="0"/>
              <a:t>one copy;</a:t>
            </a:r>
            <a:br>
              <a:rPr lang="en-US" sz="2400" dirty="0"/>
            </a:br>
            <a:r>
              <a:rPr lang="en-US" sz="2400" b="1" dirty="0">
                <a:solidFill>
                  <a:schemeClr val="tx2"/>
                </a:solidFill>
              </a:rPr>
              <a:t>transcription can</a:t>
            </a:r>
            <a:br>
              <a:rPr lang="en-US" sz="2400" b="1" dirty="0">
                <a:solidFill>
                  <a:schemeClr val="tx2"/>
                </a:solidFill>
              </a:rPr>
            </a:br>
            <a:r>
              <a:rPr lang="en-US" sz="2400" b="1" dirty="0">
                <a:solidFill>
                  <a:schemeClr val="tx2"/>
                </a:solidFill>
              </a:rPr>
              <a:t>make many copies</a:t>
            </a:r>
            <a:r>
              <a:rPr lang="en-US" sz="2400" dirty="0" smtClean="0"/>
              <a:t>.</a:t>
            </a:r>
          </a:p>
          <a:p>
            <a:pPr lvl="1"/>
            <a:endParaRPr lang="en-US" sz="2400" dirty="0"/>
          </a:p>
          <a:p>
            <a:r>
              <a:rPr lang="en-US" sz="2600" dirty="0" smtClean="0"/>
              <a:t>Which direction is</a:t>
            </a:r>
            <a:br>
              <a:rPr lang="en-US" sz="2600" dirty="0" smtClean="0"/>
            </a:br>
            <a:r>
              <a:rPr lang="en-US" sz="2600" dirty="0" smtClean="0"/>
              <a:t>transcription occurring?</a:t>
            </a:r>
            <a:endParaRPr lang="en-US" sz="2600" dirty="0"/>
          </a:p>
        </p:txBody>
      </p:sp>
      <p:pic>
        <p:nvPicPr>
          <p:cNvPr id="43013" name="Picture 5" descr="bhspe-030804-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5410200" cy="40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852319" y="5085979"/>
            <a:ext cx="768699" cy="387045"/>
          </a:xfrm>
          <a:prstGeom prst="rect">
            <a:avLst/>
          </a:prstGeom>
          <a:solidFill>
            <a:srgbClr val="18649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Arial" pitchFamily="34" charset="0"/>
              </a:rPr>
              <a:t>DNA</a:t>
            </a: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5484876" y="5182740"/>
            <a:ext cx="432816" cy="197640"/>
          </a:xfrm>
          <a:prstGeom prst="line">
            <a:avLst/>
          </a:prstGeom>
          <a:noFill/>
          <a:ln w="9525">
            <a:solidFill>
              <a:srgbClr val="1864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H="1" flipV="1">
            <a:off x="5757522" y="4724400"/>
            <a:ext cx="160169" cy="655981"/>
          </a:xfrm>
          <a:prstGeom prst="line">
            <a:avLst/>
          </a:prstGeom>
          <a:noFill/>
          <a:ln w="9525">
            <a:solidFill>
              <a:srgbClr val="1864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4186428" y="3502800"/>
            <a:ext cx="865632" cy="62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00" b="1" dirty="0">
                <a:latin typeface="Arial" pitchFamily="34" charset="0"/>
              </a:rPr>
              <a:t>one</a:t>
            </a:r>
          </a:p>
          <a:p>
            <a:r>
              <a:rPr lang="en-US" sz="1300" b="1" dirty="0">
                <a:latin typeface="Arial" pitchFamily="34" charset="0"/>
              </a:rPr>
              <a:t>gene</a:t>
            </a:r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4835652" y="3305160"/>
            <a:ext cx="0" cy="10870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H="1">
            <a:off x="4835652" y="4392180"/>
            <a:ext cx="4328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 flipH="1">
            <a:off x="4835652" y="3305160"/>
            <a:ext cx="6492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537440" y="2516489"/>
            <a:ext cx="440167" cy="4027894"/>
          </a:xfrm>
          <a:custGeom>
            <a:avLst/>
            <a:gdLst>
              <a:gd name="connsiteX0" fmla="*/ 122772 w 440167"/>
              <a:gd name="connsiteY0" fmla="*/ 4027894 h 4027894"/>
              <a:gd name="connsiteX1" fmla="*/ 1859 w 440167"/>
              <a:gd name="connsiteY1" fmla="*/ 3083266 h 4027894"/>
              <a:gd name="connsiteX2" fmla="*/ 47201 w 440167"/>
              <a:gd name="connsiteY2" fmla="*/ 2199094 h 4027894"/>
              <a:gd name="connsiteX3" fmla="*/ 16973 w 440167"/>
              <a:gd name="connsiteY3" fmla="*/ 1896813 h 4027894"/>
              <a:gd name="connsiteX4" fmla="*/ 47201 w 440167"/>
              <a:gd name="connsiteY4" fmla="*/ 1639875 h 4027894"/>
              <a:gd name="connsiteX5" fmla="*/ 107658 w 440167"/>
              <a:gd name="connsiteY5" fmla="*/ 1382936 h 4027894"/>
              <a:gd name="connsiteX6" fmla="*/ 122772 w 440167"/>
              <a:gd name="connsiteY6" fmla="*/ 952185 h 4027894"/>
              <a:gd name="connsiteX7" fmla="*/ 122772 w 440167"/>
              <a:gd name="connsiteY7" fmla="*/ 589448 h 4027894"/>
              <a:gd name="connsiteX8" fmla="*/ 341925 w 440167"/>
              <a:gd name="connsiteY8" fmla="*/ 226711 h 4027894"/>
              <a:gd name="connsiteX9" fmla="*/ 440167 w 440167"/>
              <a:gd name="connsiteY9" fmla="*/ 0 h 40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167" h="4027894">
                <a:moveTo>
                  <a:pt x="122772" y="4027894"/>
                </a:moveTo>
                <a:cubicBezTo>
                  <a:pt x="68613" y="3707980"/>
                  <a:pt x="14454" y="3388066"/>
                  <a:pt x="1859" y="3083266"/>
                </a:cubicBezTo>
                <a:cubicBezTo>
                  <a:pt x="-10736" y="2778466"/>
                  <a:pt x="44682" y="2396836"/>
                  <a:pt x="47201" y="2199094"/>
                </a:cubicBezTo>
                <a:cubicBezTo>
                  <a:pt x="49720" y="2001352"/>
                  <a:pt x="16973" y="1990016"/>
                  <a:pt x="16973" y="1896813"/>
                </a:cubicBezTo>
                <a:cubicBezTo>
                  <a:pt x="16973" y="1803610"/>
                  <a:pt x="32087" y="1725521"/>
                  <a:pt x="47201" y="1639875"/>
                </a:cubicBezTo>
                <a:cubicBezTo>
                  <a:pt x="62315" y="1554229"/>
                  <a:pt x="95063" y="1497551"/>
                  <a:pt x="107658" y="1382936"/>
                </a:cubicBezTo>
                <a:cubicBezTo>
                  <a:pt x="120253" y="1268321"/>
                  <a:pt x="120253" y="1084433"/>
                  <a:pt x="122772" y="952185"/>
                </a:cubicBezTo>
                <a:cubicBezTo>
                  <a:pt x="125291" y="819937"/>
                  <a:pt x="86247" y="710360"/>
                  <a:pt x="122772" y="589448"/>
                </a:cubicBezTo>
                <a:cubicBezTo>
                  <a:pt x="159297" y="468536"/>
                  <a:pt x="289026" y="324952"/>
                  <a:pt x="341925" y="226711"/>
                </a:cubicBezTo>
                <a:cubicBezTo>
                  <a:pt x="394824" y="128470"/>
                  <a:pt x="417495" y="64235"/>
                  <a:pt x="440167" y="0"/>
                </a:cubicBezTo>
              </a:path>
            </a:pathLst>
          </a:custGeom>
          <a:noFill/>
          <a:ln>
            <a:solidFill>
              <a:schemeClr val="accent5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593080" y="3776614"/>
            <a:ext cx="2626201" cy="384986"/>
          </a:xfrm>
          <a:prstGeom prst="rect">
            <a:avLst/>
          </a:prstGeom>
          <a:solidFill>
            <a:srgbClr val="E3441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Arial" pitchFamily="34" charset="0"/>
              </a:rPr>
              <a:t>growing RNA strands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6566916" y="4095720"/>
            <a:ext cx="0" cy="592920"/>
          </a:xfrm>
          <a:prstGeom prst="line">
            <a:avLst/>
          </a:prstGeom>
          <a:noFill/>
          <a:ln w="9525">
            <a:solidFill>
              <a:srgbClr val="E344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423332" y="4617066"/>
            <a:ext cx="4745812" cy="1201843"/>
          </a:xfrm>
          <a:custGeom>
            <a:avLst/>
            <a:gdLst>
              <a:gd name="connsiteX0" fmla="*/ 0 w 4745812"/>
              <a:gd name="connsiteY0" fmla="*/ 559496 h 1201843"/>
              <a:gd name="connsiteX1" fmla="*/ 430751 w 4745812"/>
              <a:gd name="connsiteY1" fmla="*/ 204316 h 1201843"/>
              <a:gd name="connsiteX2" fmla="*/ 597005 w 4745812"/>
              <a:gd name="connsiteY2" fmla="*/ 90960 h 1201843"/>
              <a:gd name="connsiteX3" fmla="*/ 997528 w 4745812"/>
              <a:gd name="connsiteY3" fmla="*/ 276 h 1201843"/>
              <a:gd name="connsiteX4" fmla="*/ 1511405 w 4745812"/>
              <a:gd name="connsiteY4" fmla="*/ 60732 h 1201843"/>
              <a:gd name="connsiteX5" fmla="*/ 2002612 w 4745812"/>
              <a:gd name="connsiteY5" fmla="*/ 121189 h 1201843"/>
              <a:gd name="connsiteX6" fmla="*/ 2493818 w 4745812"/>
              <a:gd name="connsiteY6" fmla="*/ 136303 h 1201843"/>
              <a:gd name="connsiteX7" fmla="*/ 3068152 w 4745812"/>
              <a:gd name="connsiteY7" fmla="*/ 113632 h 1201843"/>
              <a:gd name="connsiteX8" fmla="*/ 3529131 w 4745812"/>
              <a:gd name="connsiteY8" fmla="*/ 226987 h 1201843"/>
              <a:gd name="connsiteX9" fmla="*/ 3763399 w 4745812"/>
              <a:gd name="connsiteY9" fmla="*/ 325228 h 1201843"/>
              <a:gd name="connsiteX10" fmla="*/ 4043008 w 4745812"/>
              <a:gd name="connsiteY10" fmla="*/ 521711 h 1201843"/>
              <a:gd name="connsiteX11" fmla="*/ 4458645 w 4745812"/>
              <a:gd name="connsiteY11" fmla="*/ 914676 h 1201843"/>
              <a:gd name="connsiteX12" fmla="*/ 4745812 w 4745812"/>
              <a:gd name="connsiteY12" fmla="*/ 1201843 h 120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45812" h="1201843">
                <a:moveTo>
                  <a:pt x="0" y="559496"/>
                </a:moveTo>
                <a:cubicBezTo>
                  <a:pt x="165625" y="420950"/>
                  <a:pt x="331250" y="282405"/>
                  <a:pt x="430751" y="204316"/>
                </a:cubicBezTo>
                <a:cubicBezTo>
                  <a:pt x="530252" y="126227"/>
                  <a:pt x="502542" y="124967"/>
                  <a:pt x="597005" y="90960"/>
                </a:cubicBezTo>
                <a:cubicBezTo>
                  <a:pt x="691468" y="56953"/>
                  <a:pt x="845128" y="5314"/>
                  <a:pt x="997528" y="276"/>
                </a:cubicBezTo>
                <a:cubicBezTo>
                  <a:pt x="1149928" y="-4762"/>
                  <a:pt x="1511405" y="60732"/>
                  <a:pt x="1511405" y="60732"/>
                </a:cubicBezTo>
                <a:cubicBezTo>
                  <a:pt x="1678919" y="80884"/>
                  <a:pt x="1838877" y="108594"/>
                  <a:pt x="2002612" y="121189"/>
                </a:cubicBezTo>
                <a:cubicBezTo>
                  <a:pt x="2166348" y="133784"/>
                  <a:pt x="2316228" y="137562"/>
                  <a:pt x="2493818" y="136303"/>
                </a:cubicBezTo>
                <a:cubicBezTo>
                  <a:pt x="2671408" y="135043"/>
                  <a:pt x="2895600" y="98518"/>
                  <a:pt x="3068152" y="113632"/>
                </a:cubicBezTo>
                <a:cubicBezTo>
                  <a:pt x="3240704" y="128746"/>
                  <a:pt x="3413257" y="191721"/>
                  <a:pt x="3529131" y="226987"/>
                </a:cubicBezTo>
                <a:cubicBezTo>
                  <a:pt x="3645005" y="262253"/>
                  <a:pt x="3677753" y="276107"/>
                  <a:pt x="3763399" y="325228"/>
                </a:cubicBezTo>
                <a:cubicBezTo>
                  <a:pt x="3849045" y="374349"/>
                  <a:pt x="3927134" y="423470"/>
                  <a:pt x="4043008" y="521711"/>
                </a:cubicBezTo>
                <a:cubicBezTo>
                  <a:pt x="4158882" y="619952"/>
                  <a:pt x="4341511" y="801321"/>
                  <a:pt x="4458645" y="914676"/>
                </a:cubicBezTo>
                <a:cubicBezTo>
                  <a:pt x="4575779" y="1028031"/>
                  <a:pt x="4658906" y="1162798"/>
                  <a:pt x="4745812" y="1201843"/>
                </a:cubicBezTo>
              </a:path>
            </a:pathLst>
          </a:custGeom>
          <a:noFill/>
          <a:ln>
            <a:solidFill>
              <a:schemeClr val="accent5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879365" y="4360403"/>
            <a:ext cx="1979941" cy="1178896"/>
          </a:xfrm>
          <a:custGeom>
            <a:avLst/>
            <a:gdLst>
              <a:gd name="connsiteX0" fmla="*/ 211597 w 1979941"/>
              <a:gd name="connsiteY0" fmla="*/ 0 h 1178896"/>
              <a:gd name="connsiteX1" fmla="*/ 211597 w 1979941"/>
              <a:gd name="connsiteY1" fmla="*/ 0 h 1178896"/>
              <a:gd name="connsiteX2" fmla="*/ 143584 w 1979941"/>
              <a:gd name="connsiteY2" fmla="*/ 22671 h 1178896"/>
              <a:gd name="connsiteX3" fmla="*/ 98242 w 1979941"/>
              <a:gd name="connsiteY3" fmla="*/ 52899 h 1178896"/>
              <a:gd name="connsiteX4" fmla="*/ 83128 w 1979941"/>
              <a:gd name="connsiteY4" fmla="*/ 75571 h 1178896"/>
              <a:gd name="connsiteX5" fmla="*/ 37785 w 1979941"/>
              <a:gd name="connsiteY5" fmla="*/ 98242 h 1178896"/>
              <a:gd name="connsiteX6" fmla="*/ 22671 w 1979941"/>
              <a:gd name="connsiteY6" fmla="*/ 287167 h 1178896"/>
              <a:gd name="connsiteX7" fmla="*/ 0 w 1979941"/>
              <a:gd name="connsiteY7" fmla="*/ 491207 h 1178896"/>
              <a:gd name="connsiteX8" fmla="*/ 143584 w 1979941"/>
              <a:gd name="connsiteY8" fmla="*/ 581891 h 1178896"/>
              <a:gd name="connsiteX9" fmla="*/ 521435 w 1979941"/>
              <a:gd name="connsiteY9" fmla="*/ 649904 h 1178896"/>
              <a:gd name="connsiteX10" fmla="*/ 778374 w 1979941"/>
              <a:gd name="connsiteY10" fmla="*/ 702804 h 1178896"/>
              <a:gd name="connsiteX11" fmla="*/ 869058 w 1979941"/>
              <a:gd name="connsiteY11" fmla="*/ 657461 h 1178896"/>
              <a:gd name="connsiteX12" fmla="*/ 1020199 w 1979941"/>
              <a:gd name="connsiteY12" fmla="*/ 755703 h 1178896"/>
              <a:gd name="connsiteX13" fmla="*/ 1103326 w 1979941"/>
              <a:gd name="connsiteY13" fmla="*/ 801045 h 1178896"/>
              <a:gd name="connsiteX14" fmla="*/ 1246909 w 1979941"/>
              <a:gd name="connsiteY14" fmla="*/ 778374 h 1178896"/>
              <a:gd name="connsiteX15" fmla="*/ 1345151 w 1979941"/>
              <a:gd name="connsiteY15" fmla="*/ 861501 h 1178896"/>
              <a:gd name="connsiteX16" fmla="*/ 1647432 w 1979941"/>
              <a:gd name="connsiteY16" fmla="*/ 1005085 h 1178896"/>
              <a:gd name="connsiteX17" fmla="*/ 1881699 w 1979941"/>
              <a:gd name="connsiteY17" fmla="*/ 1118440 h 1178896"/>
              <a:gd name="connsiteX18" fmla="*/ 1979941 w 1979941"/>
              <a:gd name="connsiteY18" fmla="*/ 1178896 h 1178896"/>
              <a:gd name="connsiteX19" fmla="*/ 1843914 w 1979941"/>
              <a:gd name="connsiteY19" fmla="*/ 861501 h 1178896"/>
              <a:gd name="connsiteX20" fmla="*/ 1692774 w 1979941"/>
              <a:gd name="connsiteY20" fmla="*/ 619676 h 1178896"/>
              <a:gd name="connsiteX21" fmla="*/ 1443392 w 1979941"/>
              <a:gd name="connsiteY21" fmla="*/ 408080 h 1178896"/>
              <a:gd name="connsiteX22" fmla="*/ 1246909 w 1979941"/>
              <a:gd name="connsiteY22" fmla="*/ 340066 h 1178896"/>
              <a:gd name="connsiteX23" fmla="*/ 1125997 w 1979941"/>
              <a:gd name="connsiteY23" fmla="*/ 241825 h 1178896"/>
              <a:gd name="connsiteX24" fmla="*/ 914400 w 1979941"/>
              <a:gd name="connsiteY24" fmla="*/ 143584 h 1178896"/>
              <a:gd name="connsiteX25" fmla="*/ 725475 w 1979941"/>
              <a:gd name="connsiteY25" fmla="*/ 75571 h 1178896"/>
              <a:gd name="connsiteX26" fmla="*/ 536549 w 1979941"/>
              <a:gd name="connsiteY26" fmla="*/ 120913 h 1178896"/>
              <a:gd name="connsiteX27" fmla="*/ 415637 w 1979941"/>
              <a:gd name="connsiteY27" fmla="*/ 45342 h 1178896"/>
              <a:gd name="connsiteX28" fmla="*/ 302281 w 1979941"/>
              <a:gd name="connsiteY28" fmla="*/ 98242 h 1178896"/>
              <a:gd name="connsiteX29" fmla="*/ 211597 w 1979941"/>
              <a:gd name="connsiteY29" fmla="*/ 0 h 117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79941" h="1178896">
                <a:moveTo>
                  <a:pt x="211597" y="0"/>
                </a:moveTo>
                <a:lnTo>
                  <a:pt x="211597" y="0"/>
                </a:lnTo>
                <a:cubicBezTo>
                  <a:pt x="188926" y="7557"/>
                  <a:pt x="165239" y="12565"/>
                  <a:pt x="143584" y="22671"/>
                </a:cubicBezTo>
                <a:cubicBezTo>
                  <a:pt x="127123" y="30353"/>
                  <a:pt x="98242" y="52899"/>
                  <a:pt x="98242" y="52899"/>
                </a:cubicBezTo>
                <a:cubicBezTo>
                  <a:pt x="93204" y="60456"/>
                  <a:pt x="91014" y="71065"/>
                  <a:pt x="83128" y="75571"/>
                </a:cubicBezTo>
                <a:cubicBezTo>
                  <a:pt x="28558" y="106754"/>
                  <a:pt x="56024" y="61763"/>
                  <a:pt x="37785" y="98242"/>
                </a:cubicBezTo>
                <a:lnTo>
                  <a:pt x="22671" y="287167"/>
                </a:lnTo>
                <a:lnTo>
                  <a:pt x="0" y="491207"/>
                </a:lnTo>
                <a:lnTo>
                  <a:pt x="143584" y="581891"/>
                </a:lnTo>
                <a:lnTo>
                  <a:pt x="521435" y="649904"/>
                </a:lnTo>
                <a:lnTo>
                  <a:pt x="778374" y="702804"/>
                </a:lnTo>
                <a:lnTo>
                  <a:pt x="869058" y="657461"/>
                </a:lnTo>
                <a:lnTo>
                  <a:pt x="1020199" y="755703"/>
                </a:lnTo>
                <a:lnTo>
                  <a:pt x="1103326" y="801045"/>
                </a:lnTo>
                <a:lnTo>
                  <a:pt x="1246909" y="778374"/>
                </a:lnTo>
                <a:lnTo>
                  <a:pt x="1345151" y="861501"/>
                </a:lnTo>
                <a:lnTo>
                  <a:pt x="1647432" y="1005085"/>
                </a:lnTo>
                <a:lnTo>
                  <a:pt x="1881699" y="1118440"/>
                </a:lnTo>
                <a:lnTo>
                  <a:pt x="1979941" y="1178896"/>
                </a:lnTo>
                <a:lnTo>
                  <a:pt x="1843914" y="861501"/>
                </a:lnTo>
                <a:lnTo>
                  <a:pt x="1692774" y="619676"/>
                </a:lnTo>
                <a:lnTo>
                  <a:pt x="1443392" y="408080"/>
                </a:lnTo>
                <a:lnTo>
                  <a:pt x="1246909" y="340066"/>
                </a:lnTo>
                <a:lnTo>
                  <a:pt x="1125997" y="241825"/>
                </a:lnTo>
                <a:lnTo>
                  <a:pt x="914400" y="143584"/>
                </a:lnTo>
                <a:lnTo>
                  <a:pt x="725475" y="75571"/>
                </a:lnTo>
                <a:lnTo>
                  <a:pt x="536549" y="120913"/>
                </a:lnTo>
                <a:lnTo>
                  <a:pt x="415637" y="45342"/>
                </a:lnTo>
                <a:lnTo>
                  <a:pt x="302281" y="98242"/>
                </a:lnTo>
                <a:lnTo>
                  <a:pt x="211597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7" idx="17"/>
          </p:cNvCxnSpPr>
          <p:nvPr/>
        </p:nvCxnSpPr>
        <p:spPr>
          <a:xfrm flipH="1" flipV="1">
            <a:off x="6400800" y="4876800"/>
            <a:ext cx="1360264" cy="60204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493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" grpId="0" animBg="1"/>
      <p:bldP spid="43018" grpId="0" animBg="1"/>
      <p:bldP spid="3" grpId="0" animBg="1"/>
      <p:bldP spid="3" grpId="1" animBg="1"/>
      <p:bldP spid="3" grpId="2" animBg="1"/>
      <p:bldP spid="43016" grpId="0" animBg="1"/>
      <p:bldP spid="5" grpId="0" animBg="1"/>
      <p:bldP spid="5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315200" cy="115409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Result of Transcription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9400" y="2494809"/>
            <a:ext cx="4191000" cy="3539527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en-US" sz="3200" dirty="0" smtClean="0"/>
              <a:t>Completed mRNA template leaves the nucleus</a:t>
            </a:r>
            <a:endParaRPr lang="en-US" sz="3200" dirty="0"/>
          </a:p>
        </p:txBody>
      </p:sp>
      <p:pic>
        <p:nvPicPr>
          <p:cNvPr id="7173" name="Picture 5" descr="C:\Program Files\McDougal Littell\Power Presentations-Biology\assets\Images\bhspe-020302-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29" b="79429" l="2698" r="92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12" b="16140"/>
          <a:stretch/>
        </p:blipFill>
        <p:spPr bwMode="auto">
          <a:xfrm>
            <a:off x="213872" y="1828800"/>
            <a:ext cx="3900928" cy="42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Program Files\McDougal Littell\Power Presentations-Biology\assets\Images\bhspe-030804-004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105" b="89895" l="54785" r="89941">
                        <a14:foregroundMark x1="57129" y1="56211" x2="58203" y2="52421"/>
                        <a14:foregroundMark x1="60938" y1="66737" x2="62793" y2="61263"/>
                        <a14:foregroundMark x1="65918" y1="74105" x2="67676" y2="69053"/>
                        <a14:foregroundMark x1="71777" y1="81474" x2="72656" y2="75158"/>
                        <a14:foregroundMark x1="78320" y1="83579" x2="77637" y2="77474"/>
                        <a14:foregroundMark x1="79883" y1="81474" x2="78906" y2="77053"/>
                        <a14:foregroundMark x1="82715" y1="78947" x2="81348" y2="74947"/>
                        <a14:foregroundMark x1="84473" y1="78737" x2="82129" y2="73263"/>
                        <a14:foregroundMark x1="87305" y1="69263" x2="84277" y2="66316"/>
                        <a14:backgroundMark x1="83301" y1="53684" x2="87500" y2="54316"/>
                        <a14:backgroundMark x1="85840" y1="63789" x2="87500" y2="64632"/>
                        <a14:backgroundMark x1="85156" y1="65895" x2="86621" y2="6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05" t="43768" r="10197" b="11908"/>
          <a:stretch/>
        </p:blipFill>
        <p:spPr bwMode="auto">
          <a:xfrm>
            <a:off x="3581400" y="3733800"/>
            <a:ext cx="4539883" cy="252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381000" y="5926206"/>
            <a:ext cx="6629400" cy="118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charset="2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What do you notice about this molecule?? (compared to DNA)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191000" y="5410200"/>
            <a:ext cx="685800" cy="51926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6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brabantorgel.nl/knoppenplaatjes/Eindhoven-HhartPaterskerk-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6" name="AutoShap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DNA codes for Proteins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800600" cy="47244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Enzymes </a:t>
            </a:r>
            <a:r>
              <a:rPr lang="en-US" sz="2400" dirty="0" smtClean="0"/>
              <a:t>do </a:t>
            </a:r>
            <a:r>
              <a:rPr lang="en-US" sz="2400" dirty="0"/>
              <a:t>the nitty-gritty jobs of every living cell.  </a:t>
            </a:r>
          </a:p>
          <a:p>
            <a:endParaRPr lang="en-US" sz="2400" dirty="0"/>
          </a:p>
          <a:p>
            <a:r>
              <a:rPr lang="en-US" sz="2400" dirty="0"/>
              <a:t>The importance of </a:t>
            </a:r>
            <a:r>
              <a:rPr lang="en-US" sz="2400" b="1" dirty="0">
                <a:solidFill>
                  <a:schemeClr val="tx2"/>
                </a:solidFill>
              </a:rPr>
              <a:t>DNA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/>
              <a:t>is that it contains the information that is used to make all of the proteins on which life depends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DNA is the </a:t>
            </a:r>
            <a:r>
              <a:rPr lang="en-US" sz="2400" b="1" dirty="0" smtClean="0">
                <a:solidFill>
                  <a:schemeClr val="tx2"/>
                </a:solidFill>
              </a:rPr>
              <a:t>blueprint</a:t>
            </a:r>
          </a:p>
          <a:p>
            <a:r>
              <a:rPr lang="en-US" sz="2400" dirty="0" smtClean="0"/>
              <a:t>Proteins are </a:t>
            </a:r>
            <a:r>
              <a:rPr lang="en-US" sz="2400" b="1" dirty="0" smtClean="0">
                <a:solidFill>
                  <a:schemeClr val="tx2"/>
                </a:solidFill>
              </a:rPr>
              <a:t>the product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88068" name="Picture 4" descr="dna_prote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429000"/>
            <a:ext cx="3733800" cy="2003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 descr="http://www.brabantorgel.nl/knoppenplaatjes/Eindhoven-HHartPaterskerk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6715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9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154097"/>
          </a:xfrm>
        </p:spPr>
        <p:txBody>
          <a:bodyPr>
            <a:noAutofit/>
          </a:bodyPr>
          <a:lstStyle/>
          <a:p>
            <a:r>
              <a:rPr lang="en-US" dirty="0" smtClean="0"/>
              <a:t>But how do we get from DNA to proteins? </a:t>
            </a:r>
            <a:r>
              <a:rPr lang="en-US" sz="2000" dirty="0" smtClean="0"/>
              <a:t>(2</a:t>
            </a:r>
            <a:r>
              <a:rPr lang="en-US" sz="2000" dirty="0" smtClean="0">
                <a:sym typeface="Wingdings" pitchFamily="2" charset="2"/>
              </a:rPr>
              <a:t>:53)</a:t>
            </a:r>
            <a:endParaRPr lang="en-US" sz="2000" dirty="0"/>
          </a:p>
        </p:txBody>
      </p:sp>
      <p:pic>
        <p:nvPicPr>
          <p:cNvPr id="5" name="bio_ch8_s4-5_v0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4400" y="1339057"/>
            <a:ext cx="7315200" cy="5486399"/>
          </a:xfrm>
        </p:spPr>
      </p:pic>
    </p:spTree>
    <p:extLst>
      <p:ext uri="{BB962C8B-B14F-4D97-AF65-F5344CB8AC3E}">
        <p14:creationId xmlns:p14="http://schemas.microsoft.com/office/powerpoint/2010/main" val="15432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315200" cy="1066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Central Dogma</a:t>
            </a:r>
            <a:endParaRPr lang="en-US" sz="4800" dirty="0"/>
          </a:p>
        </p:txBody>
      </p:sp>
      <p:pic>
        <p:nvPicPr>
          <p:cNvPr id="19459" name="Picture 3" descr="C:\Program Files\McDougal Littell\Power Presentations-Biology\assets\Images\bhspe-030804-00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95400"/>
            <a:ext cx="5381625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769833"/>
            <a:ext cx="2819400" cy="353952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dirty="0"/>
              <a:t>The central dogma states that information flows in </a:t>
            </a:r>
            <a:r>
              <a:rPr lang="en-US" sz="2400" b="1" dirty="0">
                <a:solidFill>
                  <a:schemeClr val="tx2"/>
                </a:solidFill>
              </a:rPr>
              <a:t>one direction </a:t>
            </a:r>
            <a:r>
              <a:rPr lang="en-US" sz="2400" dirty="0"/>
              <a:t>from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DNA to RNA to proteins</a:t>
            </a:r>
            <a:r>
              <a:rPr lang="en-US" sz="2400" dirty="0"/>
              <a:t>. 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Transcription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5800" y="5166530"/>
            <a:ext cx="7543800" cy="11446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Converting a gene from </a:t>
            </a:r>
            <a:r>
              <a:rPr lang="en-US" sz="2400" u="sng" dirty="0" smtClean="0"/>
              <a:t>the DNA blueprint</a:t>
            </a:r>
            <a:r>
              <a:rPr lang="en-US" sz="2400" dirty="0" smtClean="0"/>
              <a:t> into a complimentary </a:t>
            </a:r>
            <a:r>
              <a:rPr lang="en-US" sz="2400" u="sng" dirty="0" smtClean="0"/>
              <a:t>single-stranded RNA sequence</a:t>
            </a:r>
            <a:endParaRPr lang="en-US" sz="2400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1" y="28969"/>
            <a:ext cx="7579139" cy="4183685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579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566147" y="609600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The central dogma includes three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processes: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563628" y="4027270"/>
            <a:ext cx="28653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2"/>
                </a:solidFill>
                <a:latin typeface="Arial" pitchFamily="34" charset="0"/>
              </a:rPr>
              <a:t>RNA is a link between DNA and proteins.</a:t>
            </a:r>
          </a:p>
        </p:txBody>
      </p:sp>
      <p:pic>
        <p:nvPicPr>
          <p:cNvPr id="36869" name="Picture 5" descr="bhspe-030804-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37" y="1238837"/>
            <a:ext cx="5321212" cy="5273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36874" name="Group 10"/>
          <p:cNvGrpSpPr>
            <a:grpSpLocks/>
          </p:cNvGrpSpPr>
          <p:nvPr/>
        </p:nvGrpSpPr>
        <p:grpSpPr bwMode="auto">
          <a:xfrm>
            <a:off x="5908675" y="1987550"/>
            <a:ext cx="2287588" cy="2686050"/>
            <a:chOff x="3722" y="1252"/>
            <a:chExt cx="1441" cy="1692"/>
          </a:xfrm>
        </p:grpSpPr>
        <p:sp>
          <p:nvSpPr>
            <p:cNvPr id="36870" name="Rectangle 6"/>
            <p:cNvSpPr>
              <a:spLocks noChangeArrowheads="1"/>
            </p:cNvSpPr>
            <p:nvPr/>
          </p:nvSpPr>
          <p:spPr bwMode="auto">
            <a:xfrm>
              <a:off x="3722" y="1252"/>
              <a:ext cx="650" cy="189"/>
            </a:xfrm>
            <a:prstGeom prst="rect">
              <a:avLst/>
            </a:prstGeom>
            <a:solidFill>
              <a:srgbClr val="186496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300" b="1">
                  <a:solidFill>
                    <a:schemeClr val="bg1"/>
                  </a:solidFill>
                  <a:latin typeface="Arial" pitchFamily="34" charset="0"/>
                </a:rPr>
                <a:t>replication</a:t>
              </a:r>
            </a:p>
          </p:txBody>
        </p:sp>
        <p:sp>
          <p:nvSpPr>
            <p:cNvPr id="36871" name="Rectangle 7"/>
            <p:cNvSpPr>
              <a:spLocks noChangeArrowheads="1"/>
            </p:cNvSpPr>
            <p:nvPr/>
          </p:nvSpPr>
          <p:spPr bwMode="auto">
            <a:xfrm>
              <a:off x="4323" y="1793"/>
              <a:ext cx="760" cy="189"/>
            </a:xfrm>
            <a:prstGeom prst="rect">
              <a:avLst/>
            </a:prstGeom>
            <a:solidFill>
              <a:srgbClr val="E34419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300" b="1">
                  <a:solidFill>
                    <a:schemeClr val="bg1"/>
                  </a:solidFill>
                  <a:latin typeface="Arial" pitchFamily="34" charset="0"/>
                </a:rPr>
                <a:t>transcription</a:t>
              </a:r>
            </a:p>
          </p:txBody>
        </p:sp>
        <p:sp>
          <p:nvSpPr>
            <p:cNvPr id="36872" name="Rectangle 8"/>
            <p:cNvSpPr>
              <a:spLocks noChangeArrowheads="1"/>
            </p:cNvSpPr>
            <p:nvPr/>
          </p:nvSpPr>
          <p:spPr bwMode="auto">
            <a:xfrm>
              <a:off x="4507" y="2755"/>
              <a:ext cx="656" cy="189"/>
            </a:xfrm>
            <a:prstGeom prst="rect">
              <a:avLst/>
            </a:prstGeom>
            <a:solidFill>
              <a:srgbClr val="00C238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300" b="1">
                  <a:solidFill>
                    <a:schemeClr val="bg1"/>
                  </a:solidFill>
                  <a:latin typeface="Arial" pitchFamily="34" charset="0"/>
                </a:rPr>
                <a:t>translation</a:t>
              </a:r>
            </a:p>
          </p:txBody>
        </p:sp>
      </p:grp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152400" y="1905000"/>
            <a:ext cx="3006977" cy="15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sz="2800" dirty="0">
                <a:latin typeface="Arial" pitchFamily="34" charset="0"/>
              </a:rPr>
              <a:t> Replication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sz="2800" dirty="0">
                <a:latin typeface="Arial" pitchFamily="34" charset="0"/>
              </a:rPr>
              <a:t> Transcription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sz="2800" dirty="0">
                <a:latin typeface="Arial" pitchFamily="34" charset="0"/>
              </a:rPr>
              <a:t> Translation</a:t>
            </a:r>
          </a:p>
        </p:txBody>
      </p:sp>
    </p:spTree>
    <p:extLst>
      <p:ext uri="{BB962C8B-B14F-4D97-AF65-F5344CB8AC3E}">
        <p14:creationId xmlns:p14="http://schemas.microsoft.com/office/powerpoint/2010/main" val="3687501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uild="p" bldLvl="5" autoUpdateAnimBg="0" advAuto="0"/>
      <p:bldP spid="36867" grpId="0" build="p" autoUpdateAnimBg="0"/>
      <p:bldP spid="36875" grpId="0" build="p" bldLvl="5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Protein Synthesis\1280px-Ribose_AND_Deoxyribose_88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67560"/>
            <a:ext cx="5035550" cy="335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40.gif                                                        0006B018 Macintosh                      BEB7E0B0: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38400"/>
            <a:ext cx="5035550" cy="311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28600"/>
            <a:ext cx="3505200" cy="16002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" pitchFamily="34" charset="0"/>
              </a:rPr>
              <a:t>RNA is very similar to DNA</a:t>
            </a:r>
            <a:endParaRPr lang="en-US" sz="4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381000" y="1981200"/>
            <a:ext cx="3276600" cy="4572000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>
                <a:latin typeface="Arial" pitchFamily="34" charset="0"/>
              </a:rPr>
              <a:t>However, it differs in 3 major ways:</a:t>
            </a:r>
          </a:p>
          <a:p>
            <a:pPr marL="742950" lvl="1" indent="-285750">
              <a:buFontTx/>
              <a:buChar char="–"/>
            </a:pPr>
            <a:endParaRPr lang="en-US" sz="2400" dirty="0" smtClean="0">
              <a:latin typeface="Arial" pitchFamily="34" charset="0"/>
            </a:endParaRPr>
          </a:p>
          <a:p>
            <a:pPr marL="742950" lvl="1" indent="-285750">
              <a:buFontTx/>
              <a:buChar char="–"/>
            </a:pPr>
            <a:r>
              <a:rPr lang="en-US" sz="2400" dirty="0" smtClean="0">
                <a:latin typeface="Arial" pitchFamily="34" charset="0"/>
              </a:rPr>
              <a:t>RNA </a:t>
            </a:r>
            <a:r>
              <a:rPr lang="en-US" sz="2400" dirty="0">
                <a:latin typeface="Arial" pitchFamily="34" charset="0"/>
              </a:rPr>
              <a:t>has a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</a:rPr>
              <a:t>ribose sugar.</a:t>
            </a:r>
          </a:p>
          <a:p>
            <a:pPr marL="742950" lvl="1" indent="-285750">
              <a:buFontTx/>
              <a:buChar char="–"/>
            </a:pPr>
            <a:r>
              <a:rPr lang="en-US" sz="2400" dirty="0">
                <a:latin typeface="Arial" pitchFamily="34" charset="0"/>
              </a:rPr>
              <a:t>RNA has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</a:rPr>
              <a:t>uracil</a:t>
            </a:r>
            <a:r>
              <a:rPr lang="en-US" sz="2400" dirty="0">
                <a:latin typeface="Arial" pitchFamily="34" charset="0"/>
              </a:rPr>
              <a:t> instead of thymine.</a:t>
            </a:r>
          </a:p>
          <a:p>
            <a:pPr marL="742950" lvl="1" indent="-285750">
              <a:buFontTx/>
              <a:buChar char="–"/>
            </a:pPr>
            <a:r>
              <a:rPr lang="en-US" sz="2400" dirty="0">
                <a:latin typeface="Arial" pitchFamily="34" charset="0"/>
              </a:rPr>
              <a:t>RNA is a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</a:rPr>
              <a:t>single-stranded </a:t>
            </a:r>
            <a:r>
              <a:rPr lang="en-US" sz="2400" dirty="0">
                <a:latin typeface="Arial" pitchFamily="34" charset="0"/>
              </a:rPr>
              <a:t>structure.</a:t>
            </a:r>
          </a:p>
          <a:p>
            <a:endParaRPr lang="en-US" dirty="0"/>
          </a:p>
        </p:txBody>
      </p:sp>
      <p:pic>
        <p:nvPicPr>
          <p:cNvPr id="11" name="Picture 2" descr="http://home.comcast.net/~llpellegrini/RNA%20DN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8794" y="1167560"/>
            <a:ext cx="5022955" cy="546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2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RNA may fold and take many shapes </a:t>
            </a:r>
            <a:r>
              <a:rPr lang="en-US" sz="2000" dirty="0" smtClean="0"/>
              <a:t>(0:30)</a:t>
            </a:r>
            <a:endParaRPr lang="en-US" sz="2000" dirty="0"/>
          </a:p>
        </p:txBody>
      </p:sp>
      <p:pic>
        <p:nvPicPr>
          <p:cNvPr id="8" name="rnafold-l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6139" y="1524000"/>
            <a:ext cx="8831722" cy="4967426"/>
          </a:xfrm>
        </p:spPr>
      </p:pic>
    </p:spTree>
    <p:extLst>
      <p:ext uri="{BB962C8B-B14F-4D97-AF65-F5344CB8AC3E}">
        <p14:creationId xmlns:p14="http://schemas.microsoft.com/office/powerpoint/2010/main" val="36966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153400" cy="838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Protein Synthesis uses 3 types of RNA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81000" y="1524000"/>
            <a:ext cx="3484336" cy="5333999"/>
          </a:xfrm>
        </p:spPr>
        <p:txBody>
          <a:bodyPr>
            <a:normAutofit/>
          </a:bodyPr>
          <a:lstStyle/>
          <a:p>
            <a:pPr marL="609600" indent="-609600"/>
            <a:r>
              <a:rPr lang="en-US" sz="2000" dirty="0"/>
              <a:t>Three forms of RNA involved in protein synthesis</a:t>
            </a:r>
          </a:p>
          <a:p>
            <a:pPr marL="609600" indent="-609600"/>
            <a:r>
              <a:rPr lang="en-US" sz="2000" dirty="0"/>
              <a:t>1.  mRNA (messenger): </a:t>
            </a:r>
            <a:r>
              <a:rPr lang="en-US" sz="2000" b="1" dirty="0">
                <a:solidFill>
                  <a:schemeClr val="tx2"/>
                </a:solidFill>
              </a:rPr>
              <a:t>copies instructions </a:t>
            </a:r>
            <a:r>
              <a:rPr lang="en-US" sz="2000" b="1" dirty="0" smtClean="0">
                <a:solidFill>
                  <a:schemeClr val="tx2"/>
                </a:solidFill>
              </a:rPr>
              <a:t>from DNA </a:t>
            </a:r>
            <a:r>
              <a:rPr lang="en-US" sz="2000" dirty="0"/>
              <a:t>and carries these to the ribosome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  <a:p>
            <a:pPr marL="609600" indent="-609600"/>
            <a:r>
              <a:rPr lang="en-US" sz="2000" dirty="0"/>
              <a:t>2.  </a:t>
            </a:r>
            <a:r>
              <a:rPr lang="en-US" sz="2000" dirty="0" err="1"/>
              <a:t>tRNA</a:t>
            </a:r>
            <a:r>
              <a:rPr lang="en-US" sz="2000" dirty="0"/>
              <a:t> (transfer):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carries amino </a:t>
            </a:r>
            <a:r>
              <a:rPr lang="en-US" sz="2000" b="1" dirty="0" smtClean="0">
                <a:solidFill>
                  <a:schemeClr val="tx2"/>
                </a:solidFill>
              </a:rPr>
              <a:t>acids </a:t>
            </a:r>
            <a:r>
              <a:rPr lang="en-US" sz="2000" dirty="0" smtClean="0"/>
              <a:t>from the cytoplasm </a:t>
            </a:r>
            <a:r>
              <a:rPr lang="en-US" sz="2000" dirty="0"/>
              <a:t>to the ribosome.</a:t>
            </a:r>
          </a:p>
          <a:p>
            <a:pPr marL="609600" indent="-609600"/>
            <a:r>
              <a:rPr lang="en-US" sz="2000" dirty="0"/>
              <a:t>3.  </a:t>
            </a:r>
            <a:r>
              <a:rPr lang="en-US" sz="2000" dirty="0" err="1"/>
              <a:t>rRNA</a:t>
            </a:r>
            <a:r>
              <a:rPr lang="en-US" sz="2000" dirty="0"/>
              <a:t> (ribosomal): </a:t>
            </a:r>
            <a:r>
              <a:rPr lang="en-US" sz="2000" dirty="0" smtClean="0"/>
              <a:t>composes parts of </a:t>
            </a:r>
            <a:r>
              <a:rPr lang="en-US" sz="2000" dirty="0"/>
              <a:t>the </a:t>
            </a:r>
            <a:r>
              <a:rPr lang="en-US" sz="2000" dirty="0" smtClean="0"/>
              <a:t>ribosome, which </a:t>
            </a:r>
            <a:r>
              <a:rPr lang="en-US" sz="2000" b="1" dirty="0" smtClean="0">
                <a:solidFill>
                  <a:schemeClr val="tx2"/>
                </a:solidFill>
              </a:rPr>
              <a:t>is the site of protein synthesis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3810001" y="1294750"/>
            <a:ext cx="5194303" cy="2976046"/>
            <a:chOff x="1870" y="1413"/>
            <a:chExt cx="3770" cy="2160"/>
          </a:xfrm>
        </p:grpSpPr>
        <p:pic>
          <p:nvPicPr>
            <p:cNvPr id="10" name="Picture 11" descr="241c.gif                                                       0006B018 Macintosh                      BEB7E0B0: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3" t="3951" r="823"/>
            <a:stretch/>
          </p:blipFill>
          <p:spPr bwMode="auto">
            <a:xfrm>
              <a:off x="1870" y="1413"/>
              <a:ext cx="3770" cy="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3576" y="2792"/>
              <a:ext cx="13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400" b="1" dirty="0">
                <a:latin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67998" y="1600200"/>
            <a:ext cx="4185055" cy="4429676"/>
            <a:chOff x="3952324" y="1209124"/>
            <a:chExt cx="4626526" cy="4896952"/>
          </a:xfrm>
        </p:grpSpPr>
        <p:pic>
          <p:nvPicPr>
            <p:cNvPr id="6147" name="Picture 3" descr="C:\Program Files\McDougal Littell\Power Presentations-Biology\assets\Images\DNA-separatingStrands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" t="15278" b="11278"/>
            <a:stretch/>
          </p:blipFill>
          <p:spPr bwMode="auto">
            <a:xfrm>
              <a:off x="3952324" y="1209124"/>
              <a:ext cx="4626526" cy="4896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:\Program Files\McDougal Littell\Power Presentations-Biology\assets\Images\DNA-separatingStrands.g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52" t="19333" r="3621" b="70533"/>
            <a:stretch/>
          </p:blipFill>
          <p:spPr bwMode="auto">
            <a:xfrm rot="271207">
              <a:off x="7934325" y="1447800"/>
              <a:ext cx="512962" cy="751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98" y="2590800"/>
            <a:ext cx="4208462" cy="39657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5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Custom 3">
      <a:dk1>
        <a:sysClr val="windowText" lastClr="000000"/>
      </a:dk1>
      <a:lt1>
        <a:sysClr val="window" lastClr="FFFFFF"/>
      </a:lt1>
      <a:dk2>
        <a:srgbClr val="283138"/>
      </a:dk2>
      <a:lt2>
        <a:srgbClr val="FFC0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2553</TotalTime>
  <Words>457</Words>
  <Application>Microsoft Office PowerPoint</Application>
  <PresentationFormat>On-screen Show (4:3)</PresentationFormat>
  <Paragraphs>75</Paragraphs>
  <Slides>17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Perspective</vt:lpstr>
      <vt:lpstr>Protein Synthesis - Transcription</vt:lpstr>
      <vt:lpstr>DNA codes for Proteins</vt:lpstr>
      <vt:lpstr>But how do we get from DNA to proteins? (2:53)</vt:lpstr>
      <vt:lpstr>The Central Dogma</vt:lpstr>
      <vt:lpstr>Transcription</vt:lpstr>
      <vt:lpstr>PowerPoint Presentation</vt:lpstr>
      <vt:lpstr>RNA is very similar to DNA</vt:lpstr>
      <vt:lpstr>RNA may fold and take many shapes (0:30)</vt:lpstr>
      <vt:lpstr>Protein Synthesis uses 3 types of RNA</vt:lpstr>
      <vt:lpstr>Transcription Occurs in the Nucleus </vt:lpstr>
      <vt:lpstr>PowerPoint Presentation</vt:lpstr>
      <vt:lpstr>PowerPoint Presentation</vt:lpstr>
      <vt:lpstr>PowerPoint Presentation</vt:lpstr>
      <vt:lpstr>PowerPoint Presentation</vt:lpstr>
      <vt:lpstr>How is DNA replication similar to transcription?   How are the two processes different?</vt:lpstr>
      <vt:lpstr>The transcription process is similar to replication </vt:lpstr>
      <vt:lpstr>Result of Transcription</vt:lpstr>
    </vt:vector>
  </TitlesOfParts>
  <Company>Quinton Properties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 Syntesis</dc:title>
  <dc:creator>Randall Quinton</dc:creator>
  <cp:lastModifiedBy>Turner, Meagan    SHS - Staff</cp:lastModifiedBy>
  <cp:revision>106</cp:revision>
  <dcterms:created xsi:type="dcterms:W3CDTF">2012-05-06T06:36:39Z</dcterms:created>
  <dcterms:modified xsi:type="dcterms:W3CDTF">2014-03-19T01:46:00Z</dcterms:modified>
</cp:coreProperties>
</file>