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8.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9.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0.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2.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4.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6.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7.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8.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9.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1.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2.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3.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4.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5.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36.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37.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38.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39.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0.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1.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2.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3.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4.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45.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46.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theme/theme47.xml" ContentType="application/vnd.openxmlformats-officedocument.theme+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48.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82.xml" ContentType="application/vnd.openxmlformats-officedocument.presentationml.notesSlide+xml"/>
  <Override PartName="/ppt/theme/themeOverride9.xml" ContentType="application/vnd.openxmlformats-officedocument.themeOverride+xml"/>
  <Override PartName="/ppt/notesSlides/notesSlide83.xml" ContentType="application/vnd.openxmlformats-officedocument.presentationml.notesSlide+xml"/>
  <Override PartName="/ppt/theme/themeOverride10.xml" ContentType="application/vnd.openxmlformats-officedocument.themeOverride+xml"/>
  <Override PartName="/ppt/notesSlides/notesSlide84.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85.xml" ContentType="application/vnd.openxmlformats-officedocument.presentationml.notesSlide+xml"/>
  <Override PartName="/ppt/theme/themeOverride14.xml" ContentType="application/vnd.openxmlformats-officedocument.themeOverride+xml"/>
  <Override PartName="/ppt/notesSlides/notesSlide86.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87.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88.xml" ContentType="application/vnd.openxmlformats-officedocument.presentationml.notesSlide+xml"/>
  <Override PartName="/ppt/theme/themeOverride22.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23.xml" ContentType="application/vnd.openxmlformats-officedocument.themeOverride+xml"/>
  <Override PartName="/ppt/notesSlides/notesSlide91.xml" ContentType="application/vnd.openxmlformats-officedocument.presentationml.notesSlide+xml"/>
  <Override PartName="/ppt/theme/themeOverride24.xml" ContentType="application/vnd.openxmlformats-officedocument.themeOverride+xml"/>
  <Override PartName="/ppt/notesSlides/notesSlide92.xml" ContentType="application/vnd.openxmlformats-officedocument.presentationml.notesSlide+xml"/>
  <Override PartName="/ppt/theme/themeOverride25.xml" ContentType="application/vnd.openxmlformats-officedocument.themeOverride+xml"/>
  <Override PartName="/ppt/notesSlides/notesSlide93.xml" ContentType="application/vnd.openxmlformats-officedocument.presentationml.notesSlide+xml"/>
  <Override PartName="/ppt/theme/themeOverride26.xml" ContentType="application/vnd.openxmlformats-officedocument.themeOverride+xml"/>
  <Override PartName="/ppt/notesSlides/notesSlide94.xml" ContentType="application/vnd.openxmlformats-officedocument.presentationml.notesSlide+xml"/>
  <Override PartName="/ppt/theme/themeOverride27.xml" ContentType="application/vnd.openxmlformats-officedocument.themeOverride+xml"/>
  <Override PartName="/ppt/notesSlides/notesSlide95.xml" ContentType="application/vnd.openxmlformats-officedocument.presentationml.notesSlide+xml"/>
  <Override PartName="/ppt/theme/themeOverride28.xml" ContentType="application/vnd.openxmlformats-officedocument.themeOverride+xml"/>
  <Override PartName="/ppt/notesSlides/notesSlide96.xml" ContentType="application/vnd.openxmlformats-officedocument.presentationml.notesSlide+xml"/>
  <Override PartName="/ppt/theme/themeOverride29.xml" ContentType="application/vnd.openxmlformats-officedocument.themeOverride+xml"/>
  <Override PartName="/ppt/notesSlides/notesSlide97.xml" ContentType="application/vnd.openxmlformats-officedocument.presentationml.notesSlide+xml"/>
  <Override PartName="/ppt/theme/themeOverride30.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31.xml" ContentType="application/vnd.openxmlformats-officedocument.themeOverride+xml"/>
  <Override PartName="/ppt/notesSlides/notesSlide118.xml" ContentType="application/vnd.openxmlformats-officedocument.presentationml.notesSlide+xml"/>
  <Override PartName="/ppt/theme/themeOverride32.xml" ContentType="application/vnd.openxmlformats-officedocument.themeOverride+xml"/>
  <Override PartName="/ppt/notesSlides/notesSlide119.xml" ContentType="application/vnd.openxmlformats-officedocument.presentationml.notesSlide+xml"/>
  <Override PartName="/ppt/theme/themeOverride33.xml" ContentType="application/vnd.openxmlformats-officedocument.themeOverride+xml"/>
  <Override PartName="/ppt/notesSlides/notesSlide120.xml" ContentType="application/vnd.openxmlformats-officedocument.presentationml.notesSlide+xml"/>
  <Override PartName="/ppt/theme/themeOverride34.xml" ContentType="application/vnd.openxmlformats-officedocument.themeOverride+xml"/>
  <Override PartName="/ppt/notesSlides/notesSlide121.xml" ContentType="application/vnd.openxmlformats-officedocument.presentationml.notesSlide+xml"/>
  <Override PartName="/ppt/theme/themeOverride35.xml" ContentType="application/vnd.openxmlformats-officedocument.themeOverride+xml"/>
  <Override PartName="/ppt/notesSlides/notesSlide122.xml" ContentType="application/vnd.openxmlformats-officedocument.presentationml.notesSlide+xml"/>
  <Override PartName="/ppt/theme/themeOverride36.xml" ContentType="application/vnd.openxmlformats-officedocument.themeOverride+xml"/>
  <Override PartName="/ppt/notesSlides/notesSlide123.xml" ContentType="application/vnd.openxmlformats-officedocument.presentationml.notesSlide+xml"/>
  <Override PartName="/ppt/theme/themeOverride37.xml" ContentType="application/vnd.openxmlformats-officedocument.themeOverride+xml"/>
  <Override PartName="/ppt/notesSlides/notesSlide124.xml" ContentType="application/vnd.openxmlformats-officedocument.presentationml.notesSlide+xml"/>
  <Override PartName="/ppt/theme/themeOverride38.xml" ContentType="application/vnd.openxmlformats-officedocument.themeOverride+xml"/>
  <Override PartName="/ppt/notesSlides/notesSlide125.xml" ContentType="application/vnd.openxmlformats-officedocument.presentationml.notesSlide+xml"/>
  <Override PartName="/ppt/theme/themeOverride39.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7" r:id="rId2"/>
    <p:sldMasterId id="2147483771" r:id="rId3"/>
    <p:sldMasterId id="2147483785" r:id="rId4"/>
    <p:sldMasterId id="2147483799" r:id="rId5"/>
    <p:sldMasterId id="2147483813" r:id="rId6"/>
    <p:sldMasterId id="2147483827" r:id="rId7"/>
    <p:sldMasterId id="2147483841" r:id="rId8"/>
    <p:sldMasterId id="2147483984" r:id="rId9"/>
    <p:sldMasterId id="2147484254" r:id="rId10"/>
    <p:sldMasterId id="2147484269" r:id="rId11"/>
    <p:sldMasterId id="2147484284" r:id="rId12"/>
    <p:sldMasterId id="2147484296" r:id="rId13"/>
    <p:sldMasterId id="2147484308" r:id="rId14"/>
    <p:sldMasterId id="2147484320" r:id="rId15"/>
    <p:sldMasterId id="2147484332" r:id="rId16"/>
    <p:sldMasterId id="2147484345" r:id="rId17"/>
    <p:sldMasterId id="2147484359" r:id="rId18"/>
    <p:sldMasterId id="2147484373" r:id="rId19"/>
    <p:sldMasterId id="2147484387" r:id="rId20"/>
    <p:sldMasterId id="2147484401" r:id="rId21"/>
    <p:sldMasterId id="2147484415" r:id="rId22"/>
    <p:sldMasterId id="2147484429" r:id="rId23"/>
    <p:sldMasterId id="2147484443" r:id="rId24"/>
    <p:sldMasterId id="2147484457" r:id="rId25"/>
    <p:sldMasterId id="2147484471" r:id="rId26"/>
    <p:sldMasterId id="2147484485" r:id="rId27"/>
    <p:sldMasterId id="2147484499" r:id="rId28"/>
    <p:sldMasterId id="2147484512" r:id="rId29"/>
    <p:sldMasterId id="2147484578" r:id="rId30"/>
    <p:sldMasterId id="2147484594" r:id="rId31"/>
    <p:sldMasterId id="2147484606" r:id="rId32"/>
    <p:sldMasterId id="2147484618" r:id="rId33"/>
    <p:sldMasterId id="2147484632" r:id="rId34"/>
    <p:sldMasterId id="2147484647" r:id="rId35"/>
    <p:sldMasterId id="2147484660" r:id="rId36"/>
    <p:sldMasterId id="2147484672" r:id="rId37"/>
    <p:sldMasterId id="2147484684" r:id="rId38"/>
    <p:sldMasterId id="2147484696" r:id="rId39"/>
    <p:sldMasterId id="2147484710" r:id="rId40"/>
    <p:sldMasterId id="2147484723" r:id="rId41"/>
    <p:sldMasterId id="2147484736" r:id="rId42"/>
    <p:sldMasterId id="2147484748" r:id="rId43"/>
    <p:sldMasterId id="2147484762" r:id="rId44"/>
    <p:sldMasterId id="2147484774" r:id="rId45"/>
    <p:sldMasterId id="2147484788" r:id="rId46"/>
    <p:sldMasterId id="2147484800" r:id="rId47"/>
    <p:sldMasterId id="2147484824" r:id="rId48"/>
    <p:sldMasterId id="2147484836" r:id="rId49"/>
  </p:sldMasterIdLst>
  <p:notesMasterIdLst>
    <p:notesMasterId r:id="rId257"/>
  </p:notesMasterIdLst>
  <p:sldIdLst>
    <p:sldId id="272" r:id="rId50"/>
    <p:sldId id="273" r:id="rId51"/>
    <p:sldId id="405" r:id="rId52"/>
    <p:sldId id="406" r:id="rId53"/>
    <p:sldId id="407" r:id="rId54"/>
    <p:sldId id="408" r:id="rId55"/>
    <p:sldId id="409" r:id="rId56"/>
    <p:sldId id="415" r:id="rId57"/>
    <p:sldId id="416" r:id="rId58"/>
    <p:sldId id="417" r:id="rId59"/>
    <p:sldId id="418" r:id="rId60"/>
    <p:sldId id="419" r:id="rId61"/>
    <p:sldId id="425" r:id="rId62"/>
    <p:sldId id="478" r:id="rId63"/>
    <p:sldId id="479" r:id="rId64"/>
    <p:sldId id="480" r:id="rId65"/>
    <p:sldId id="481" r:id="rId66"/>
    <p:sldId id="482" r:id="rId67"/>
    <p:sldId id="483" r:id="rId68"/>
    <p:sldId id="484" r:id="rId69"/>
    <p:sldId id="485" r:id="rId70"/>
    <p:sldId id="486" r:id="rId71"/>
    <p:sldId id="487" r:id="rId72"/>
    <p:sldId id="488" r:id="rId73"/>
    <p:sldId id="489" r:id="rId74"/>
    <p:sldId id="490" r:id="rId75"/>
    <p:sldId id="491" r:id="rId76"/>
    <p:sldId id="492" r:id="rId77"/>
    <p:sldId id="493" r:id="rId78"/>
    <p:sldId id="494" r:id="rId79"/>
    <p:sldId id="495" r:id="rId80"/>
    <p:sldId id="496" r:id="rId81"/>
    <p:sldId id="497" r:id="rId82"/>
    <p:sldId id="498" r:id="rId83"/>
    <p:sldId id="499" r:id="rId84"/>
    <p:sldId id="500" r:id="rId85"/>
    <p:sldId id="501" r:id="rId86"/>
    <p:sldId id="502" r:id="rId87"/>
    <p:sldId id="503" r:id="rId88"/>
    <p:sldId id="504" r:id="rId89"/>
    <p:sldId id="506" r:id="rId90"/>
    <p:sldId id="507" r:id="rId91"/>
    <p:sldId id="508" r:id="rId92"/>
    <p:sldId id="509" r:id="rId93"/>
    <p:sldId id="510" r:id="rId94"/>
    <p:sldId id="511" r:id="rId95"/>
    <p:sldId id="512" r:id="rId96"/>
    <p:sldId id="513" r:id="rId97"/>
    <p:sldId id="514" r:id="rId98"/>
    <p:sldId id="505" r:id="rId99"/>
    <p:sldId id="623" r:id="rId100"/>
    <p:sldId id="624" r:id="rId101"/>
    <p:sldId id="625" r:id="rId102"/>
    <p:sldId id="626" r:id="rId103"/>
    <p:sldId id="627" r:id="rId104"/>
    <p:sldId id="628" r:id="rId105"/>
    <p:sldId id="629" r:id="rId106"/>
    <p:sldId id="630" r:id="rId107"/>
    <p:sldId id="631" r:id="rId108"/>
    <p:sldId id="632" r:id="rId109"/>
    <p:sldId id="633" r:id="rId110"/>
    <p:sldId id="515" r:id="rId111"/>
    <p:sldId id="516" r:id="rId112"/>
    <p:sldId id="517" r:id="rId113"/>
    <p:sldId id="518" r:id="rId114"/>
    <p:sldId id="519" r:id="rId115"/>
    <p:sldId id="520" r:id="rId116"/>
    <p:sldId id="521" r:id="rId117"/>
    <p:sldId id="522" r:id="rId118"/>
    <p:sldId id="523" r:id="rId119"/>
    <p:sldId id="524" r:id="rId120"/>
    <p:sldId id="525" r:id="rId121"/>
    <p:sldId id="526" r:id="rId122"/>
    <p:sldId id="527" r:id="rId123"/>
    <p:sldId id="528" r:id="rId124"/>
    <p:sldId id="529" r:id="rId125"/>
    <p:sldId id="531" r:id="rId126"/>
    <p:sldId id="532" r:id="rId127"/>
    <p:sldId id="533" r:id="rId128"/>
    <p:sldId id="534" r:id="rId129"/>
    <p:sldId id="535" r:id="rId130"/>
    <p:sldId id="536" r:id="rId131"/>
    <p:sldId id="537" r:id="rId132"/>
    <p:sldId id="538" r:id="rId133"/>
    <p:sldId id="530" r:id="rId134"/>
    <p:sldId id="539" r:id="rId135"/>
    <p:sldId id="540" r:id="rId136"/>
    <p:sldId id="541" r:id="rId137"/>
    <p:sldId id="542" r:id="rId138"/>
    <p:sldId id="543" r:id="rId139"/>
    <p:sldId id="544" r:id="rId140"/>
    <p:sldId id="545" r:id="rId141"/>
    <p:sldId id="546" r:id="rId142"/>
    <p:sldId id="547" r:id="rId143"/>
    <p:sldId id="548" r:id="rId144"/>
    <p:sldId id="549" r:id="rId145"/>
    <p:sldId id="550" r:id="rId146"/>
    <p:sldId id="426" r:id="rId147"/>
    <p:sldId id="427" r:id="rId148"/>
    <p:sldId id="428" r:id="rId149"/>
    <p:sldId id="429" r:id="rId150"/>
    <p:sldId id="430" r:id="rId151"/>
    <p:sldId id="431" r:id="rId152"/>
    <p:sldId id="432" r:id="rId153"/>
    <p:sldId id="433" r:id="rId154"/>
    <p:sldId id="434" r:id="rId155"/>
    <p:sldId id="329" r:id="rId156"/>
    <p:sldId id="330" r:id="rId157"/>
    <p:sldId id="331" r:id="rId158"/>
    <p:sldId id="332" r:id="rId159"/>
    <p:sldId id="333" r:id="rId160"/>
    <p:sldId id="435" r:id="rId161"/>
    <p:sldId id="436" r:id="rId162"/>
    <p:sldId id="437" r:id="rId163"/>
    <p:sldId id="438" r:id="rId164"/>
    <p:sldId id="439" r:id="rId165"/>
    <p:sldId id="282" r:id="rId166"/>
    <p:sldId id="283" r:id="rId167"/>
    <p:sldId id="284" r:id="rId168"/>
    <p:sldId id="440" r:id="rId169"/>
    <p:sldId id="441" r:id="rId170"/>
    <p:sldId id="286" r:id="rId171"/>
    <p:sldId id="285" r:id="rId172"/>
    <p:sldId id="442" r:id="rId173"/>
    <p:sldId id="443" r:id="rId174"/>
    <p:sldId id="281" r:id="rId175"/>
    <p:sldId id="444" r:id="rId176"/>
    <p:sldId id="445" r:id="rId177"/>
    <p:sldId id="446" r:id="rId178"/>
    <p:sldId id="280" r:id="rId179"/>
    <p:sldId id="447" r:id="rId180"/>
    <p:sldId id="448" r:id="rId181"/>
    <p:sldId id="449" r:id="rId182"/>
    <p:sldId id="450" r:id="rId183"/>
    <p:sldId id="325" r:id="rId184"/>
    <p:sldId id="326" r:id="rId185"/>
    <p:sldId id="551" r:id="rId186"/>
    <p:sldId id="552" r:id="rId187"/>
    <p:sldId id="553" r:id="rId188"/>
    <p:sldId id="554" r:id="rId189"/>
    <p:sldId id="555" r:id="rId190"/>
    <p:sldId id="556" r:id="rId191"/>
    <p:sldId id="557" r:id="rId192"/>
    <p:sldId id="558" r:id="rId193"/>
    <p:sldId id="559" r:id="rId194"/>
    <p:sldId id="560" r:id="rId195"/>
    <p:sldId id="561" r:id="rId196"/>
    <p:sldId id="562" r:id="rId197"/>
    <p:sldId id="563" r:id="rId198"/>
    <p:sldId id="564" r:id="rId199"/>
    <p:sldId id="565" r:id="rId200"/>
    <p:sldId id="566" r:id="rId201"/>
    <p:sldId id="567" r:id="rId202"/>
    <p:sldId id="568" r:id="rId203"/>
    <p:sldId id="569" r:id="rId204"/>
    <p:sldId id="570" r:id="rId205"/>
    <p:sldId id="571" r:id="rId206"/>
    <p:sldId id="572" r:id="rId207"/>
    <p:sldId id="573" r:id="rId208"/>
    <p:sldId id="574" r:id="rId209"/>
    <p:sldId id="575" r:id="rId210"/>
    <p:sldId id="576" r:id="rId211"/>
    <p:sldId id="577" r:id="rId212"/>
    <p:sldId id="578" r:id="rId213"/>
    <p:sldId id="579" r:id="rId214"/>
    <p:sldId id="580" r:id="rId215"/>
    <p:sldId id="581" r:id="rId216"/>
    <p:sldId id="582" r:id="rId217"/>
    <p:sldId id="583" r:id="rId218"/>
    <p:sldId id="584" r:id="rId219"/>
    <p:sldId id="585" r:id="rId220"/>
    <p:sldId id="586" r:id="rId221"/>
    <p:sldId id="587" r:id="rId222"/>
    <p:sldId id="588" r:id="rId223"/>
    <p:sldId id="589" r:id="rId224"/>
    <p:sldId id="590" r:id="rId225"/>
    <p:sldId id="591" r:id="rId226"/>
    <p:sldId id="592" r:id="rId227"/>
    <p:sldId id="593" r:id="rId228"/>
    <p:sldId id="594" r:id="rId229"/>
    <p:sldId id="595" r:id="rId230"/>
    <p:sldId id="596" r:id="rId231"/>
    <p:sldId id="597" r:id="rId232"/>
    <p:sldId id="598" r:id="rId233"/>
    <p:sldId id="599" r:id="rId234"/>
    <p:sldId id="600" r:id="rId235"/>
    <p:sldId id="601" r:id="rId236"/>
    <p:sldId id="602" r:id="rId237"/>
    <p:sldId id="603" r:id="rId238"/>
    <p:sldId id="604" r:id="rId239"/>
    <p:sldId id="606" r:id="rId240"/>
    <p:sldId id="607" r:id="rId241"/>
    <p:sldId id="608" r:id="rId242"/>
    <p:sldId id="609" r:id="rId243"/>
    <p:sldId id="610" r:id="rId244"/>
    <p:sldId id="611" r:id="rId245"/>
    <p:sldId id="612" r:id="rId246"/>
    <p:sldId id="613" r:id="rId247"/>
    <p:sldId id="614" r:id="rId248"/>
    <p:sldId id="615" r:id="rId249"/>
    <p:sldId id="616" r:id="rId250"/>
    <p:sldId id="617" r:id="rId251"/>
    <p:sldId id="618" r:id="rId252"/>
    <p:sldId id="619" r:id="rId253"/>
    <p:sldId id="620" r:id="rId254"/>
    <p:sldId id="451" r:id="rId255"/>
    <p:sldId id="452" r:id="rId2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9" autoAdjust="0"/>
    <p:restoredTop sz="94660"/>
  </p:normalViewPr>
  <p:slideViewPr>
    <p:cSldViewPr>
      <p:cViewPr varScale="1">
        <p:scale>
          <a:sx n="109" d="100"/>
          <a:sy n="109" d="100"/>
        </p:scale>
        <p:origin x="187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openxmlformats.org/officeDocument/2006/relationships/slide" Target="slides/slide121.xml"/><Relationship Id="rId191" Type="http://schemas.openxmlformats.org/officeDocument/2006/relationships/slide" Target="slides/slide142.xml"/><Relationship Id="rId205" Type="http://schemas.openxmlformats.org/officeDocument/2006/relationships/slide" Target="slides/slide156.xml"/><Relationship Id="rId226" Type="http://schemas.openxmlformats.org/officeDocument/2006/relationships/slide" Target="slides/slide177.xml"/><Relationship Id="rId247" Type="http://schemas.openxmlformats.org/officeDocument/2006/relationships/slide" Target="slides/slide198.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181" Type="http://schemas.openxmlformats.org/officeDocument/2006/relationships/slide" Target="slides/slide132.xml"/><Relationship Id="rId216" Type="http://schemas.openxmlformats.org/officeDocument/2006/relationships/slide" Target="slides/slide167.xml"/><Relationship Id="rId237" Type="http://schemas.openxmlformats.org/officeDocument/2006/relationships/slide" Target="slides/slide188.xml"/><Relationship Id="rId258"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71" Type="http://schemas.openxmlformats.org/officeDocument/2006/relationships/slide" Target="slides/slide122.xml"/><Relationship Id="rId192" Type="http://schemas.openxmlformats.org/officeDocument/2006/relationships/slide" Target="slides/slide143.xml"/><Relationship Id="rId206" Type="http://schemas.openxmlformats.org/officeDocument/2006/relationships/slide" Target="slides/slide157.xml"/><Relationship Id="rId227" Type="http://schemas.openxmlformats.org/officeDocument/2006/relationships/slide" Target="slides/slide178.xml"/><Relationship Id="rId248" Type="http://schemas.openxmlformats.org/officeDocument/2006/relationships/slide" Target="slides/slide19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5" Type="http://schemas.openxmlformats.org/officeDocument/2006/relationships/slide" Target="slides/slide26.xml"/><Relationship Id="rId96" Type="http://schemas.openxmlformats.org/officeDocument/2006/relationships/slide" Target="slides/slide47.xml"/><Relationship Id="rId140" Type="http://schemas.openxmlformats.org/officeDocument/2006/relationships/slide" Target="slides/slide91.xml"/><Relationship Id="rId161" Type="http://schemas.openxmlformats.org/officeDocument/2006/relationships/slide" Target="slides/slide112.xml"/><Relationship Id="rId182" Type="http://schemas.openxmlformats.org/officeDocument/2006/relationships/slide" Target="slides/slide133.xml"/><Relationship Id="rId217" Type="http://schemas.openxmlformats.org/officeDocument/2006/relationships/slide" Target="slides/slide1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63.xml"/><Relationship Id="rId233" Type="http://schemas.openxmlformats.org/officeDocument/2006/relationships/slide" Target="slides/slide184.xml"/><Relationship Id="rId238" Type="http://schemas.openxmlformats.org/officeDocument/2006/relationships/slide" Target="slides/slide189.xml"/><Relationship Id="rId254" Type="http://schemas.openxmlformats.org/officeDocument/2006/relationships/slide" Target="slides/slide205.xml"/><Relationship Id="rId259" Type="http://schemas.openxmlformats.org/officeDocument/2006/relationships/viewProps" Target="viewProps.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119" Type="http://schemas.openxmlformats.org/officeDocument/2006/relationships/slide" Target="slides/slide70.xml"/><Relationship Id="rId44" Type="http://schemas.openxmlformats.org/officeDocument/2006/relationships/slideMaster" Target="slideMasters/slideMaster44.xml"/><Relationship Id="rId60" Type="http://schemas.openxmlformats.org/officeDocument/2006/relationships/slide" Target="slides/slide11.xml"/><Relationship Id="rId65" Type="http://schemas.openxmlformats.org/officeDocument/2006/relationships/slide" Target="slides/slide16.xml"/><Relationship Id="rId81" Type="http://schemas.openxmlformats.org/officeDocument/2006/relationships/slide" Target="slides/slide32.xml"/><Relationship Id="rId86" Type="http://schemas.openxmlformats.org/officeDocument/2006/relationships/slide" Target="slides/slide37.xml"/><Relationship Id="rId130" Type="http://schemas.openxmlformats.org/officeDocument/2006/relationships/slide" Target="slides/slide81.xml"/><Relationship Id="rId135" Type="http://schemas.openxmlformats.org/officeDocument/2006/relationships/slide" Target="slides/slide86.xml"/><Relationship Id="rId151" Type="http://schemas.openxmlformats.org/officeDocument/2006/relationships/slide" Target="slides/slide102.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172" Type="http://schemas.openxmlformats.org/officeDocument/2006/relationships/slide" Target="slides/slide123.xml"/><Relationship Id="rId193" Type="http://schemas.openxmlformats.org/officeDocument/2006/relationships/slide" Target="slides/slide144.xml"/><Relationship Id="rId202" Type="http://schemas.openxmlformats.org/officeDocument/2006/relationships/slide" Target="slides/slide153.xml"/><Relationship Id="rId207" Type="http://schemas.openxmlformats.org/officeDocument/2006/relationships/slide" Target="slides/slide158.xml"/><Relationship Id="rId223" Type="http://schemas.openxmlformats.org/officeDocument/2006/relationships/slide" Target="slides/slide174.xml"/><Relationship Id="rId228" Type="http://schemas.openxmlformats.org/officeDocument/2006/relationships/slide" Target="slides/slide179.xml"/><Relationship Id="rId244" Type="http://schemas.openxmlformats.org/officeDocument/2006/relationships/slide" Target="slides/slide195.xml"/><Relationship Id="rId249" Type="http://schemas.openxmlformats.org/officeDocument/2006/relationships/slide" Target="slides/slide20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0.xml"/><Relationship Id="rId260" Type="http://schemas.openxmlformats.org/officeDocument/2006/relationships/theme" Target="theme/theme1.xml"/><Relationship Id="rId34" Type="http://schemas.openxmlformats.org/officeDocument/2006/relationships/slideMaster" Target="slideMasters/slideMaster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slide" Target="slides/slide55.xml"/><Relationship Id="rId120" Type="http://schemas.openxmlformats.org/officeDocument/2006/relationships/slide" Target="slides/slide71.xml"/><Relationship Id="rId125" Type="http://schemas.openxmlformats.org/officeDocument/2006/relationships/slide" Target="slides/slide76.xml"/><Relationship Id="rId141" Type="http://schemas.openxmlformats.org/officeDocument/2006/relationships/slide" Target="slides/slide92.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22.xml"/><Relationship Id="rId92" Type="http://schemas.openxmlformats.org/officeDocument/2006/relationships/slide" Target="slides/slide43.xml"/><Relationship Id="rId162" Type="http://schemas.openxmlformats.org/officeDocument/2006/relationships/slide" Target="slides/slide113.xml"/><Relationship Id="rId183" Type="http://schemas.openxmlformats.org/officeDocument/2006/relationships/slide" Target="slides/slide134.xml"/><Relationship Id="rId213" Type="http://schemas.openxmlformats.org/officeDocument/2006/relationships/slide" Target="slides/slide164.xml"/><Relationship Id="rId218" Type="http://schemas.openxmlformats.org/officeDocument/2006/relationships/slide" Target="slides/slide169.xml"/><Relationship Id="rId234" Type="http://schemas.openxmlformats.org/officeDocument/2006/relationships/slide" Target="slides/slide185.xml"/><Relationship Id="rId239"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201.xml"/><Relationship Id="rId255" Type="http://schemas.openxmlformats.org/officeDocument/2006/relationships/slide" Target="slides/slide206.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15" Type="http://schemas.openxmlformats.org/officeDocument/2006/relationships/slide" Target="slides/slide66.xml"/><Relationship Id="rId131" Type="http://schemas.openxmlformats.org/officeDocument/2006/relationships/slide" Target="slides/slide82.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61" Type="http://schemas.openxmlformats.org/officeDocument/2006/relationships/slide" Target="slides/slide12.xml"/><Relationship Id="rId82" Type="http://schemas.openxmlformats.org/officeDocument/2006/relationships/slide" Target="slides/slide33.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199" Type="http://schemas.openxmlformats.org/officeDocument/2006/relationships/slide" Target="slides/slide150.xml"/><Relationship Id="rId203" Type="http://schemas.openxmlformats.org/officeDocument/2006/relationships/slide" Target="slides/slide154.xml"/><Relationship Id="rId208" Type="http://schemas.openxmlformats.org/officeDocument/2006/relationships/slide" Target="slides/slide159.xml"/><Relationship Id="rId229" Type="http://schemas.openxmlformats.org/officeDocument/2006/relationships/slide" Target="slides/slide180.xml"/><Relationship Id="rId19" Type="http://schemas.openxmlformats.org/officeDocument/2006/relationships/slideMaster" Target="slideMasters/slideMaster19.xml"/><Relationship Id="rId224" Type="http://schemas.openxmlformats.org/officeDocument/2006/relationships/slide" Target="slides/slide175.xml"/><Relationship Id="rId240" Type="http://schemas.openxmlformats.org/officeDocument/2006/relationships/slide" Target="slides/slide191.xml"/><Relationship Id="rId245" Type="http://schemas.openxmlformats.org/officeDocument/2006/relationships/slide" Target="slides/slide196.xml"/><Relationship Id="rId261" Type="http://schemas.openxmlformats.org/officeDocument/2006/relationships/tableStyles" Target="tableStyles.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189" Type="http://schemas.openxmlformats.org/officeDocument/2006/relationships/slide" Target="slides/slide140.xml"/><Relationship Id="rId219" Type="http://schemas.openxmlformats.org/officeDocument/2006/relationships/slide" Target="slides/slide170.xml"/><Relationship Id="rId3" Type="http://schemas.openxmlformats.org/officeDocument/2006/relationships/slideMaster" Target="slideMasters/slideMaster3.xml"/><Relationship Id="rId214" Type="http://schemas.openxmlformats.org/officeDocument/2006/relationships/slide" Target="slides/slide165.xml"/><Relationship Id="rId230" Type="http://schemas.openxmlformats.org/officeDocument/2006/relationships/slide" Target="slides/slide181.xml"/><Relationship Id="rId235" Type="http://schemas.openxmlformats.org/officeDocument/2006/relationships/slide" Target="slides/slide186.xml"/><Relationship Id="rId251" Type="http://schemas.openxmlformats.org/officeDocument/2006/relationships/slide" Target="slides/slide202.xml"/><Relationship Id="rId256"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79" Type="http://schemas.openxmlformats.org/officeDocument/2006/relationships/slide" Target="slides/slide130.xml"/><Relationship Id="rId195" Type="http://schemas.openxmlformats.org/officeDocument/2006/relationships/slide" Target="slides/slide146.xml"/><Relationship Id="rId209" Type="http://schemas.openxmlformats.org/officeDocument/2006/relationships/slide" Target="slides/slide160.xml"/><Relationship Id="rId190" Type="http://schemas.openxmlformats.org/officeDocument/2006/relationships/slide" Target="slides/slide141.xml"/><Relationship Id="rId204" Type="http://schemas.openxmlformats.org/officeDocument/2006/relationships/slide" Target="slides/slide155.xml"/><Relationship Id="rId220" Type="http://schemas.openxmlformats.org/officeDocument/2006/relationships/slide" Target="slides/slide171.xml"/><Relationship Id="rId225" Type="http://schemas.openxmlformats.org/officeDocument/2006/relationships/slide" Target="slides/slide176.xml"/><Relationship Id="rId241" Type="http://schemas.openxmlformats.org/officeDocument/2006/relationships/slide" Target="slides/slide192.xml"/><Relationship Id="rId246"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slide" Target="slides/slide120.xml"/><Relationship Id="rId185" Type="http://schemas.openxmlformats.org/officeDocument/2006/relationships/slide" Target="slides/slide1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1.xml"/><Relationship Id="rId210" Type="http://schemas.openxmlformats.org/officeDocument/2006/relationships/slide" Target="slides/slide16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notesMaster" Target="notesMasters/notesMaster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DEF13E-8983-466C-BB76-3FE03683376A}" type="datetimeFigureOut">
              <a:rPr lang="en-US" smtClean="0"/>
              <a:pPr/>
              <a:t>1/10/2019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B4128-333C-44EE-906B-2F79F341F6A6}" type="slidenum">
              <a:rPr lang="en-US" smtClean="0"/>
              <a:pPr/>
              <a:t>‹#›</a:t>
            </a:fld>
            <a:endParaRPr lang="en-US"/>
          </a:p>
        </p:txBody>
      </p:sp>
    </p:spTree>
    <p:extLst>
      <p:ext uri="{BB962C8B-B14F-4D97-AF65-F5344CB8AC3E}">
        <p14:creationId xmlns:p14="http://schemas.microsoft.com/office/powerpoint/2010/main" val="72486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B99A1680-DD49-48F9-94E1-ADA0953E9BB2}" type="slidenum">
              <a:rPr lang="en-US" sz="1200">
                <a:solidFill>
                  <a:prstClr val="black"/>
                </a:solidFill>
                <a:latin typeface="Times New Roman" pitchFamily="18" charset="0"/>
              </a:rPr>
              <a:pPr eaLnBrk="1" hangingPunct="1">
                <a:buClr>
                  <a:srgbClr val="C0504D"/>
                </a:buClr>
              </a:pPr>
              <a:t>19</a:t>
            </a:fld>
            <a:endParaRPr lang="en-US" sz="1200">
              <a:solidFill>
                <a:prstClr val="black"/>
              </a:solidFill>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F11B1710-0651-4C43-BD40-D8F799AB48A1}" type="slidenum">
              <a:rPr lang="en-US" smtClean="0">
                <a:solidFill>
                  <a:prstClr val="black"/>
                </a:solidFill>
              </a:rPr>
              <a:pPr/>
              <a:t>169</a:t>
            </a:fld>
            <a:endParaRPr lang="en-US" smtClean="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50606C23-F737-4CCF-956B-8E0773344EC1}" type="slidenum">
              <a:rPr lang="en-US" smtClean="0">
                <a:solidFill>
                  <a:prstClr val="black"/>
                </a:solidFill>
              </a:rPr>
              <a:pPr/>
              <a:t>170</a:t>
            </a:fld>
            <a:endParaRPr lang="en-US" smtClean="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20F73D7F-7468-4133-9574-D50A4C818E2C}" type="slidenum">
              <a:rPr lang="en-US" smtClean="0">
                <a:solidFill>
                  <a:prstClr val="black"/>
                </a:solidFill>
              </a:rPr>
              <a:pPr/>
              <a:t>171</a:t>
            </a:fld>
            <a:endParaRPr lang="en-US" smtClean="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A25AE251-843B-483E-AED8-B61569C8BCE9}" type="slidenum">
              <a:rPr lang="en-US" smtClean="0">
                <a:solidFill>
                  <a:prstClr val="black"/>
                </a:solidFill>
              </a:rPr>
              <a:pPr/>
              <a:t>172</a:t>
            </a:fld>
            <a:endParaRPr lang="en-US" smtClean="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0F84D7C2-D1EF-46A6-963B-6FAA359A7667}" type="slidenum">
              <a:rPr lang="en-US" smtClean="0">
                <a:solidFill>
                  <a:prstClr val="black"/>
                </a:solidFill>
              </a:rPr>
              <a:pPr/>
              <a:t>173</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0F84D7C2-D1EF-46A6-963B-6FAA359A7667}" type="slidenum">
              <a:rPr lang="en-US" smtClean="0">
                <a:solidFill>
                  <a:prstClr val="black"/>
                </a:solidFill>
              </a:rPr>
              <a:pPr/>
              <a:t>174</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E62782FB-0F63-486B-890C-9E8BB845591A}" type="slidenum">
              <a:rPr lang="en-US" smtClean="0">
                <a:solidFill>
                  <a:prstClr val="black"/>
                </a:solidFill>
              </a:rPr>
              <a:pPr/>
              <a:t>175</a:t>
            </a:fld>
            <a:endParaRPr lang="en-US" smtClean="0">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B1468064-175B-42AD-8FF3-9B758EE58F76}" type="slidenum">
              <a:rPr lang="en-US" smtClean="0">
                <a:solidFill>
                  <a:prstClr val="black"/>
                </a:solidFill>
              </a:rPr>
              <a:pPr/>
              <a:t>176</a:t>
            </a:fld>
            <a:endParaRPr lang="en-US" smtClean="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E6587710-F7F2-4FD8-9921-5DE82DE90F43}" type="slidenum">
              <a:rPr lang="en-US" smtClean="0">
                <a:solidFill>
                  <a:prstClr val="black"/>
                </a:solidFill>
              </a:rPr>
              <a:pPr/>
              <a:t>177</a:t>
            </a:fld>
            <a:endParaRPr lang="en-US" smtClean="0">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7C2664BC-D810-4F21-8D4E-A583EBE43076}" type="slidenum">
              <a:rPr lang="en-US" smtClean="0">
                <a:solidFill>
                  <a:prstClr val="black"/>
                </a:solidFill>
              </a:rPr>
              <a:pPr/>
              <a:t>178</a:t>
            </a:fld>
            <a:endParaRPr lang="en-US" smtClean="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4E2E8AA3-655F-44B0-9497-E8CCFBD7DE82}" type="slidenum">
              <a:rPr lang="en-US" sz="1200">
                <a:solidFill>
                  <a:prstClr val="black"/>
                </a:solidFill>
                <a:latin typeface="Times New Roman" pitchFamily="18" charset="0"/>
              </a:rPr>
              <a:pPr eaLnBrk="1" hangingPunct="1">
                <a:buClr>
                  <a:srgbClr val="C0504D"/>
                </a:buClr>
              </a:pPr>
              <a:t>20</a:t>
            </a:fld>
            <a:endParaRPr lang="en-US" sz="1200">
              <a:solidFill>
                <a:prstClr val="black"/>
              </a:solidFill>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D520A44C-562F-4774-AEAA-0DA52809C6E9}" type="slidenum">
              <a:rPr lang="en-US" smtClean="0">
                <a:solidFill>
                  <a:prstClr val="black"/>
                </a:solidFill>
              </a:rPr>
              <a:pPr/>
              <a:t>179</a:t>
            </a:fld>
            <a:endParaRPr lang="en-US"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D520A44C-562F-4774-AEAA-0DA52809C6E9}" type="slidenum">
              <a:rPr lang="en-US" smtClean="0">
                <a:solidFill>
                  <a:prstClr val="black"/>
                </a:solidFill>
              </a:rPr>
              <a:pPr/>
              <a:t>180</a:t>
            </a:fld>
            <a:endParaRPr lang="en-US"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D520A44C-562F-4774-AEAA-0DA52809C6E9}" type="slidenum">
              <a:rPr lang="en-US" smtClean="0">
                <a:solidFill>
                  <a:prstClr val="black"/>
                </a:solidFill>
              </a:rPr>
              <a:pPr/>
              <a:t>181</a:t>
            </a:fld>
            <a:endParaRPr lang="en-US"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D520A44C-562F-4774-AEAA-0DA52809C6E9}" type="slidenum">
              <a:rPr lang="en-US" smtClean="0">
                <a:solidFill>
                  <a:prstClr val="black"/>
                </a:solidFill>
              </a:rPr>
              <a:pPr/>
              <a:t>182</a:t>
            </a:fld>
            <a:endParaRPr lang="en-US"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D520A44C-562F-4774-AEAA-0DA52809C6E9}" type="slidenum">
              <a:rPr lang="en-US" smtClean="0">
                <a:solidFill>
                  <a:prstClr val="black"/>
                </a:solidFill>
              </a:rPr>
              <a:pPr/>
              <a:t>183</a:t>
            </a:fld>
            <a:endParaRPr lang="en-US"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DF4A6D0-B6DA-40DB-9C19-FDD32B70215F}" type="slidenum">
              <a:rPr lang="en-US" smtClean="0">
                <a:solidFill>
                  <a:prstClr val="black"/>
                </a:solidFill>
              </a:rPr>
              <a:pPr>
                <a:defRPr/>
              </a:pPr>
              <a:t>190</a:t>
            </a:fld>
            <a:endParaRPr lang="en-US">
              <a:solidFill>
                <a:prstClr val="black"/>
              </a:solidFill>
            </a:endParaRPr>
          </a:p>
        </p:txBody>
      </p:sp>
    </p:spTree>
    <p:extLst>
      <p:ext uri="{BB962C8B-B14F-4D97-AF65-F5344CB8AC3E}">
        <p14:creationId xmlns:p14="http://schemas.microsoft.com/office/powerpoint/2010/main" val="2766165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E04B22-C675-4D22-B2FE-C64A12B8C1EE}" type="slidenum">
              <a:rPr lang="en-US" sz="1200">
                <a:solidFill>
                  <a:prstClr val="black"/>
                </a:solidFill>
              </a:rPr>
              <a:pPr eaLnBrk="1" hangingPunct="1"/>
              <a:t>191</a:t>
            </a:fld>
            <a:endParaRPr lang="en-US" sz="120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C62FB1-D351-418F-A2F0-6D1FCDD7BB83}" type="slidenum">
              <a:rPr lang="en-US" sz="1200">
                <a:solidFill>
                  <a:prstClr val="black"/>
                </a:solidFill>
              </a:rPr>
              <a:pPr eaLnBrk="1" hangingPunct="1"/>
              <a:t>192</a:t>
            </a:fld>
            <a:endParaRPr lang="en-US" sz="1200">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D2696D-5E00-4783-8BB0-802E64646777}" type="slidenum">
              <a:rPr lang="en-US" sz="1200">
                <a:solidFill>
                  <a:prstClr val="black"/>
                </a:solidFill>
              </a:rPr>
              <a:pPr eaLnBrk="1" hangingPunct="1"/>
              <a:t>193</a:t>
            </a:fld>
            <a:endParaRPr lang="en-US" sz="1200">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8A8149-88DF-41C2-A0E6-22B8D7CBEF80}" type="slidenum">
              <a:rPr lang="en-US" sz="1200">
                <a:solidFill>
                  <a:prstClr val="black"/>
                </a:solidFill>
              </a:rPr>
              <a:pPr eaLnBrk="1" hangingPunct="1"/>
              <a:t>194</a:t>
            </a:fld>
            <a:endParaRPr lang="en-US"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71ADC07C-514E-4D90-B387-9D49B18235D6}" type="slidenum">
              <a:rPr lang="en-US" sz="1200">
                <a:solidFill>
                  <a:prstClr val="black"/>
                </a:solidFill>
                <a:latin typeface="Times New Roman" pitchFamily="18" charset="0"/>
              </a:rPr>
              <a:pPr eaLnBrk="1" hangingPunct="1">
                <a:buClr>
                  <a:srgbClr val="C0504D"/>
                </a:buClr>
              </a:pPr>
              <a:t>21</a:t>
            </a:fld>
            <a:endParaRPr lang="en-US" sz="1200">
              <a:solidFill>
                <a:prstClr val="black"/>
              </a:solidFill>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7CDC54-6765-4BC9-AFAA-4DE4938FD284}" type="slidenum">
              <a:rPr lang="en-US" sz="1200">
                <a:solidFill>
                  <a:prstClr val="black"/>
                </a:solidFill>
              </a:rPr>
              <a:pPr eaLnBrk="1" hangingPunct="1"/>
              <a:t>195</a:t>
            </a:fld>
            <a:endParaRPr lang="en-US" sz="1200">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7871094-7477-4C67-9132-C88281751C47}" type="slidenum">
              <a:rPr lang="en-US" sz="1200">
                <a:solidFill>
                  <a:prstClr val="black"/>
                </a:solidFill>
              </a:rPr>
              <a:pPr eaLnBrk="1" hangingPunct="1"/>
              <a:t>196</a:t>
            </a:fld>
            <a:endParaRPr lang="en-US" sz="1200">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001278-80F2-4C83-BF42-0073FE28EA60}" type="slidenum">
              <a:rPr lang="en-US" sz="1200">
                <a:solidFill>
                  <a:prstClr val="black"/>
                </a:solidFill>
              </a:rPr>
              <a:pPr eaLnBrk="1" hangingPunct="1"/>
              <a:t>197</a:t>
            </a:fld>
            <a:endParaRPr lang="en-US" sz="1200">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64E845-88FE-4BE9-BF24-B602668F743C}" type="slidenum">
              <a:rPr lang="en-US" sz="1200">
                <a:solidFill>
                  <a:prstClr val="black"/>
                </a:solidFill>
              </a:rPr>
              <a:pPr eaLnBrk="1" hangingPunct="1"/>
              <a:t>198</a:t>
            </a:fld>
            <a:endParaRPr lang="en-US" sz="1200">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EDC357-C22E-41CD-A07A-2D40962CDB41}" type="slidenum">
              <a:rPr lang="en-US" sz="1200">
                <a:solidFill>
                  <a:prstClr val="black"/>
                </a:solidFill>
              </a:rPr>
              <a:pPr eaLnBrk="1" hangingPunct="1"/>
              <a:t>199</a:t>
            </a:fld>
            <a:endParaRPr lang="en-US" sz="1200">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5131BC9-82CC-4F8B-9370-CD4EA94D09B8}" type="slidenum">
              <a:rPr lang="en-US" sz="1200">
                <a:solidFill>
                  <a:prstClr val="black"/>
                </a:solidFill>
              </a:rPr>
              <a:pPr eaLnBrk="1" hangingPunct="1"/>
              <a:t>200</a:t>
            </a:fld>
            <a:endParaRPr lang="en-US" sz="1200">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844E8D-9C91-4273-AA7D-C30F82BEB5C3}" type="slidenum">
              <a:rPr lang="en-US" sz="1200">
                <a:solidFill>
                  <a:prstClr val="black"/>
                </a:solidFill>
              </a:rPr>
              <a:pPr eaLnBrk="1" hangingPunct="1"/>
              <a:t>201</a:t>
            </a:fld>
            <a:endParaRPr lang="en-US" sz="1200">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481016F-70BE-4239-A9C4-E36D167DC1E0}" type="slidenum">
              <a:rPr lang="en-US" sz="1200">
                <a:solidFill>
                  <a:prstClr val="black"/>
                </a:solidFill>
              </a:rPr>
              <a:pPr eaLnBrk="1" hangingPunct="1"/>
              <a:t>202</a:t>
            </a:fld>
            <a:endParaRPr lang="en-US" sz="1200">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66FB61-46FC-45FD-ABDD-5F85760E9A9E}" type="slidenum">
              <a:rPr lang="en-US" sz="1200">
                <a:solidFill>
                  <a:prstClr val="black"/>
                </a:solidFill>
              </a:rPr>
              <a:pPr eaLnBrk="1" hangingPunct="1"/>
              <a:t>203</a:t>
            </a:fld>
            <a:endParaRPr lang="en-US" sz="1200">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26AD57-F862-4ADE-85A3-413B5F6D0E24}" type="slidenum">
              <a:rPr lang="en-US" sz="1200">
                <a:solidFill>
                  <a:prstClr val="black"/>
                </a:solidFill>
              </a:rPr>
              <a:pPr eaLnBrk="1" hangingPunct="1"/>
              <a:t>204</a:t>
            </a:fld>
            <a:endParaRPr 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6C0553FC-F459-4EBE-8158-E18E73A257B2}" type="slidenum">
              <a:rPr lang="en-US" sz="1200">
                <a:solidFill>
                  <a:prstClr val="black"/>
                </a:solidFill>
                <a:latin typeface="Times New Roman" pitchFamily="18" charset="0"/>
              </a:rPr>
              <a:pPr eaLnBrk="1" hangingPunct="1">
                <a:buClr>
                  <a:srgbClr val="C0504D"/>
                </a:buClr>
              </a:pPr>
              <a:t>22</a:t>
            </a:fld>
            <a:endParaRPr lang="en-US" sz="1200">
              <a:solidFill>
                <a:prstClr val="black"/>
              </a:solidFill>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3DBC41A4-1974-4DBC-A01A-2B6C99766CCF}" type="slidenum">
              <a:rPr lang="en-US" sz="1200">
                <a:solidFill>
                  <a:prstClr val="black"/>
                </a:solidFill>
                <a:latin typeface="Times New Roman" pitchFamily="18" charset="0"/>
              </a:rPr>
              <a:pPr eaLnBrk="1" hangingPunct="1">
                <a:buClr>
                  <a:srgbClr val="C0504D"/>
                </a:buClr>
              </a:pPr>
              <a:t>23</a:t>
            </a:fld>
            <a:endParaRPr lang="en-US" sz="1200">
              <a:solidFill>
                <a:prstClr val="black"/>
              </a:solidFill>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45458559-CF3B-47C2-A400-CA53B2508BA0}" type="slidenum">
              <a:rPr lang="en-US" sz="1200">
                <a:solidFill>
                  <a:prstClr val="black"/>
                </a:solidFill>
                <a:latin typeface="Times New Roman" pitchFamily="18" charset="0"/>
              </a:rPr>
              <a:pPr eaLnBrk="1" hangingPunct="1">
                <a:buClr>
                  <a:srgbClr val="C0504D"/>
                </a:buClr>
              </a:pPr>
              <a:t>24</a:t>
            </a:fld>
            <a:endParaRPr lang="en-US" sz="1200">
              <a:solidFill>
                <a:prstClr val="black"/>
              </a:solidFill>
              <a:latin typeface="Times New Roman" pitchFamily="18"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40600889-9EB7-4ADD-A1B6-C434797C061F}" type="slidenum">
              <a:rPr lang="en-US" sz="1200">
                <a:solidFill>
                  <a:prstClr val="black"/>
                </a:solidFill>
                <a:latin typeface="Times New Roman" pitchFamily="18" charset="0"/>
              </a:rPr>
              <a:pPr eaLnBrk="1" hangingPunct="1">
                <a:buClr>
                  <a:srgbClr val="C0504D"/>
                </a:buClr>
              </a:pPr>
              <a:t>25</a:t>
            </a:fld>
            <a:endParaRPr lang="en-US" sz="1200">
              <a:solidFill>
                <a:prstClr val="black"/>
              </a:solidFill>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314278F8-8C21-4146-A07B-07C926FA1E4F}" type="slidenum">
              <a:rPr lang="en-US" sz="1200">
                <a:solidFill>
                  <a:prstClr val="black"/>
                </a:solidFill>
                <a:latin typeface="Times New Roman" pitchFamily="18" charset="0"/>
              </a:rPr>
              <a:pPr eaLnBrk="1" hangingPunct="1">
                <a:buClr>
                  <a:srgbClr val="C0504D"/>
                </a:buClr>
              </a:pPr>
              <a:t>26</a:t>
            </a:fld>
            <a:endParaRPr lang="en-US" sz="1200">
              <a:solidFill>
                <a:prstClr val="black"/>
              </a:solidFill>
              <a:latin typeface="Times New Roman" pitchFamily="18"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E2753F24-3927-4E40-908D-397CAA6AAC52}" type="slidenum">
              <a:rPr lang="en-US" sz="1200">
                <a:solidFill>
                  <a:prstClr val="black"/>
                </a:solidFill>
                <a:latin typeface="Times New Roman" pitchFamily="18" charset="0"/>
              </a:rPr>
              <a:pPr eaLnBrk="1" hangingPunct="1">
                <a:buClr>
                  <a:srgbClr val="C0504D"/>
                </a:buClr>
              </a:pPr>
              <a:t>27</a:t>
            </a:fld>
            <a:endParaRPr lang="en-US" sz="1200">
              <a:solidFill>
                <a:prstClr val="black"/>
              </a:solidFill>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67F192C5-89D1-475C-AE0F-E1B32F654926}" type="slidenum">
              <a:rPr lang="en-US" sz="1200">
                <a:solidFill>
                  <a:prstClr val="black"/>
                </a:solidFill>
                <a:latin typeface="Times New Roman" pitchFamily="18" charset="0"/>
              </a:rPr>
              <a:pPr eaLnBrk="1" hangingPunct="1">
                <a:buClr>
                  <a:srgbClr val="C0504D"/>
                </a:buClr>
              </a:pPr>
              <a:t>28</a:t>
            </a:fld>
            <a:endParaRPr lang="en-US" sz="1200">
              <a:solidFill>
                <a:prstClr val="black"/>
              </a:solidFill>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3B4128-333C-44EE-906B-2F79F341F6A6}" type="slidenum">
              <a:rPr lang="en-US" smtClean="0"/>
              <a:pPr/>
              <a:t>2</a:t>
            </a:fld>
            <a:endParaRPr lang="en-US"/>
          </a:p>
        </p:txBody>
      </p:sp>
    </p:spTree>
    <p:extLst>
      <p:ext uri="{BB962C8B-B14F-4D97-AF65-F5344CB8AC3E}">
        <p14:creationId xmlns:p14="http://schemas.microsoft.com/office/powerpoint/2010/main" val="4241794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A12CF0A1-F38C-447F-A2FE-2A8022411893}" type="slidenum">
              <a:rPr lang="en-US" sz="1200">
                <a:solidFill>
                  <a:prstClr val="black"/>
                </a:solidFill>
                <a:latin typeface="Times New Roman" pitchFamily="18" charset="0"/>
              </a:rPr>
              <a:pPr eaLnBrk="1" hangingPunct="1">
                <a:buClr>
                  <a:srgbClr val="C0504D"/>
                </a:buClr>
              </a:pPr>
              <a:t>29</a:t>
            </a:fld>
            <a:endParaRPr lang="en-US" sz="1200">
              <a:solidFill>
                <a:prstClr val="black"/>
              </a:solidFill>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B4CDF053-3015-40FA-8D06-3ECA65532F90}" type="slidenum">
              <a:rPr lang="en-US" sz="1200">
                <a:solidFill>
                  <a:prstClr val="black"/>
                </a:solidFill>
                <a:latin typeface="Times New Roman" pitchFamily="18" charset="0"/>
              </a:rPr>
              <a:pPr eaLnBrk="1" hangingPunct="1">
                <a:buClr>
                  <a:srgbClr val="C0504D"/>
                </a:buClr>
              </a:pPr>
              <a:t>30</a:t>
            </a:fld>
            <a:endParaRPr lang="en-US" sz="1200">
              <a:solidFill>
                <a:prstClr val="black"/>
              </a:solidFill>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B8FEEEC3-D4C0-403F-97D8-692C6A4BB52B}" type="slidenum">
              <a:rPr lang="en-US" sz="1200">
                <a:solidFill>
                  <a:prstClr val="black"/>
                </a:solidFill>
                <a:latin typeface="Times New Roman" pitchFamily="18" charset="0"/>
              </a:rPr>
              <a:pPr eaLnBrk="1" hangingPunct="1">
                <a:buClr>
                  <a:srgbClr val="C0504D"/>
                </a:buClr>
              </a:pPr>
              <a:t>31</a:t>
            </a:fld>
            <a:endParaRPr lang="en-US" sz="120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78F4E78F-C046-4B7E-9978-C271E4E9AFFB}" type="slidenum">
              <a:rPr lang="en-US" sz="1200">
                <a:solidFill>
                  <a:prstClr val="black"/>
                </a:solidFill>
                <a:latin typeface="Times New Roman" pitchFamily="18" charset="0"/>
              </a:rPr>
              <a:pPr eaLnBrk="1" hangingPunct="1">
                <a:buClr>
                  <a:srgbClr val="C0504D"/>
                </a:buClr>
              </a:pPr>
              <a:t>32</a:t>
            </a:fld>
            <a:endParaRPr lang="en-US" sz="1200">
              <a:solidFill>
                <a:prstClr val="black"/>
              </a:solidFill>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72632431-8265-43CC-8A62-9D5BA8241535}" type="slidenum">
              <a:rPr lang="en-US" sz="1200">
                <a:solidFill>
                  <a:prstClr val="black"/>
                </a:solidFill>
                <a:latin typeface="Times New Roman" pitchFamily="18" charset="0"/>
              </a:rPr>
              <a:pPr eaLnBrk="1" hangingPunct="1">
                <a:buClr>
                  <a:srgbClr val="C0504D"/>
                </a:buClr>
              </a:pPr>
              <a:t>33</a:t>
            </a:fld>
            <a:endParaRPr lang="en-US" sz="1200">
              <a:solidFill>
                <a:prstClr val="black"/>
              </a:solidFill>
              <a:latin typeface="Times New Roman" pitchFamily="18"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51A2AB73-D9AE-4356-9C75-B36329E2BCE5}" type="slidenum">
              <a:rPr lang="en-US" sz="1200">
                <a:solidFill>
                  <a:prstClr val="black"/>
                </a:solidFill>
                <a:latin typeface="Times New Roman" pitchFamily="18" charset="0"/>
              </a:rPr>
              <a:pPr eaLnBrk="1" hangingPunct="1">
                <a:buClr>
                  <a:srgbClr val="C0504D"/>
                </a:buClr>
              </a:pPr>
              <a:t>34</a:t>
            </a:fld>
            <a:endParaRPr lang="en-US" sz="1200">
              <a:solidFill>
                <a:prstClr val="black"/>
              </a:solidFill>
              <a:latin typeface="Times New Roman"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2327C45E-0767-4E45-AD65-4038B7DE2276}" type="slidenum">
              <a:rPr lang="en-US" sz="1200">
                <a:solidFill>
                  <a:prstClr val="black"/>
                </a:solidFill>
                <a:latin typeface="Times New Roman" pitchFamily="18" charset="0"/>
              </a:rPr>
              <a:pPr eaLnBrk="1" hangingPunct="1">
                <a:buClr>
                  <a:srgbClr val="C0504D"/>
                </a:buClr>
              </a:pPr>
              <a:t>35</a:t>
            </a:fld>
            <a:endParaRPr lang="en-US" sz="1200">
              <a:solidFill>
                <a:prstClr val="black"/>
              </a:solidFill>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44BA5048-8829-492C-B24A-1B6BED2251D4}" type="slidenum">
              <a:rPr lang="en-US" sz="1200">
                <a:solidFill>
                  <a:prstClr val="black"/>
                </a:solidFill>
                <a:latin typeface="Times New Roman" pitchFamily="18" charset="0"/>
              </a:rPr>
              <a:pPr eaLnBrk="1" hangingPunct="1">
                <a:buClr>
                  <a:srgbClr val="C0504D"/>
                </a:buClr>
              </a:pPr>
              <a:t>36</a:t>
            </a:fld>
            <a:endParaRPr lang="en-US" sz="1200">
              <a:solidFill>
                <a:prstClr val="black"/>
              </a:solidFill>
              <a:latin typeface="Times New Roman"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F02EA393-CD9B-4332-9038-78DCC9B18AB6}" type="slidenum">
              <a:rPr lang="en-US" sz="1200">
                <a:solidFill>
                  <a:prstClr val="black"/>
                </a:solidFill>
                <a:latin typeface="Times New Roman" pitchFamily="18" charset="0"/>
              </a:rPr>
              <a:pPr eaLnBrk="1" hangingPunct="1">
                <a:buClr>
                  <a:srgbClr val="C0504D"/>
                </a:buClr>
              </a:pPr>
              <a:t>37</a:t>
            </a:fld>
            <a:endParaRPr lang="en-US" sz="1200">
              <a:solidFill>
                <a:prstClr val="black"/>
              </a:solidFill>
              <a:latin typeface="Times New Roman" pitchFamily="18"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86F66BDA-D7CD-4408-951D-CE906A921D6A}" type="slidenum">
              <a:rPr lang="en-US" sz="1200">
                <a:solidFill>
                  <a:prstClr val="black"/>
                </a:solidFill>
                <a:latin typeface="Times New Roman" pitchFamily="18" charset="0"/>
              </a:rPr>
              <a:pPr eaLnBrk="1" hangingPunct="1">
                <a:buClr>
                  <a:srgbClr val="C0504D"/>
                </a:buClr>
              </a:pPr>
              <a:t>38</a:t>
            </a:fld>
            <a:endParaRPr lang="en-US" sz="1200">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AB16AD41-8426-464D-BAE9-A3C24D1ED75E}" type="slidenum">
              <a:rPr lang="en-US" sz="1200">
                <a:solidFill>
                  <a:prstClr val="black"/>
                </a:solidFill>
                <a:latin typeface="Times New Roman" pitchFamily="18" charset="0"/>
              </a:rPr>
              <a:pPr eaLnBrk="1" hangingPunct="1">
                <a:buClr>
                  <a:srgbClr val="C0504D"/>
                </a:buClr>
              </a:pPr>
              <a:t>39</a:t>
            </a:fld>
            <a:endParaRPr lang="en-US" sz="1200">
              <a:solidFill>
                <a:prstClr val="black"/>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E1802-E504-4E5A-920D-D9D045EB056C}" type="slidenum">
              <a:rPr lang="en-US">
                <a:solidFill>
                  <a:prstClr val="black"/>
                </a:solidFill>
              </a:rPr>
              <a:pPr eaLnBrk="1" hangingPunct="1"/>
              <a:t>41</a:t>
            </a:fld>
            <a:endParaRPr lang="en-US">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08904A-8821-4003-A0C8-04AAFA715A11}" type="slidenum">
              <a:rPr lang="en-US">
                <a:solidFill>
                  <a:prstClr val="black"/>
                </a:solidFill>
              </a:rPr>
              <a:pPr eaLnBrk="1" hangingPunct="1"/>
              <a:t>42</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E03DD0-E97E-4854-A9D1-4AC474AAA199}" type="slidenum">
              <a:rPr lang="en-US">
                <a:solidFill>
                  <a:prstClr val="black"/>
                </a:solidFill>
              </a:rPr>
              <a:pPr eaLnBrk="1" hangingPunct="1"/>
              <a:t>43</a:t>
            </a:fld>
            <a:endParaRPr lang="en-US">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8F90B1-BA47-402D-9DB7-8619CE85CD8B}" type="slidenum">
              <a:rPr lang="en-US">
                <a:solidFill>
                  <a:prstClr val="black"/>
                </a:solidFill>
              </a:rPr>
              <a:pPr eaLnBrk="1" hangingPunct="1"/>
              <a:t>44</a:t>
            </a:fld>
            <a:endParaRPr 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78B2360-6411-45D7-81EC-B0BB561E58B7}" type="slidenum">
              <a:rPr lang="en-US">
                <a:solidFill>
                  <a:prstClr val="black"/>
                </a:solidFill>
              </a:rPr>
              <a:pPr eaLnBrk="1" hangingPunct="1"/>
              <a:t>45</a:t>
            </a:fld>
            <a:endParaRPr 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AA1132-76C4-47F7-95CC-F8119601A74B}" type="slidenum">
              <a:rPr lang="en-US">
                <a:solidFill>
                  <a:prstClr val="black"/>
                </a:solidFill>
              </a:rPr>
              <a:pPr eaLnBrk="1" hangingPunct="1"/>
              <a:t>46</a:t>
            </a:fld>
            <a:endParaRPr lang="en-US">
              <a:solidFill>
                <a:prstClr val="black"/>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58B74F-0856-4DA1-8ABA-5F27A3DCF8C5}" type="slidenum">
              <a:rPr lang="en-US">
                <a:solidFill>
                  <a:prstClr val="black"/>
                </a:solidFill>
              </a:rPr>
              <a:pPr eaLnBrk="1" hangingPunct="1"/>
              <a:t>47</a:t>
            </a:fld>
            <a:endParaRPr lang="en-US">
              <a:solidFill>
                <a:prstClr val="black"/>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915240-E7EE-4C1F-9546-496A617313F7}" type="slidenum">
              <a:rPr lang="en-US">
                <a:solidFill>
                  <a:prstClr val="black"/>
                </a:solidFill>
              </a:rPr>
              <a:pPr eaLnBrk="1" hangingPunct="1"/>
              <a:t>48</a:t>
            </a:fld>
            <a:endParaRPr lang="en-US">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EE2ED6-926F-4A2A-BECE-4D60A3109A68}" type="slidenum">
              <a:rPr lang="en-US">
                <a:solidFill>
                  <a:prstClr val="black"/>
                </a:solidFill>
              </a:rPr>
              <a:pPr eaLnBrk="1" hangingPunct="1"/>
              <a:t>49</a:t>
            </a:fld>
            <a:endParaRPr lang="en-US">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Read the lessons title aloud. </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2B54F2-5DA5-4F65-A0EB-436197DADD15}" type="slidenum">
              <a:rPr lang="en-US" altLang="en-US" smtClean="0">
                <a:latin typeface="Calibri" panose="020F0502020204030204" pitchFamily="34" charset="0"/>
              </a:rPr>
              <a:pPr/>
              <a:t>51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195561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Click to show each learning objective.</a:t>
            </a:r>
          </a:p>
          <a:p>
            <a:r>
              <a:rPr lang="en-US" altLang="en-US" smtClean="0"/>
              <a:t>Read each objective aloud or ask for a volunteer to do so. </a:t>
            </a:r>
          </a:p>
          <a:p>
            <a:endParaRPr lang="en-US" altLang="en-US" smtClean="0"/>
          </a:p>
          <a:p>
            <a:r>
              <a:rPr lang="en-US" altLang="en-US" smtClean="0"/>
              <a:t>Describe or show photographs of a local area, familiar to students, that was recently disturbed by a natural event or human actions. Ask students to predict how the area would look in ten years if it were left undisturbed. Tell them they will learn what happens to such disturbed areas in this lesson.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5D38434-527D-4D58-8501-8DABA73ACCC7}" type="slidenum">
              <a:rPr lang="en-US" altLang="en-US" smtClean="0">
                <a:latin typeface="Calibri" panose="020F0502020204030204" pitchFamily="34" charset="0"/>
              </a:rPr>
              <a:pPr/>
              <a:t>52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022674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Tell students that the drawing represents landscape in Glacier Bay, Alaska, after a retreating glacier exposed bare rock. </a:t>
            </a:r>
          </a:p>
          <a:p>
            <a:r>
              <a:rPr lang="en-US" altLang="en-US" smtClean="0"/>
              <a:t>Click to reveal the green arrow and the drawing of the hemlock and spruce forest. </a:t>
            </a:r>
          </a:p>
          <a:p>
            <a:r>
              <a:rPr lang="en-US" altLang="en-US" smtClean="0"/>
              <a:t>Point out that over 100 years, the barren rock landscape became the hemlock and spruce forest seen in the area today. </a:t>
            </a:r>
          </a:p>
          <a:p>
            <a:endParaRPr lang="en-US" altLang="en-US" smtClean="0"/>
          </a:p>
          <a:p>
            <a:r>
              <a:rPr lang="en-US" altLang="en-US" smtClean="0"/>
              <a:t>Emphasize that ecosystems change over time, especially after disturbances, as new species move in, populations change, and some species die out.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D140961-8F22-43D8-B539-9DDBE9CFB124}" type="slidenum">
              <a:rPr lang="en-US" altLang="en-US" smtClean="0">
                <a:latin typeface="Calibri" panose="020F0502020204030204" pitchFamily="34" charset="0"/>
              </a:rPr>
              <a:pPr/>
              <a:t>53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969791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mtClean="0"/>
              <a:t>Point out that the change in Glacier Bay from barren rock landscape to hemlock and spruce forest is an example of primary ecological succession. </a:t>
            </a:r>
          </a:p>
          <a:p>
            <a:pPr>
              <a:lnSpc>
                <a:spcPct val="90000"/>
              </a:lnSpc>
            </a:pPr>
            <a:endParaRPr lang="en-US" altLang="en-US" smtClean="0"/>
          </a:p>
          <a:p>
            <a:pPr>
              <a:lnSpc>
                <a:spcPct val="90000"/>
              </a:lnSpc>
            </a:pPr>
            <a:r>
              <a:rPr lang="en-US" altLang="en-US" smtClean="0"/>
              <a:t>Describe another example of primary ecological succession:</a:t>
            </a:r>
          </a:p>
          <a:p>
            <a:pPr>
              <a:lnSpc>
                <a:spcPct val="90000"/>
              </a:lnSpc>
            </a:pPr>
            <a:r>
              <a:rPr lang="en-US" altLang="en-US" smtClean="0"/>
              <a:t>In 1883, the volcanic island of Krakatau in the Indian Ocean was destroyed by an eruption. The tiny island that remained was completely barren. Within two years, however, grasses were growing. Fourteen years later, there were 49 plant species, along with lizards, birds, bats, and insects. By 1929, a forest containing 300 plant species had grown. Today, the island is blanketed by mature rain forest.</a:t>
            </a:r>
          </a:p>
          <a:p>
            <a:pPr>
              <a:lnSpc>
                <a:spcPct val="90000"/>
              </a:lnSpc>
            </a:pPr>
            <a:endParaRPr lang="en-US" altLang="en-US" smtClean="0"/>
          </a:p>
          <a:p>
            <a:pPr>
              <a:lnSpc>
                <a:spcPct val="90000"/>
              </a:lnSpc>
            </a:pPr>
            <a:r>
              <a:rPr lang="en-US" altLang="en-US" smtClean="0"/>
              <a:t>Ask students to describe how the stories of the two regions are similar. Guide students to understand that in both cases, the landscapes had experienced events that led to barren landscapes with little to no life. </a:t>
            </a:r>
          </a:p>
          <a:p>
            <a:pPr>
              <a:lnSpc>
                <a:spcPct val="90000"/>
              </a:lnSpc>
            </a:pPr>
            <a:endParaRPr lang="en-US" altLang="en-US" smtClean="0"/>
          </a:p>
          <a:p>
            <a:pPr>
              <a:lnSpc>
                <a:spcPct val="90000"/>
              </a:lnSpc>
            </a:pPr>
            <a:r>
              <a:rPr lang="en-US" altLang="en-US" smtClean="0"/>
              <a:t>Click to reveal the definition of primary succession. </a:t>
            </a:r>
          </a:p>
          <a:p>
            <a:pPr>
              <a:lnSpc>
                <a:spcPct val="90000"/>
              </a:lnSpc>
            </a:pPr>
            <a:r>
              <a:rPr lang="en-US" altLang="en-US" smtClean="0"/>
              <a:t>Be sure students understand that the changes the picture shows are not a matter of plants just growing larger and reproducing. The changes are actually in the type and number of species. </a:t>
            </a:r>
          </a:p>
          <a:p>
            <a:pPr>
              <a:lnSpc>
                <a:spcPct val="90000"/>
              </a:lnSpc>
            </a:pPr>
            <a:endParaRPr lang="en-US" altLang="en-US" smtClean="0"/>
          </a:p>
          <a:p>
            <a:pPr>
              <a:lnSpc>
                <a:spcPct val="90000"/>
              </a:lnSpc>
            </a:pPr>
            <a:r>
              <a:rPr lang="en-US" altLang="en-US" smtClean="0"/>
              <a:t>Ask: Are the species in the first few panels the same as those in the later panels? </a:t>
            </a:r>
          </a:p>
          <a:p>
            <a:pPr>
              <a:lnSpc>
                <a:spcPct val="90000"/>
              </a:lnSpc>
            </a:pPr>
            <a:r>
              <a:rPr lang="en-US" altLang="en-US" smtClean="0"/>
              <a:t>Answer. No, over time there are different species in the area. </a:t>
            </a:r>
          </a:p>
          <a:p>
            <a:pPr>
              <a:lnSpc>
                <a:spcPct val="90000"/>
              </a:lnSpc>
            </a:pPr>
            <a:endParaRPr lang="en-US" altLang="en-US" smtClean="0"/>
          </a:p>
          <a:p>
            <a:pPr>
              <a:lnSpc>
                <a:spcPct val="90000"/>
              </a:lnSpc>
            </a:pPr>
            <a:r>
              <a:rPr lang="en-US" altLang="en-US" smtClean="0"/>
              <a:t>Ask: Based on the drawings, describe the relationship and diversity of species and succession. </a:t>
            </a:r>
          </a:p>
          <a:p>
            <a:pPr>
              <a:lnSpc>
                <a:spcPct val="90000"/>
              </a:lnSpc>
            </a:pPr>
            <a:r>
              <a:rPr lang="en-US" altLang="en-US" smtClean="0"/>
              <a:t>Answer: Species diversity typically increases over the course of succession.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DE2055-2380-4614-BD4C-D9BA5D7BDAF5}" type="slidenum">
              <a:rPr lang="en-US" altLang="en-US" smtClean="0">
                <a:latin typeface="Calibri" panose="020F0502020204030204" pitchFamily="34" charset="0"/>
              </a:rPr>
              <a:pPr/>
              <a:t>54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23213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900" smtClean="0"/>
              <a:t>Point out that this image focuses on early primary succession, showing the first two panels from the diagram on the previous slide. Remind students that the hemlock-spruce forest of Glacier Bay took more than 100 years to develop, and that hemlock and spruce were not present in the early stages of succession. </a:t>
            </a:r>
          </a:p>
          <a:p>
            <a:pPr>
              <a:lnSpc>
                <a:spcPct val="80000"/>
              </a:lnSpc>
            </a:pPr>
            <a:endParaRPr lang="en-US" altLang="en-US" sz="900" smtClean="0"/>
          </a:p>
          <a:p>
            <a:pPr>
              <a:lnSpc>
                <a:spcPct val="80000"/>
              </a:lnSpc>
            </a:pPr>
            <a:r>
              <a:rPr lang="en-US" altLang="en-US" sz="900" smtClean="0"/>
              <a:t>Explain that the changes in the kind and number of species over time is due to the conditions that can be tolerated by various species. Hemlock and spruce cannot grow on barren rock. For these and many other plant species to inhabit an area, there first needs to be adequate soil, among other resources. Only a small number of species can tolerate the harsh barren conditions of early primary succession. These initial species are called pioneer species, and their presence helps develop conditions that other organisms can tolerate. </a:t>
            </a:r>
          </a:p>
          <a:p>
            <a:pPr>
              <a:lnSpc>
                <a:spcPct val="80000"/>
              </a:lnSpc>
            </a:pPr>
            <a:endParaRPr lang="en-US" altLang="en-US" sz="900" smtClean="0"/>
          </a:p>
          <a:p>
            <a:pPr>
              <a:lnSpc>
                <a:spcPct val="80000"/>
              </a:lnSpc>
            </a:pPr>
            <a:r>
              <a:rPr lang="en-US" altLang="en-US" sz="900" smtClean="0"/>
              <a:t>Explain that one ecological pioneer that grows on bare rock is lichen—a mutualistic symbiosis between a multicellular fungus, a yeast, and a photosynthetic organism. </a:t>
            </a:r>
          </a:p>
          <a:p>
            <a:pPr>
              <a:lnSpc>
                <a:spcPct val="80000"/>
              </a:lnSpc>
            </a:pPr>
            <a:endParaRPr lang="en-US" altLang="en-US" sz="900" smtClean="0"/>
          </a:p>
          <a:p>
            <a:pPr>
              <a:lnSpc>
                <a:spcPct val="80000"/>
              </a:lnSpc>
            </a:pPr>
            <a:r>
              <a:rPr lang="en-US" altLang="en-US" sz="900" smtClean="0"/>
              <a:t>Click to reveal the label for lichen.</a:t>
            </a:r>
          </a:p>
          <a:p>
            <a:pPr>
              <a:lnSpc>
                <a:spcPct val="80000"/>
              </a:lnSpc>
            </a:pPr>
            <a:endParaRPr lang="en-US" altLang="en-US" sz="900" smtClean="0"/>
          </a:p>
          <a:p>
            <a:pPr>
              <a:lnSpc>
                <a:spcPct val="80000"/>
              </a:lnSpc>
            </a:pPr>
            <a:r>
              <a:rPr lang="en-US" altLang="en-US" sz="900" smtClean="0"/>
              <a:t>Over time, lichens fix atmospheric nitrogen to synthesize organic material. Lichens also break down rock and begin to form soil.</a:t>
            </a:r>
          </a:p>
          <a:p>
            <a:pPr>
              <a:lnSpc>
                <a:spcPct val="80000"/>
              </a:lnSpc>
            </a:pPr>
            <a:endParaRPr lang="en-US" altLang="en-US" sz="900" smtClean="0"/>
          </a:p>
          <a:p>
            <a:pPr>
              <a:lnSpc>
                <a:spcPct val="80000"/>
              </a:lnSpc>
            </a:pPr>
            <a:r>
              <a:rPr lang="en-US" altLang="en-US" sz="900" smtClean="0"/>
              <a:t>Click to reveal the definition of pioneer species. </a:t>
            </a:r>
          </a:p>
          <a:p>
            <a:pPr>
              <a:lnSpc>
                <a:spcPct val="80000"/>
              </a:lnSpc>
            </a:pPr>
            <a:r>
              <a:rPr lang="en-US" altLang="en-US" sz="900" smtClean="0"/>
              <a:t>Emphasize that every organism changes its environment. As pioneer species alter their environment, external environmental factors change in ways that make it easier for other species to survive. As lichens add organic matter and form soil, for example, mosses and other plants can colonize and grow. As trees grow, their branches and leaves shade and protect the ground and provide shelter and food for animals. These processes increase the complexity of the environment, enabling more plant and animal species to find homes and food. As succession continues, therefore, species diversity usually increases.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5EC278F-F613-4949-91D3-82F03BBE18E1}" type="slidenum">
              <a:rPr lang="en-US" altLang="en-US" smtClean="0">
                <a:latin typeface="Calibri" panose="020F0502020204030204" pitchFamily="34" charset="0"/>
              </a:rPr>
              <a:pPr/>
              <a:t>55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55588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mtClean="0"/>
              <a:t>Point out that succession doesn</a:t>
            </a:r>
            <a:r>
              <a:rPr lang="ja-JP" altLang="en-US" smtClean="0"/>
              <a:t>’</a:t>
            </a:r>
            <a:r>
              <a:rPr lang="en-US" altLang="ja-JP" smtClean="0"/>
              <a:t>t always start from bare rock. Sometimes, a disturbance affects an existing community but doesn</a:t>
            </a:r>
            <a:r>
              <a:rPr lang="ja-JP" altLang="en-US" smtClean="0"/>
              <a:t>’</a:t>
            </a:r>
            <a:r>
              <a:rPr lang="en-US" altLang="ja-JP" smtClean="0"/>
              <a:t>t completely destroy it, leaving remnants of former ecosystems, such as soil and even some plants. In such cases, secondary succession occurs. </a:t>
            </a:r>
          </a:p>
          <a:p>
            <a:pPr>
              <a:lnSpc>
                <a:spcPct val="90000"/>
              </a:lnSpc>
            </a:pPr>
            <a:endParaRPr lang="en-US" altLang="en-US" smtClean="0"/>
          </a:p>
          <a:p>
            <a:pPr>
              <a:lnSpc>
                <a:spcPct val="90000"/>
              </a:lnSpc>
            </a:pPr>
            <a:r>
              <a:rPr lang="en-US" altLang="en-US" smtClean="0"/>
              <a:t>Click to reveal the definition of secondary succession. </a:t>
            </a:r>
          </a:p>
          <a:p>
            <a:pPr>
              <a:lnSpc>
                <a:spcPct val="90000"/>
              </a:lnSpc>
            </a:pPr>
            <a:r>
              <a:rPr lang="en-US" altLang="en-US" smtClean="0"/>
              <a:t>Explain that this series of pictures shows changes taking place in abandoned fields of the Carolinas</a:t>
            </a:r>
            <a:r>
              <a:rPr lang="ja-JP" altLang="en-US" smtClean="0"/>
              <a:t>’</a:t>
            </a:r>
            <a:r>
              <a:rPr lang="en-US" altLang="ja-JP" smtClean="0"/>
              <a:t> Piedmont. Over the last century, these fields have passed through several stages and matured into oak forests. Changes will continue for years to come.</a:t>
            </a:r>
          </a:p>
          <a:p>
            <a:pPr>
              <a:lnSpc>
                <a:spcPct val="90000"/>
              </a:lnSpc>
            </a:pPr>
            <a:endParaRPr lang="en-US" altLang="en-US" smtClean="0"/>
          </a:p>
          <a:p>
            <a:pPr>
              <a:lnSpc>
                <a:spcPct val="90000"/>
              </a:lnSpc>
            </a:pPr>
            <a:r>
              <a:rPr lang="en-US" altLang="en-US" smtClean="0"/>
              <a:t>Draw student attention to the timeline below the diagram.</a:t>
            </a:r>
          </a:p>
          <a:p>
            <a:pPr>
              <a:lnSpc>
                <a:spcPct val="90000"/>
              </a:lnSpc>
            </a:pPr>
            <a:r>
              <a:rPr lang="en-US" altLang="en-US" smtClean="0"/>
              <a:t>Click to reveal the highlighting box. </a:t>
            </a:r>
          </a:p>
          <a:p>
            <a:pPr>
              <a:lnSpc>
                <a:spcPct val="90000"/>
              </a:lnSpc>
            </a:pPr>
            <a:endParaRPr lang="en-US" altLang="en-US" smtClean="0"/>
          </a:p>
          <a:p>
            <a:pPr>
              <a:lnSpc>
                <a:spcPct val="90000"/>
              </a:lnSpc>
            </a:pPr>
            <a:r>
              <a:rPr lang="en-US" altLang="en-US" smtClean="0"/>
              <a:t>Ask: How does this timeline differ from the timeline shown in the diagram for primary succession? </a:t>
            </a:r>
          </a:p>
          <a:p>
            <a:pPr>
              <a:lnSpc>
                <a:spcPct val="90000"/>
              </a:lnSpc>
            </a:pPr>
            <a:r>
              <a:rPr lang="en-US" altLang="en-US" smtClean="0"/>
              <a:t>Answer: The timeline for secondary succession is much shorter. </a:t>
            </a:r>
          </a:p>
          <a:p>
            <a:pPr>
              <a:lnSpc>
                <a:spcPct val="90000"/>
              </a:lnSpc>
            </a:pPr>
            <a:endParaRPr lang="en-US" altLang="en-US" smtClean="0"/>
          </a:p>
          <a:p>
            <a:pPr>
              <a:lnSpc>
                <a:spcPct val="90000"/>
              </a:lnSpc>
            </a:pPr>
            <a:r>
              <a:rPr lang="en-US" altLang="en-US" smtClean="0"/>
              <a:t>Tell students that secondary succession proceeds more quickly than primary succession, in part because bits of the old community survive and can regrow rapidly. On land, secondary succession often follows a wildfire, hurricane, or other natural disturbance. We think of these events as disasters, but many species are adapted to them. Although forest fires kill some trees, for example, other trees are spared, and fire can stimulate their seeds to germinate. Secondary succession can also follow human activities like logging and farming. </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4ABAB24-EBD5-4F5C-A851-28E8919CD575}" type="slidenum">
              <a:rPr lang="en-US" altLang="en-US" smtClean="0">
                <a:latin typeface="Calibri" panose="020F0502020204030204" pitchFamily="34" charset="0"/>
              </a:rPr>
              <a:pPr/>
              <a:t>56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142645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Explain that years ago, ecologists thought that succession in a given area would always proceed through the same stages to produce a specific, uniform, and stable climax community like the spruce-hemlock forest that is developing in Glacier Bay. </a:t>
            </a:r>
          </a:p>
          <a:p>
            <a:endParaRPr lang="en-US" altLang="en-US" smtClean="0"/>
          </a:p>
          <a:p>
            <a:r>
              <a:rPr lang="en-US" altLang="en-US" smtClean="0"/>
              <a:t>Click to reveal the first point. </a:t>
            </a:r>
          </a:p>
          <a:p>
            <a:r>
              <a:rPr lang="en-US" altLang="en-US" smtClean="0"/>
              <a:t>Point out that recent studies have shown that succession doesn</a:t>
            </a:r>
            <a:r>
              <a:rPr lang="ja-JP" altLang="en-US" smtClean="0"/>
              <a:t>’</a:t>
            </a:r>
            <a:r>
              <a:rPr lang="en-US" altLang="ja-JP" smtClean="0"/>
              <a:t>t always follow the same path, and that climax communities are often not uniform and stable. </a:t>
            </a:r>
          </a:p>
          <a:p>
            <a:endParaRPr lang="en-US" altLang="en-US" smtClean="0"/>
          </a:p>
          <a:p>
            <a:r>
              <a:rPr lang="en-US" altLang="en-US" smtClean="0"/>
              <a:t>Click to reveal: However . . .</a:t>
            </a:r>
          </a:p>
          <a:p>
            <a:r>
              <a:rPr lang="en-US" altLang="en-US" smtClean="0"/>
              <a:t>Click to reveal the second point.</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9D4D6DC-C487-4509-8D15-3D296D485C0E}" type="slidenum">
              <a:rPr lang="en-US" altLang="en-US" smtClean="0">
                <a:latin typeface="Calibri" panose="020F0502020204030204" pitchFamily="34" charset="0"/>
              </a:rPr>
              <a:pPr/>
              <a:t>57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416999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100" smtClean="0"/>
              <a:t>Tell students that these photos show the coastline of Banda Aceh, Indonesia immediately following a tsunami that occurred in December 2004 (left), and then again in December 2014 (right). </a:t>
            </a:r>
          </a:p>
          <a:p>
            <a:pPr>
              <a:lnSpc>
                <a:spcPct val="90000"/>
              </a:lnSpc>
            </a:pPr>
            <a:endParaRPr lang="en-US" altLang="en-US" sz="1100" smtClean="0"/>
          </a:p>
          <a:p>
            <a:pPr>
              <a:lnSpc>
                <a:spcPct val="90000"/>
              </a:lnSpc>
            </a:pPr>
            <a:r>
              <a:rPr lang="en-US" altLang="en-US" sz="1100" smtClean="0"/>
              <a:t>Explain that many communities regularly experience natural events that disturb patches of varying sizes. Healthy coral reefs and tropical rain forests recover from storm damage. Healthy temperate forests and grasslands recover from wildfires. </a:t>
            </a:r>
          </a:p>
          <a:p>
            <a:pPr>
              <a:lnSpc>
                <a:spcPct val="90000"/>
              </a:lnSpc>
            </a:pPr>
            <a:endParaRPr lang="en-US" altLang="en-US" sz="1100" smtClean="0"/>
          </a:p>
          <a:p>
            <a:pPr>
              <a:lnSpc>
                <a:spcPct val="90000"/>
              </a:lnSpc>
            </a:pPr>
            <a:r>
              <a:rPr lang="en-US" altLang="en-US" sz="1100" smtClean="0"/>
              <a:t>Ask: What kind of succession occurred on this coastline? How do you know?</a:t>
            </a:r>
          </a:p>
          <a:p>
            <a:pPr>
              <a:lnSpc>
                <a:spcPct val="90000"/>
              </a:lnSpc>
            </a:pPr>
            <a:r>
              <a:rPr lang="en-US" altLang="en-US" sz="1100" smtClean="0"/>
              <a:t>Answer: Secondary succession occurred, since soil and a few plants remained in the area after the tsunami.</a:t>
            </a:r>
          </a:p>
          <a:p>
            <a:pPr>
              <a:lnSpc>
                <a:spcPct val="90000"/>
              </a:lnSpc>
            </a:pPr>
            <a:endParaRPr lang="en-US" altLang="en-US" sz="1100" smtClean="0"/>
          </a:p>
          <a:p>
            <a:pPr>
              <a:lnSpc>
                <a:spcPct val="90000"/>
              </a:lnSpc>
            </a:pPr>
            <a:r>
              <a:rPr lang="en-US" altLang="en-US" sz="1100" smtClean="0"/>
              <a:t>Emphasize that events and processes during secondary succession in healthy ecosystems following natural disturbances often reproduce the original climax community. But many climax communities look more like patchwork quilts than uniform blankets. This is because natural disturbances often disturb patches of those communities at different times, so different patches may be in different stages of secondary succession. Some climax communities are disturbed so often that they can</a:t>
            </a:r>
            <a:r>
              <a:rPr lang="ja-JP" altLang="en-US" sz="1100" smtClean="0"/>
              <a:t>’</a:t>
            </a:r>
            <a:r>
              <a:rPr lang="en-US" altLang="ja-JP" sz="1100" smtClean="0"/>
              <a:t>t really be called stable.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466C580-B8B6-438F-948B-FCE99945FCCA}" type="slidenum">
              <a:rPr lang="en-US" altLang="en-US" smtClean="0">
                <a:latin typeface="Calibri" panose="020F0502020204030204" pitchFamily="34" charset="0"/>
              </a:rPr>
              <a:pPr/>
              <a:t>58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431011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Explain that in North America, land cleared for farming and then abandoned often passes through succession that restores the original climax community. </a:t>
            </a:r>
          </a:p>
          <a:p>
            <a:endParaRPr lang="en-US" altLang="en-US" smtClean="0"/>
          </a:p>
          <a:p>
            <a:r>
              <a:rPr lang="en-US" altLang="en-US" smtClean="0"/>
              <a:t>Click to reveal the arrow pointing to the </a:t>
            </a:r>
            <a:r>
              <a:rPr lang="ja-JP" altLang="en-US" smtClean="0"/>
              <a:t>“</a:t>
            </a:r>
            <a:r>
              <a:rPr lang="en-US" altLang="ja-JP" smtClean="0"/>
              <a:t>normal</a:t>
            </a:r>
            <a:r>
              <a:rPr lang="ja-JP" altLang="en-US" smtClean="0"/>
              <a:t>”</a:t>
            </a:r>
            <a:r>
              <a:rPr lang="en-US" altLang="ja-JP" smtClean="0"/>
              <a:t> climax community. </a:t>
            </a:r>
          </a:p>
          <a:p>
            <a:r>
              <a:rPr lang="en-US" altLang="en-US" smtClean="0"/>
              <a:t>Emphasize, however, that this is not always the case. Ecosystems may not recover from extensive human-caused disturbances. </a:t>
            </a:r>
          </a:p>
          <a:p>
            <a:endParaRPr lang="en-US" altLang="en-US" smtClean="0"/>
          </a:p>
          <a:p>
            <a:r>
              <a:rPr lang="en-US" altLang="en-US" smtClean="0"/>
              <a:t>Click to reveal the arrow pointing to the </a:t>
            </a:r>
            <a:r>
              <a:rPr lang="ja-JP" altLang="en-US" smtClean="0"/>
              <a:t>“</a:t>
            </a:r>
            <a:r>
              <a:rPr lang="en-US" altLang="ja-JP" smtClean="0"/>
              <a:t>unknown</a:t>
            </a:r>
            <a:r>
              <a:rPr lang="ja-JP" altLang="en-US" smtClean="0"/>
              <a:t>”</a:t>
            </a:r>
            <a:r>
              <a:rPr lang="en-US" altLang="ja-JP" smtClean="0"/>
              <a:t> climax community. </a:t>
            </a:r>
          </a:p>
          <a:p>
            <a:r>
              <a:rPr lang="en-US" altLang="en-US" smtClean="0"/>
              <a:t>Emphasize that ecosystems may or may not recover from extensive disturbances. Tell students that clearing and farming of tropical rain forests, for example, can change the structure and community of microorganisms in soil in ways that prevent regrowth of the original community.</a:t>
            </a:r>
          </a:p>
          <a:p>
            <a:endParaRPr lang="en-US" altLang="en-US" smtClean="0"/>
          </a:p>
          <a:p>
            <a:r>
              <a:rPr lang="en-US" altLang="en-US" smtClean="0"/>
              <a:t>Point out that random factors can influence the outcome of succession. For example, you might discuss such factors as wind direction, rainfall, and the organisms that happen to be actively breeding immediately after a disturbance.</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B67FAE0-7695-4E32-A316-C501108E8828}" type="slidenum">
              <a:rPr lang="en-US" altLang="en-US" smtClean="0">
                <a:latin typeface="Calibri" panose="020F0502020204030204" pitchFamily="34" charset="0"/>
              </a:rPr>
              <a:pPr/>
              <a:t>59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564337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100" smtClean="0"/>
              <a:t>Use the photo of Krakatau to review the eruption that took place there in 1883. After the eruption, the tiny island was completely barren. Within two years, however, grasses were growing. Fourteen years later there was 49 plant species, along with lizards, birds, bats, and insects. By 1929, a forest containing 300 plant species had grown.</a:t>
            </a:r>
          </a:p>
          <a:p>
            <a:pPr>
              <a:lnSpc>
                <a:spcPct val="90000"/>
              </a:lnSpc>
            </a:pPr>
            <a:endParaRPr lang="en-US" altLang="en-US" sz="1100" smtClean="0"/>
          </a:p>
          <a:p>
            <a:pPr>
              <a:lnSpc>
                <a:spcPct val="90000"/>
              </a:lnSpc>
            </a:pPr>
            <a:r>
              <a:rPr lang="en-US" altLang="en-US" sz="1100" smtClean="0"/>
              <a:t>Then tell students about the eruption of Mount St. Helens: In 1980, when volcanic activity blew up Mount St. Helens in Washington State, all the trees for hundreds of square miles of mature forest around the volcano were scorched, burned to the ground, or toppled like matchsticks. More than 20 square miles were buried to an average depth of 150 feet by the largest debris avalanche in recorded history. The U.S. Congress acted quickly to protect thousands of acres of the destroyed forest from human intervention so scientists could study ecological succession in the unique living laboratory the volcano created. Soon, scientists from more than 70 universities and government agencies had started long-term research projects on Mount St. Helens. Since then, their research has made major contributions to the science of succession. The results of their research are also being applied to help restore other disturbed forests.</a:t>
            </a:r>
          </a:p>
          <a:p>
            <a:pPr>
              <a:lnSpc>
                <a:spcPct val="90000"/>
              </a:lnSpc>
            </a:pPr>
            <a:endParaRPr lang="en-US" altLang="en-US" sz="1100" smtClean="0"/>
          </a:p>
          <a:p>
            <a:pPr>
              <a:lnSpc>
                <a:spcPct val="90000"/>
              </a:lnSpc>
            </a:pPr>
            <a:r>
              <a:rPr lang="en-US" altLang="en-US" sz="1100" smtClean="0"/>
              <a:t>Researchers who studied Mount St. Helens as soon as it was safe, for example, could compare it with Krakatau. In both places, primary succession proceeded through stages. In both cases, pioneer species had arrived via seeds, spores, or adult species that traveled over long distances. These hardy pioneers helped stabilize loose volcanic debris, enabling later species to take hold. Historical studies in Krakatau and ongoing studies on Mount St. Helens confirm that early stages of primary succession are slow and that chance can play a large role in determining which species colonize at different times.</a:t>
            </a:r>
          </a:p>
          <a:p>
            <a:pPr>
              <a:lnSpc>
                <a:spcPct val="90000"/>
              </a:lnSpc>
            </a:pPr>
            <a:endParaRPr lang="en-US" altLang="en-US" sz="1100" smtClean="0"/>
          </a:p>
          <a:p>
            <a:pPr>
              <a:lnSpc>
                <a:spcPct val="90000"/>
              </a:lnSpc>
            </a:pPr>
            <a:r>
              <a:rPr lang="en-US" altLang="en-US" sz="1100" smtClean="0"/>
              <a:t>Ask: What type of succession occurred in both areas since the eruption? </a:t>
            </a:r>
          </a:p>
          <a:p>
            <a:pPr>
              <a:lnSpc>
                <a:spcPct val="90000"/>
              </a:lnSpc>
            </a:pPr>
            <a:r>
              <a:rPr lang="en-US" altLang="en-US" sz="1100" smtClean="0"/>
              <a:t>Answer: primary succession</a:t>
            </a:r>
          </a:p>
          <a:p>
            <a:pPr>
              <a:lnSpc>
                <a:spcPct val="90000"/>
              </a:lnSpc>
            </a:pPr>
            <a:endParaRPr lang="en-US" altLang="en-US" sz="110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63BAC34-6A40-497F-A93E-F167AE082A81}" type="slidenum">
              <a:rPr lang="en-US" altLang="en-US" smtClean="0">
                <a:latin typeface="Calibri" panose="020F0502020204030204" pitchFamily="34" charset="0"/>
              </a:rPr>
              <a:pPr/>
              <a:t>61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0543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606FF0CA-02D2-489D-822D-A176DA90B431}" type="slidenum">
              <a:rPr lang="en-US" sz="1200">
                <a:solidFill>
                  <a:prstClr val="black"/>
                </a:solidFill>
                <a:latin typeface="Times New Roman" pitchFamily="18" charset="0"/>
              </a:rPr>
              <a:pPr eaLnBrk="1" hangingPunct="1">
                <a:buClr>
                  <a:srgbClr val="C0504D"/>
                </a:buClr>
              </a:pPr>
              <a:t>14</a:t>
            </a:fld>
            <a:endParaRPr lang="en-US" sz="1200">
              <a:solidFill>
                <a:prstClr val="black"/>
              </a:solidFill>
              <a:latin typeface="Times New Roman" pitchFamily="18"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B97BA-E52F-4085-8CFE-8F291FF40CB8}" type="slidenum">
              <a:rPr lang="en-US">
                <a:solidFill>
                  <a:prstClr val="black"/>
                </a:solidFill>
              </a:rPr>
              <a:pPr/>
              <a:t>77</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074332-3072-47C0-953B-1801C8BACAE0}" type="slidenum">
              <a:rPr lang="en-US">
                <a:solidFill>
                  <a:prstClr val="black"/>
                </a:solidFill>
              </a:rPr>
              <a:pPr/>
              <a:t>78</a:t>
            </a:fld>
            <a:endParaRPr lang="en-US">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551BE6-07D1-49CA-8021-6C7FBB9C4A43}" type="slidenum">
              <a:rPr lang="en-US">
                <a:solidFill>
                  <a:prstClr val="black"/>
                </a:solidFill>
              </a:rPr>
              <a:pPr/>
              <a:t>79</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71025-81A8-4A1F-AB4B-091890CBE3AB}" type="slidenum">
              <a:rPr lang="en-US">
                <a:solidFill>
                  <a:prstClr val="black"/>
                </a:solidFill>
              </a:rPr>
              <a:pPr/>
              <a:t>80</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47FDB2-B50F-4486-B4CE-94F45C702FEB}" type="slidenum">
              <a:rPr lang="en-US">
                <a:solidFill>
                  <a:prstClr val="black"/>
                </a:solidFill>
              </a:rPr>
              <a:pPr/>
              <a:t>81</a:t>
            </a:fld>
            <a:endParaRPr lang="en-US">
              <a:solidFill>
                <a:prstClr val="black"/>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DE172A-B9EE-472D-940C-48E112A06E0F}" type="slidenum">
              <a:rPr lang="en-US">
                <a:solidFill>
                  <a:prstClr val="black"/>
                </a:solidFill>
              </a:rPr>
              <a:pPr/>
              <a:t>82</a:t>
            </a:fld>
            <a:endParaRPr lang="en-US">
              <a:solidFill>
                <a:prstClr val="black"/>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EF77B4-7FDC-4794-933C-73BCF808B9A9}" type="slidenum">
              <a:rPr lang="en-US">
                <a:solidFill>
                  <a:prstClr val="black"/>
                </a:solidFill>
              </a:rPr>
              <a:pPr/>
              <a:t>83</a:t>
            </a:fld>
            <a:endParaRPr lang="en-US">
              <a:solidFill>
                <a:prstClr val="black"/>
              </a:solidFill>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CBFB8-592E-4DB5-BBEE-3CC703A852A8}" type="slidenum">
              <a:rPr lang="en-US">
                <a:solidFill>
                  <a:prstClr val="black"/>
                </a:solidFill>
              </a:rPr>
              <a:pPr/>
              <a:t>84</a:t>
            </a:fld>
            <a:endParaRPr lang="en-US">
              <a:solidFill>
                <a:prstClr val="black"/>
              </a:solidFill>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6AAA591-54BE-4253-972B-44C79F08CED0}" type="slidenum">
              <a:rPr lang="en-US">
                <a:solidFill>
                  <a:prstClr val="black"/>
                </a:solidFill>
              </a:rPr>
              <a:pPr eaLnBrk="1" hangingPunct="1"/>
              <a:t>86</a:t>
            </a:fld>
            <a:endParaRPr lang="en-US">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7FF7BC3-0C58-4C3E-8C52-0CE2CBFEB555}" type="slidenum">
              <a:rPr lang="en-US">
                <a:solidFill>
                  <a:prstClr val="black"/>
                </a:solidFill>
              </a:rPr>
              <a:pPr eaLnBrk="1" hangingPunct="1"/>
              <a:t>87</a:t>
            </a:fld>
            <a:endParaRPr 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E6D2B652-F6B6-41D7-BD62-A24DA7373FF3}" type="slidenum">
              <a:rPr lang="en-US" sz="1200">
                <a:solidFill>
                  <a:prstClr val="black"/>
                </a:solidFill>
                <a:latin typeface="Times New Roman" pitchFamily="18" charset="0"/>
              </a:rPr>
              <a:pPr eaLnBrk="1" hangingPunct="1">
                <a:buClr>
                  <a:srgbClr val="C0504D"/>
                </a:buClr>
              </a:pPr>
              <a:t>15</a:t>
            </a:fld>
            <a:endParaRPr lang="en-US" sz="1200">
              <a:solidFill>
                <a:prstClr val="black"/>
              </a:solidFill>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03FAF8-4534-461B-BF1B-C0B135324D53}" type="slidenum">
              <a:rPr lang="en-US">
                <a:solidFill>
                  <a:prstClr val="black"/>
                </a:solidFill>
              </a:rPr>
              <a:pPr eaLnBrk="1" hangingPunct="1"/>
              <a:t>88</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C5F48BE-F8A5-4C25-AB7C-D33A5ED5B285}" type="slidenum">
              <a:rPr lang="en-US">
                <a:solidFill>
                  <a:prstClr val="black"/>
                </a:solidFill>
              </a:rPr>
              <a:pPr eaLnBrk="1" hangingPunct="1"/>
              <a:t>89</a:t>
            </a:fld>
            <a:endParaRPr lang="en-US">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6BC9FD1-D3B5-4D16-B739-584C27A2CA35}" type="slidenum">
              <a:rPr lang="en-US">
                <a:solidFill>
                  <a:prstClr val="black"/>
                </a:solidFill>
              </a:rPr>
              <a:pPr eaLnBrk="1" hangingPunct="1"/>
              <a:t>90</a:t>
            </a:fld>
            <a:endParaRPr lang="en-US">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C193766-F780-4558-AC4E-0F187819375E}" type="slidenum">
              <a:rPr lang="en-US">
                <a:solidFill>
                  <a:prstClr val="black"/>
                </a:solidFill>
              </a:rPr>
              <a:pPr eaLnBrk="1" hangingPunct="1"/>
              <a:t>91</a:t>
            </a:fld>
            <a:endParaRPr lang="en-US">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C7D0E5-3B45-4021-97AB-B08E496F4FB9}" type="slidenum">
              <a:rPr lang="en-US">
                <a:solidFill>
                  <a:prstClr val="black"/>
                </a:solidFill>
              </a:rPr>
              <a:pPr eaLnBrk="1" hangingPunct="1"/>
              <a:t>92</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9225B6-7A05-4A5C-AD88-441F1C9912C6}" type="slidenum">
              <a:rPr lang="en-US">
                <a:solidFill>
                  <a:prstClr val="black"/>
                </a:solidFill>
              </a:rPr>
              <a:pPr eaLnBrk="1" hangingPunct="1"/>
              <a:t>93</a:t>
            </a:fld>
            <a:endParaRPr lang="en-US">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5EF39B7-6D41-4FAE-873E-2366A43B8130}" type="slidenum">
              <a:rPr lang="en-US">
                <a:solidFill>
                  <a:prstClr val="black"/>
                </a:solidFill>
              </a:rPr>
              <a:pPr eaLnBrk="1" hangingPunct="1"/>
              <a:t>94</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7F0C397-613F-484F-9C7D-DC205D537022}" type="slidenum">
              <a:rPr lang="en-US">
                <a:solidFill>
                  <a:prstClr val="black"/>
                </a:solidFill>
              </a:rPr>
              <a:pPr eaLnBrk="1" hangingPunct="1"/>
              <a:t>95</a:t>
            </a:fld>
            <a:endParaRPr 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7A1B7A7-0800-4B6A-B133-F6210D319BD4}" type="slidenum">
              <a:rPr lang="en-US">
                <a:solidFill>
                  <a:prstClr val="black"/>
                </a:solidFill>
              </a:rPr>
              <a:pPr eaLnBrk="1" hangingPunct="1"/>
              <a:t>96</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3439382-26AF-4CA8-A1EE-B55673E9305D}" type="slidenum">
              <a:rPr lang="en-US">
                <a:solidFill>
                  <a:prstClr val="black"/>
                </a:solidFill>
              </a:rPr>
              <a:pPr eaLnBrk="1" hangingPunct="1"/>
              <a:t>97</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BBCEE7FE-E566-4D1D-BB65-4437458A6FF2}" type="slidenum">
              <a:rPr lang="en-US" sz="1200">
                <a:solidFill>
                  <a:prstClr val="black"/>
                </a:solidFill>
                <a:latin typeface="Times New Roman" pitchFamily="18" charset="0"/>
              </a:rPr>
              <a:pPr eaLnBrk="1" hangingPunct="1">
                <a:buClr>
                  <a:srgbClr val="C0504D"/>
                </a:buClr>
              </a:pPr>
              <a:t>16</a:t>
            </a:fld>
            <a:endParaRPr lang="en-US" sz="1200">
              <a:solidFill>
                <a:prstClr val="black"/>
              </a:solidFill>
              <a:latin typeface="Times New Roman"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5E018D-A0C6-47DF-ACA0-B45085E4AC4D}" type="slidenum">
              <a:rPr lang="en-US">
                <a:solidFill>
                  <a:prstClr val="black"/>
                </a:solidFill>
              </a:rPr>
              <a:pPr>
                <a:defRPr/>
              </a:pPr>
              <a:t>107</a:t>
            </a:fld>
            <a:endParaRPr lang="en-US">
              <a:solidFill>
                <a:prstClr val="black"/>
              </a:solidFill>
            </a:endParaRPr>
          </a:p>
        </p:txBody>
      </p:sp>
    </p:spTree>
    <p:extLst>
      <p:ext uri="{BB962C8B-B14F-4D97-AF65-F5344CB8AC3E}">
        <p14:creationId xmlns:p14="http://schemas.microsoft.com/office/powerpoint/2010/main" val="27708895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5E018D-A0C6-47DF-ACA0-B45085E4AC4D}" type="slidenum">
              <a:rPr lang="en-US">
                <a:solidFill>
                  <a:prstClr val="black"/>
                </a:solidFill>
              </a:rPr>
              <a:pPr>
                <a:defRPr/>
              </a:pPr>
              <a:t>108</a:t>
            </a:fld>
            <a:endParaRPr lang="en-US">
              <a:solidFill>
                <a:prstClr val="black"/>
              </a:solidFill>
            </a:endParaRPr>
          </a:p>
        </p:txBody>
      </p:sp>
    </p:spTree>
    <p:extLst>
      <p:ext uri="{BB962C8B-B14F-4D97-AF65-F5344CB8AC3E}">
        <p14:creationId xmlns:p14="http://schemas.microsoft.com/office/powerpoint/2010/main" val="38719037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5E018D-A0C6-47DF-ACA0-B45085E4AC4D}" type="slidenum">
              <a:rPr lang="en-US">
                <a:solidFill>
                  <a:prstClr val="black"/>
                </a:solidFill>
              </a:rPr>
              <a:pPr>
                <a:defRPr/>
              </a:pPr>
              <a:t>109</a:t>
            </a:fld>
            <a:endParaRPr lang="en-US">
              <a:solidFill>
                <a:prstClr val="black"/>
              </a:solidFill>
            </a:endParaRPr>
          </a:p>
        </p:txBody>
      </p:sp>
    </p:spTree>
    <p:extLst>
      <p:ext uri="{BB962C8B-B14F-4D97-AF65-F5344CB8AC3E}">
        <p14:creationId xmlns:p14="http://schemas.microsoft.com/office/powerpoint/2010/main" val="159879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FF05FD28-F141-4B54-BBB4-8B6903EC7BEA}" type="slidenum">
              <a:rPr lang="en-US" sz="1200">
                <a:solidFill>
                  <a:prstClr val="black"/>
                </a:solidFill>
                <a:latin typeface="Times New Roman" pitchFamily="18" charset="0"/>
              </a:rPr>
              <a:pPr eaLnBrk="1" hangingPunct="1">
                <a:buClr>
                  <a:srgbClr val="C0504D"/>
                </a:buClr>
              </a:pPr>
              <a:t>17</a:t>
            </a:fld>
            <a:endParaRPr lang="en-US" sz="1200">
              <a:solidFill>
                <a:prstClr val="black"/>
              </a:solidFill>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5E018D-A0C6-47DF-ACA0-B45085E4AC4D}" type="slidenum">
              <a:rPr lang="en-US">
                <a:solidFill>
                  <a:prstClr val="black"/>
                </a:solidFill>
              </a:rPr>
              <a:pPr>
                <a:defRPr/>
              </a:pPr>
              <a:t>110</a:t>
            </a:fld>
            <a:endParaRPr lang="en-US">
              <a:solidFill>
                <a:prstClr val="black"/>
              </a:solidFill>
            </a:endParaRPr>
          </a:p>
        </p:txBody>
      </p:sp>
    </p:spTree>
    <p:extLst>
      <p:ext uri="{BB962C8B-B14F-4D97-AF65-F5344CB8AC3E}">
        <p14:creationId xmlns:p14="http://schemas.microsoft.com/office/powerpoint/2010/main" val="25922316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E48105-D6BF-43ED-BE82-8D968BBAE1B2}" type="slidenum">
              <a:rPr lang="en-US" sz="1200">
                <a:solidFill>
                  <a:prstClr val="black"/>
                </a:solidFill>
              </a:rPr>
              <a:pPr eaLnBrk="1" hangingPunct="1"/>
              <a:t>111</a:t>
            </a:fld>
            <a:endParaRPr lang="en-US" sz="120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smtClean="0"/>
              <a:t>Remember, we’re at the time of Eli Whitney, cotton gin.  We’re in the early stages of the industrial revolution.  Robert Fulton steam engine, So what was life like in the 1800”s.  </a:t>
            </a:r>
          </a:p>
          <a:p>
            <a:r>
              <a:rPr lang="en-US" sz="1000" smtClean="0"/>
              <a:t>Life in the 1800’s was very different than now.   The girls and boys would have to go and do their chores at 5:00 in the morning before they went to school.  Many students went to  school barefoot and in the same thing they wore the day before because most boys and girls had 1 or two outfits.  One was for Church the other one was for school and play.  They would wear them for up to three weeks. </a:t>
            </a:r>
          </a:p>
          <a:p>
            <a:r>
              <a:rPr lang="en-US" sz="1000" smtClean="0"/>
              <a:t>     When they got to school they would see their younger and older siblings and neighbors because the school taught children from grades one to eight.  Most boys would only go to school for three or four months out of the year, because during those other eight or nine months they would be helping their fathers in the fields.  Some days there would be forty kids in school and other days there would be only five.  If you got in trouble the school marm, or teacher would have you put your nose to the board, wear a sign, or hold books on your hands with your arms out. The kids had an hour lunch and two recesses a day.  After school, the school marm would go and spend the night at someone's house and would take them to school the next day. </a:t>
            </a:r>
            <a:br>
              <a:rPr lang="en-US" sz="1000" smtClean="0"/>
            </a:br>
            <a:r>
              <a:rPr lang="en-US" sz="1000" smtClean="0"/>
              <a:t>  </a:t>
            </a:r>
            <a:br>
              <a:rPr lang="en-US" sz="1000" smtClean="0"/>
            </a:br>
            <a:r>
              <a:rPr lang="en-US" sz="1000" smtClean="0"/>
              <a:t>   Some chores for boys were: fetching water and chopping wood. The girls would churn butter and grind corn. The parents slept downstairs in a bed and the kids slept in the loft on the floor. The fire was burning almost all day. </a:t>
            </a:r>
            <a:br>
              <a:rPr lang="en-US" sz="1000" smtClean="0"/>
            </a:br>
            <a:r>
              <a:rPr lang="en-US" sz="1000" smtClean="0"/>
              <a:t>  </a:t>
            </a:r>
            <a:br>
              <a:rPr lang="en-US" sz="1000" smtClean="0"/>
            </a:br>
            <a:r>
              <a:rPr lang="en-US" sz="1000" smtClean="0"/>
              <a:t>   The blacksmith played a very important part in the town. He would make hooks to hang and dry the food so it would last longer.  The would also use the hooks to hold pots over the fire. </a:t>
            </a:r>
          </a:p>
          <a:p>
            <a:endParaRPr lang="en-US" sz="1000" smtClean="0"/>
          </a:p>
          <a:p>
            <a:r>
              <a:rPr lang="en-US" sz="1000" smtClean="0"/>
              <a:t>Most of these discoveries were taking place in Europe.  Life in the US was not affected.</a:t>
            </a:r>
          </a:p>
          <a:p>
            <a:endParaRPr lang="en-US" sz="10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3EFB0-9007-4A4F-A41F-1BCC7CD042F5}" type="slidenum">
              <a:rPr lang="en-US">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8861663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3EFB0-9007-4A4F-A41F-1BCC7CD042F5}" type="slidenum">
              <a:rPr lang="en-US">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2560792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3EFB0-9007-4A4F-A41F-1BCC7CD042F5}" type="slidenum">
              <a:rPr lang="en-US">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9418120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3EFB0-9007-4A4F-A41F-1BCC7CD042F5}" type="slidenum">
              <a:rPr lang="en-US">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7354839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3EFB0-9007-4A4F-A41F-1BCC7CD042F5}" type="slidenum">
              <a:rPr lang="en-US">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28198046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3EFB0-9007-4A4F-A41F-1BCC7CD042F5}" type="slidenum">
              <a:rPr lang="en-US">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33665508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F3EFB0-9007-4A4F-A41F-1BCC7CD042F5}" type="slidenum">
              <a:rPr lang="en-US">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22356666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9ECD03-A8D0-4936-AA91-8D5C120885CB}" type="slidenum">
              <a:rPr lang="en-US">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3846951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hangingPunct="1">
              <a:buClr>
                <a:srgbClr val="C0504D"/>
              </a:buClr>
            </a:pPr>
            <a:fld id="{B070D17E-D3B7-4367-AD50-D12B1FE1C525}" type="slidenum">
              <a:rPr lang="en-US" sz="1200">
                <a:solidFill>
                  <a:prstClr val="black"/>
                </a:solidFill>
                <a:latin typeface="Times New Roman" pitchFamily="18" charset="0"/>
              </a:rPr>
              <a:pPr eaLnBrk="1" hangingPunct="1">
                <a:buClr>
                  <a:srgbClr val="C0504D"/>
                </a:buClr>
              </a:pPr>
              <a:t>18</a:t>
            </a:fld>
            <a:endParaRPr lang="en-US" sz="1200">
              <a:solidFill>
                <a:prstClr val="black"/>
              </a:solidFill>
              <a:latin typeface="Times New Roman"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9ECD03-A8D0-4936-AA91-8D5C120885CB}" type="slidenum">
              <a:rPr lang="en-US">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26150451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F2EC174-53E4-4CF8-8804-C96D8D7D87BF}" type="slidenum">
              <a:rPr lang="en-US">
                <a:solidFill>
                  <a:prstClr val="black"/>
                </a:solidFill>
              </a:rPr>
              <a:pPr>
                <a:defRPr/>
              </a:pPr>
              <a:t>159</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A236EE2-8183-43B3-A05F-B29165CFE530}" type="slidenum">
              <a:rPr lang="en-US">
                <a:solidFill>
                  <a:prstClr val="black"/>
                </a:solidFill>
              </a:rPr>
              <a:pPr>
                <a:defRPr/>
              </a:pPr>
              <a:t>160</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DA9BAB8-0AEA-4EE1-B5EB-2C44BCAB155F}" type="slidenum">
              <a:rPr lang="en-US">
                <a:solidFill>
                  <a:prstClr val="black"/>
                </a:solidFill>
              </a:rPr>
              <a:pPr>
                <a:defRPr/>
              </a:pPr>
              <a:t>161</a:t>
            </a:fld>
            <a:endParaRPr 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476444-72A1-4D31-BC47-DB1800EFAA82}" type="slidenum">
              <a:rPr lang="en-US">
                <a:solidFill>
                  <a:prstClr val="black"/>
                </a:solidFill>
              </a:rPr>
              <a:pPr>
                <a:defRPr/>
              </a:pPr>
              <a:t>162</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80B198A-0ACF-452C-B73B-3D04179030CB}" type="slidenum">
              <a:rPr lang="en-US">
                <a:solidFill>
                  <a:prstClr val="black"/>
                </a:solidFill>
              </a:rPr>
              <a:pPr>
                <a:defRPr/>
              </a:pPr>
              <a:t>163</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61CD2BB-9B3B-4BB3-92DB-A6D33121A76E}" type="slidenum">
              <a:rPr lang="en-US">
                <a:solidFill>
                  <a:prstClr val="black"/>
                </a:solidFill>
              </a:rPr>
              <a:pPr>
                <a:defRPr/>
              </a:pPr>
              <a:t>164</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3D88F1-6005-49A8-8419-00A387883075}" type="slidenum">
              <a:rPr lang="en-US">
                <a:solidFill>
                  <a:prstClr val="black"/>
                </a:solidFill>
              </a:rPr>
              <a:pPr>
                <a:defRPr/>
              </a:pPr>
              <a:t>165</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206F439-2034-4D97-83A4-7A9564184B6B}" type="slidenum">
              <a:rPr lang="en-US">
                <a:solidFill>
                  <a:prstClr val="black"/>
                </a:solidFill>
              </a:rPr>
              <a:pPr>
                <a:defRPr/>
              </a:pPr>
              <a:t>166</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212DBD8-C9DB-417B-BDDC-C66DCA86561E}" type="slidenum">
              <a:rPr lang="en-US">
                <a:solidFill>
                  <a:prstClr val="black"/>
                </a:solidFill>
              </a:rPr>
              <a:pPr>
                <a:defRPr/>
              </a:pPr>
              <a:t>167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A493EF-3C8E-4C94-B83E-5DEAD5BD387D}"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3348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493EF-3C8E-4C94-B83E-5DEAD5BD387D}"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35860485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7309B08-9316-44EC-9053-A5A32FFEB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9416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3A3563-9240-48F6-8856-8A85EFD49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3921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6D74C35-7FC7-49B2-A3FB-D0CF9B436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0533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4E08B8B2-1224-46B7-BF63-724096F3A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0929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3794"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3379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F40496-1D34-4BD9-BA30-7648EEAC34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22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4F32-DCC1-4566-8E49-B592CBBC18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2841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568A73-DB13-4FB0-A363-95A29E8451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11722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6A1FF6-2D10-432D-92AD-52EF7FCE79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718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F88893-F0D2-40B6-989F-F035F3C28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6481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317812-F377-4C41-94E5-8237002C3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628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493EF-3C8E-4C94-B83E-5DEAD5BD387D}"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24079559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912ECF-7D0C-450A-B5F8-06345E8F17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8242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BCC0E1-572C-4322-B33E-9B9D4A2E0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5823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1253C8-F41F-47BB-898C-EA8BB1DB3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682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1FF33-10D3-48CC-A68F-E0E2232BA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97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E7BDC3-0E6D-4B31-BD9B-D2C506664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520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664F8E-D15F-4E06-993C-5E2F4E2EC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5249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5E64CFD2-F977-444F-94F4-9DEDFB2070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4034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35FC85B-3111-4720-8231-F4E933359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8970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87BDCAB-B339-44E4-A9A2-A07A02ACD5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25539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FB0BCB1-5164-43BB-91E0-BE283DC7BB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703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16B8E-768A-4779-9E68-22B34CFCE7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74713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43BE0DF-9011-487E-8090-E97AC0D2EA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6462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FDD2C4F-42CE-4F8D-8344-28A8E68704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76638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37E1F1A-E487-4CC3-A0ED-B932D9DB26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6187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AA66487-13E5-4A5F-B9A6-FC3B530BB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6753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6BEDDA0-5CDC-47B2-BD9E-B1A393871D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36956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B0EE48E-3247-4B88-90F9-72B7CAE217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03663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7F12999-D108-4D10-8CC2-A6E39CB29A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42653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026C563-4049-4A2D-B3F9-6C78E5C84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9232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9EC9660-66D3-4FD0-9B00-C002C01CA5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55790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B7CBB0-6B90-442B-A447-520EA86F98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7534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C1A790F7-7FA6-4D38-AA4F-D30F50A77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534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5E64CFD2-F977-444F-94F4-9DEDFB2070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27211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35FC85B-3111-4720-8231-F4E933359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44387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87BDCAB-B339-44E4-A9A2-A07A02ACD5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6737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FB0BCB1-5164-43BB-91E0-BE283DC7BB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82559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43BE0DF-9011-487E-8090-E97AC0D2EA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5504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FDD2C4F-42CE-4F8D-8344-28A8E68704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16512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37E1F1A-E487-4CC3-A0ED-B932D9DB26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84229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AA66487-13E5-4A5F-B9A6-FC3B530BB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1540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6BEDDA0-5CDC-47B2-BD9E-B1A393871D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7547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B0EE48E-3247-4B88-90F9-72B7CAE217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6953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B53AE6E-5D42-4FDF-90F4-E7A82BF42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561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7F12999-D108-4D10-8CC2-A6E39CB29A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6873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026C563-4049-4A2D-B3F9-6C78E5C84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03727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9EC9660-66D3-4FD0-9B00-C002C01CA5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4601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B7CBB0-6B90-442B-A447-520EA86F98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05942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4724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7164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3269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332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5612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729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F8F09D-0EA6-4B50-8734-D34919C22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4839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6904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950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2037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9776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6048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239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812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4691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6281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153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FF7A206-E80E-4B31-B19B-7A28381C4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6920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0159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1985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7730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3344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3758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9763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Isosceles Triangle 6"/>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lstStyle>
            <a:lvl1pPr algn="r">
              <a:defRPr sz="4400"/>
            </a:lvl1pPr>
          </a:lstStyle>
          <a:p>
            <a:r>
              <a:rPr lang="en-US" smtClean="0"/>
              <a:t>Click to edit Master title style</a:t>
            </a:r>
            <a:endParaRPr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7"/>
          <p:cNvSpPr>
            <a:spLocks noGrp="1"/>
          </p:cNvSpPr>
          <p:nvPr>
            <p:ph type="dt" sz="half" idx="10"/>
          </p:nvPr>
        </p:nvSpPr>
        <p:spPr>
          <a:xfrm>
            <a:off x="1371600" y="6011863"/>
            <a:ext cx="5791200" cy="365125"/>
          </a:xfrm>
        </p:spPr>
        <p:txBody>
          <a:bodyPr tIns="0" bIns="0" anchor="t"/>
          <a:lstStyle>
            <a:lvl1pPr algn="r">
              <a:defRPr sz="1000" smtClean="0"/>
            </a:lvl1pPr>
          </a:lstStyle>
          <a:p>
            <a:pPr>
              <a:defRPr/>
            </a:pPr>
            <a:fld id="{78BD07D9-DCD8-45E0-95DA-92B07E27BF23}" type="datetimeFigureOut">
              <a:rPr lang="en-US">
                <a:solidFill>
                  <a:prstClr val="white"/>
                </a:solidFill>
              </a:rPr>
              <a:pPr>
                <a:defRPr/>
              </a:pPr>
              <a:t>1/10/2019</a:t>
            </a:fld>
            <a:endParaRPr lang="en-US">
              <a:solidFill>
                <a:prstClr val="white"/>
              </a:solidFill>
            </a:endParaRPr>
          </a:p>
        </p:txBody>
      </p:sp>
      <p:sp>
        <p:nvSpPr>
          <p:cNvPr id="6" name="Footer Placeholder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solidFill>
                <a:prstClr val="white"/>
              </a:solidFill>
            </a:endParaRPr>
          </a:p>
        </p:txBody>
      </p:sp>
      <p:sp>
        <p:nvSpPr>
          <p:cNvPr id="7" name="Slide Number Placeholder 28"/>
          <p:cNvSpPr>
            <a:spLocks noGrp="1"/>
          </p:cNvSpPr>
          <p:nvPr>
            <p:ph type="sldNum" sz="quarter" idx="12"/>
          </p:nvPr>
        </p:nvSpPr>
        <p:spPr>
          <a:xfrm>
            <a:off x="8391525" y="5753100"/>
            <a:ext cx="503238" cy="365125"/>
          </a:xfrm>
        </p:spPr>
        <p:txBody>
          <a:bodyPr anchor="ctr"/>
          <a:lstStyle>
            <a:lvl1pPr algn="ctr">
              <a:defRPr sz="1300" smtClean="0">
                <a:solidFill>
                  <a:srgbClr val="FFFFFF"/>
                </a:solidFill>
              </a:defRPr>
            </a:lvl1pPr>
          </a:lstStyle>
          <a:p>
            <a:pPr>
              <a:defRPr/>
            </a:pPr>
            <a:fld id="{6B57DFDD-6441-4E2C-B502-2DE7C720C5BA}" type="slidenum">
              <a:rPr lang="en-US"/>
              <a:pPr>
                <a:defRPr/>
              </a:pPr>
              <a:t>‹#›</a:t>
            </a:fld>
            <a:endParaRPr lang="en-US"/>
          </a:p>
        </p:txBody>
      </p:sp>
    </p:spTree>
    <p:extLst>
      <p:ext uri="{BB962C8B-B14F-4D97-AF65-F5344CB8AC3E}">
        <p14:creationId xmlns:p14="http://schemas.microsoft.com/office/powerpoint/2010/main" val="4200758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2808"/>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fld id="{CA46D56E-07CC-4A6E-865A-D8184CEDCAE3}" type="datetimeFigureOut">
              <a:rPr lang="en-US">
                <a:solidFill>
                  <a:prstClr val="white"/>
                </a:solidFill>
              </a:rPr>
              <a:pPr>
                <a:defRPr/>
              </a:pPr>
              <a:t>1/10/2019</a:t>
            </a:fld>
            <a:endParaRPr lang="en-US">
              <a:solidFill>
                <a:prstClr val="white"/>
              </a:solidFill>
            </a:endParaRPr>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5675682F-FB19-4060-A90E-003CCD2383F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46349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ight Triangle 8"/>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Isosceles Triangle 7"/>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6" name="Straight Connector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fld id="{6D3E9C02-100F-4013-86F7-B22E109302E4}" type="datetimeFigureOut">
              <a:rPr lang="en-US">
                <a:solidFill>
                  <a:prstClr val="white"/>
                </a:solidFill>
              </a:rPr>
              <a:pPr>
                <a:defRPr/>
              </a:pPr>
              <a:t>1/10/2019</a:t>
            </a:fld>
            <a:endParaRPr lang="en-US">
              <a:solidFill>
                <a:prstClr val="white"/>
              </a:solidFill>
            </a:endParaRPr>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en-US">
              <a:solidFill>
                <a:prstClr val="white"/>
              </a:solidFill>
            </a:endParaRPr>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992A7C3A-39D6-4C28-9062-B0EB9154E8B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51312309"/>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5AA12A90-CF86-4112-88BF-C61D2B00C295}" type="datetimeFigureOut">
              <a:rPr lang="en-US">
                <a:solidFill>
                  <a:prstClr val="white"/>
                </a:solidFill>
              </a:rPr>
              <a:pPr>
                <a:defRPr/>
              </a:pPr>
              <a:t>1/10/2019</a:t>
            </a:fld>
            <a:endParaRPr lang="en-US">
              <a:solidFill>
                <a:prstClr val="white"/>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lstStyle>
          <a:p>
            <a:pPr>
              <a:defRPr/>
            </a:pPr>
            <a:fld id="{E1964AD0-D2E0-48A6-8D41-D5A8A1EF68B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77306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CEFED19-ABE8-40D9-877E-452F7DAC6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2108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fld id="{EF757B21-2A12-48CD-A819-11792D29FEE9}" type="datetimeFigureOut">
              <a:rPr lang="en-US">
                <a:solidFill>
                  <a:prstClr val="white"/>
                </a:solidFill>
              </a:rPr>
              <a:pPr>
                <a:defRPr/>
              </a:pPr>
              <a:t>1/10/2019</a:t>
            </a:fld>
            <a:endParaRPr lang="en-US">
              <a:solidFill>
                <a:prstClr val="white"/>
              </a:solidFill>
            </a:endParaRPr>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en-US">
              <a:solidFill>
                <a:prstClr val="white"/>
              </a:solidFill>
            </a:endParaRPr>
          </a:p>
        </p:txBody>
      </p:sp>
      <p:sp>
        <p:nvSpPr>
          <p:cNvPr id="9" name="Slide Number Placeholder 8"/>
          <p:cNvSpPr>
            <a:spLocks noGrp="1"/>
          </p:cNvSpPr>
          <p:nvPr>
            <p:ph type="sldNum" sz="quarter" idx="12"/>
          </p:nvPr>
        </p:nvSpPr>
        <p:spPr>
          <a:xfrm>
            <a:off x="7589838" y="6483350"/>
            <a:ext cx="503237" cy="301625"/>
          </a:xfrm>
        </p:spPr>
        <p:txBody>
          <a:bodyPr/>
          <a:lstStyle>
            <a:lvl1pPr algn="ctr">
              <a:defRPr smtClean="0"/>
            </a:lvl1pPr>
          </a:lstStyle>
          <a:p>
            <a:pPr>
              <a:defRPr/>
            </a:pPr>
            <a:fld id="{FDB09285-34D6-4856-AB16-2C18593DB87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32681792"/>
      </p:ext>
    </p:extLst>
  </p:cSld>
  <p:clrMapOvr>
    <a:overrideClrMapping bg1="dk1" tx1="lt1" bg2="dk2" tx2="lt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47A87453-A661-4AB5-AA2A-4366F30A48BD}" type="datetimeFigureOut">
              <a:rPr lang="en-US">
                <a:solidFill>
                  <a:prstClr val="white"/>
                </a:solidFill>
              </a:rPr>
              <a:pPr>
                <a:defRPr/>
              </a:pPr>
              <a:t>1/10/2019</a:t>
            </a:fld>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22"/>
          <p:cNvSpPr>
            <a:spLocks noGrp="1"/>
          </p:cNvSpPr>
          <p:nvPr>
            <p:ph type="sldNum" sz="quarter" idx="12"/>
          </p:nvPr>
        </p:nvSpPr>
        <p:spPr/>
        <p:txBody>
          <a:bodyPr/>
          <a:lstStyle>
            <a:lvl1pPr>
              <a:defRPr/>
            </a:lvl1pPr>
          </a:lstStyle>
          <a:p>
            <a:pPr>
              <a:defRPr/>
            </a:pPr>
            <a:fld id="{ADF4A636-E709-4757-AC2A-A1290200668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424698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46903C2-0599-4BA6-B320-707E2999E3B1}" type="datetimeFigureOut">
              <a:rPr lang="en-US">
                <a:solidFill>
                  <a:prstClr val="white"/>
                </a:solidFill>
              </a:rPr>
              <a:pPr>
                <a:defRPr/>
              </a:pPr>
              <a:t>1/10/2019</a:t>
            </a:fld>
            <a:endParaRPr lang="en-US">
              <a:solidFill>
                <a:prstClr val="white"/>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22"/>
          <p:cNvSpPr>
            <a:spLocks noGrp="1"/>
          </p:cNvSpPr>
          <p:nvPr>
            <p:ph type="sldNum" sz="quarter" idx="12"/>
          </p:nvPr>
        </p:nvSpPr>
        <p:spPr/>
        <p:txBody>
          <a:bodyPr/>
          <a:lstStyle>
            <a:lvl1pPr>
              <a:defRPr/>
            </a:lvl1pPr>
          </a:lstStyle>
          <a:p>
            <a:pPr>
              <a:defRPr/>
            </a:pPr>
            <a:fld id="{EDE5B2C6-5DB7-4583-BF61-D1CE42C8B1D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425944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smtClean="0"/>
              <a:t>Click to edit Master title style</a:t>
            </a:r>
            <a:endParaRPr lang="en-US"/>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78563" y="6556375"/>
            <a:ext cx="2133600" cy="301625"/>
          </a:xfrm>
        </p:spPr>
        <p:txBody>
          <a:bodyPr/>
          <a:lstStyle>
            <a:lvl1pPr>
              <a:defRPr sz="900" smtClean="0"/>
            </a:lvl1pPr>
          </a:lstStyle>
          <a:p>
            <a:pPr>
              <a:defRPr/>
            </a:pPr>
            <a:fld id="{5DA65AA8-A720-4623-8C7F-A9E8FF54D8AE}" type="datetimeFigureOut">
              <a:rPr lang="en-US">
                <a:solidFill>
                  <a:prstClr val="white"/>
                </a:solidFill>
              </a:rPr>
              <a:pPr>
                <a:defRPr/>
              </a:pPr>
              <a:t>1/10/2019</a:t>
            </a:fld>
            <a:endParaRPr lang="en-US">
              <a:solidFill>
                <a:prstClr val="white"/>
              </a:solidFill>
            </a:endParaRPr>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410575" y="6556375"/>
            <a:ext cx="503238" cy="301625"/>
          </a:xfrm>
        </p:spPr>
        <p:txBody>
          <a:bodyPr/>
          <a:lstStyle>
            <a:lvl1pPr>
              <a:defRPr sz="900" smtClean="0"/>
            </a:lvl1pPr>
          </a:lstStyle>
          <a:p>
            <a:pPr>
              <a:defRPr/>
            </a:pPr>
            <a:fld id="{B43C5A00-6F41-4073-B3B8-5198942A6BB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73933028"/>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n-US" smtClean="0"/>
              <a:t>Click to edit Master title style</a:t>
            </a:r>
            <a:endParaRPr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a:xfrm>
            <a:off x="6108700" y="6556375"/>
            <a:ext cx="2101850" cy="301625"/>
          </a:xfrm>
        </p:spPr>
        <p:txBody>
          <a:bodyPr/>
          <a:lstStyle>
            <a:lvl1pPr>
              <a:defRPr sz="900" smtClean="0"/>
            </a:lvl1pPr>
          </a:lstStyle>
          <a:p>
            <a:pPr>
              <a:defRPr/>
            </a:pPr>
            <a:fld id="{703D623D-887E-49F0-9079-643FCE4CE95B}" type="datetimeFigureOut">
              <a:rPr lang="en-US">
                <a:solidFill>
                  <a:prstClr val="white"/>
                </a:solidFill>
              </a:rPr>
              <a:pPr>
                <a:defRPr/>
              </a:pPr>
              <a:t>1/10/2019</a:t>
            </a:fld>
            <a:endParaRPr lang="en-US">
              <a:solidFill>
                <a:prstClr val="white"/>
              </a:solidFill>
            </a:endParaRPr>
          </a:p>
        </p:txBody>
      </p:sp>
      <p:sp>
        <p:nvSpPr>
          <p:cNvPr id="6" name="Footer Placeholder 5"/>
          <p:cNvSpPr>
            <a:spLocks noGrp="1"/>
          </p:cNvSpPr>
          <p:nvPr>
            <p:ph type="ftr" sz="quarter" idx="11"/>
          </p:nvPr>
        </p:nvSpPr>
        <p:spPr>
          <a:xfrm>
            <a:off x="1169988" y="6557963"/>
            <a:ext cx="4948237" cy="301625"/>
          </a:xfrm>
        </p:spPr>
        <p:txBody>
          <a:bodyPr/>
          <a:lstStyle>
            <a:lvl1pPr>
              <a:defRPr sz="900"/>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216900" y="6556375"/>
            <a:ext cx="366713" cy="301625"/>
          </a:xfrm>
        </p:spPr>
        <p:txBody>
          <a:bodyPr/>
          <a:lstStyle>
            <a:lvl1pPr algn="ctr">
              <a:defRPr sz="900" smtClean="0"/>
            </a:lvl1pPr>
          </a:lstStyle>
          <a:p>
            <a:pPr>
              <a:defRPr/>
            </a:pPr>
            <a:fld id="{B08C52E8-3CF9-43D8-B19B-3EAB3EB22AD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293257282"/>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3EC8BFC-F446-4910-ADC9-C5131C09561C}" type="datetimeFigureOut">
              <a:rPr lang="en-US">
                <a:solidFill>
                  <a:prstClr val="white"/>
                </a:solidFill>
              </a:rPr>
              <a:pPr>
                <a:defRPr/>
              </a:pPr>
              <a:t>1/10/2019</a:t>
            </a:fld>
            <a:endParaRPr lang="en-US">
              <a:solidFill>
                <a:prstClr val="white"/>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22"/>
          <p:cNvSpPr>
            <a:spLocks noGrp="1"/>
          </p:cNvSpPr>
          <p:nvPr>
            <p:ph type="sldNum" sz="quarter" idx="12"/>
          </p:nvPr>
        </p:nvSpPr>
        <p:spPr/>
        <p:txBody>
          <a:bodyPr/>
          <a:lstStyle>
            <a:lvl1pPr>
              <a:defRPr/>
            </a:lvl1pPr>
          </a:lstStyle>
          <a:p>
            <a:pPr>
              <a:defRPr/>
            </a:pPr>
            <a:fld id="{716FBD5C-E98E-4391-B9DA-E712631FC2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346326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444389-4EBA-46AD-A60C-9D46F97E60A0}" type="datetimeFigureOut">
              <a:rPr lang="en-US">
                <a:solidFill>
                  <a:prstClr val="white"/>
                </a:solidFill>
              </a:rPr>
              <a:pPr>
                <a:defRPr/>
              </a:pPr>
              <a:t>1/10/2019</a:t>
            </a:fld>
            <a:endParaRPr lang="en-US">
              <a:solidFill>
                <a:prstClr val="white"/>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22"/>
          <p:cNvSpPr>
            <a:spLocks noGrp="1"/>
          </p:cNvSpPr>
          <p:nvPr>
            <p:ph type="sldNum" sz="quarter" idx="12"/>
          </p:nvPr>
        </p:nvSpPr>
        <p:spPr/>
        <p:txBody>
          <a:bodyPr/>
          <a:lstStyle>
            <a:lvl1pPr>
              <a:defRPr/>
            </a:lvl1pPr>
          </a:lstStyle>
          <a:p>
            <a:pPr>
              <a:defRPr/>
            </a:pPr>
            <a:fld id="{AE4C47CB-E845-4C20-8B14-25C9989961A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578049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Isosceles Triangle 6"/>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540544" y="776288"/>
            <a:ext cx="8062912" cy="1470025"/>
          </a:xfrm>
        </p:spPr>
        <p:txBody>
          <a:bodyPr anchor="b"/>
          <a:lstStyle>
            <a:lvl1pPr algn="r">
              <a:defRPr sz="4400"/>
            </a:lvl1pPr>
          </a:lstStyle>
          <a:p>
            <a:r>
              <a:rPr lang="en-US" smtClean="0"/>
              <a:t>Click to edit Master title style</a:t>
            </a:r>
            <a:endParaRPr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27"/>
          <p:cNvSpPr>
            <a:spLocks noGrp="1"/>
          </p:cNvSpPr>
          <p:nvPr>
            <p:ph type="dt" sz="half" idx="10"/>
          </p:nvPr>
        </p:nvSpPr>
        <p:spPr>
          <a:xfrm>
            <a:off x="1371600" y="6011863"/>
            <a:ext cx="5791200" cy="365125"/>
          </a:xfrm>
        </p:spPr>
        <p:txBody>
          <a:bodyPr tIns="0" bIns="0" anchor="t"/>
          <a:lstStyle>
            <a:lvl1pPr algn="r">
              <a:defRPr sz="1000" smtClean="0"/>
            </a:lvl1pPr>
          </a:lstStyle>
          <a:p>
            <a:pPr>
              <a:defRPr/>
            </a:pPr>
            <a:fld id="{78BD07D9-DCD8-45E0-95DA-92B07E27BF23}" type="datetimeFigureOut">
              <a:rPr lang="en-US">
                <a:solidFill>
                  <a:prstClr val="white"/>
                </a:solidFill>
              </a:rPr>
              <a:pPr>
                <a:defRPr/>
              </a:pPr>
              <a:t>1/10/2019</a:t>
            </a:fld>
            <a:endParaRPr lang="en-US">
              <a:solidFill>
                <a:prstClr val="white"/>
              </a:solidFill>
            </a:endParaRPr>
          </a:p>
        </p:txBody>
      </p:sp>
      <p:sp>
        <p:nvSpPr>
          <p:cNvPr id="6" name="Footer Placeholder 16"/>
          <p:cNvSpPr>
            <a:spLocks noGrp="1"/>
          </p:cNvSpPr>
          <p:nvPr>
            <p:ph type="ftr" sz="quarter" idx="11"/>
          </p:nvPr>
        </p:nvSpPr>
        <p:spPr>
          <a:xfrm>
            <a:off x="1371600" y="5649913"/>
            <a:ext cx="5791200" cy="365125"/>
          </a:xfrm>
        </p:spPr>
        <p:txBody>
          <a:bodyPr tIns="0" bIns="0"/>
          <a:lstStyle>
            <a:lvl1pPr algn="r">
              <a:defRPr sz="1100"/>
            </a:lvl1pPr>
          </a:lstStyle>
          <a:p>
            <a:pPr>
              <a:defRPr/>
            </a:pPr>
            <a:endParaRPr lang="en-US">
              <a:solidFill>
                <a:prstClr val="white"/>
              </a:solidFill>
            </a:endParaRPr>
          </a:p>
        </p:txBody>
      </p:sp>
      <p:sp>
        <p:nvSpPr>
          <p:cNvPr id="7" name="Slide Number Placeholder 28"/>
          <p:cNvSpPr>
            <a:spLocks noGrp="1"/>
          </p:cNvSpPr>
          <p:nvPr>
            <p:ph type="sldNum" sz="quarter" idx="12"/>
          </p:nvPr>
        </p:nvSpPr>
        <p:spPr>
          <a:xfrm>
            <a:off x="8391525" y="5753100"/>
            <a:ext cx="503238" cy="365125"/>
          </a:xfrm>
        </p:spPr>
        <p:txBody>
          <a:bodyPr anchor="ctr"/>
          <a:lstStyle>
            <a:lvl1pPr algn="ctr">
              <a:defRPr sz="1300" smtClean="0">
                <a:solidFill>
                  <a:srgbClr val="FFFFFF"/>
                </a:solidFill>
              </a:defRPr>
            </a:lvl1pPr>
          </a:lstStyle>
          <a:p>
            <a:pPr>
              <a:defRPr/>
            </a:pPr>
            <a:fld id="{6B57DFDD-6441-4E2C-B502-2DE7C720C5BA}" type="slidenum">
              <a:rPr lang="en-US"/>
              <a:pPr>
                <a:defRPr/>
              </a:pPr>
              <a:t>‹#›</a:t>
            </a:fld>
            <a:endParaRPr lang="en-US"/>
          </a:p>
        </p:txBody>
      </p:sp>
    </p:spTree>
    <p:extLst>
      <p:ext uri="{BB962C8B-B14F-4D97-AF65-F5344CB8AC3E}">
        <p14:creationId xmlns:p14="http://schemas.microsoft.com/office/powerpoint/2010/main" val="41899101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2808"/>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791075" y="6480175"/>
            <a:ext cx="2133600" cy="301625"/>
          </a:xfrm>
        </p:spPr>
        <p:txBody>
          <a:bodyPr/>
          <a:lstStyle>
            <a:lvl1pPr>
              <a:defRPr/>
            </a:lvl1pPr>
          </a:lstStyle>
          <a:p>
            <a:pPr>
              <a:defRPr/>
            </a:pPr>
            <a:fld id="{CA46D56E-07CC-4A6E-865A-D8184CEDCAE3}" type="datetimeFigureOut">
              <a:rPr lang="en-US">
                <a:solidFill>
                  <a:prstClr val="white"/>
                </a:solidFill>
              </a:rPr>
              <a:pPr>
                <a:defRPr/>
              </a:pPr>
              <a:t>1/10/2019</a:t>
            </a:fld>
            <a:endParaRPr lang="en-US">
              <a:solidFill>
                <a:prstClr val="white"/>
              </a:solidFill>
            </a:endParaRPr>
          </a:p>
        </p:txBody>
      </p:sp>
      <p:sp>
        <p:nvSpPr>
          <p:cNvPr id="5" name="Footer Placeholder 4"/>
          <p:cNvSpPr>
            <a:spLocks noGrp="1"/>
          </p:cNvSpPr>
          <p:nvPr>
            <p:ph type="ftr" sz="quarter" idx="11"/>
          </p:nvPr>
        </p:nvSpPr>
        <p:spPr>
          <a:xfrm>
            <a:off x="457200" y="6481763"/>
            <a:ext cx="4259263" cy="300037"/>
          </a:xfrm>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5675682F-FB19-4060-A90E-003CCD2383F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647609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4" name="Right Triangle 8"/>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Isosceles Triangle 7"/>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6" name="Straight Connector 10"/>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9"/>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lstStyle>
            <a:lvl1pPr marL="0" algn="l">
              <a:buNone/>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a:xfrm>
            <a:off x="6956425" y="6477000"/>
            <a:ext cx="2133600" cy="304800"/>
          </a:xfrm>
        </p:spPr>
        <p:txBody>
          <a:bodyPr/>
          <a:lstStyle>
            <a:lvl1pPr>
              <a:defRPr/>
            </a:lvl1pPr>
          </a:lstStyle>
          <a:p>
            <a:pPr>
              <a:defRPr/>
            </a:pPr>
            <a:fld id="{6D3E9C02-100F-4013-86F7-B22E109302E4}" type="datetimeFigureOut">
              <a:rPr lang="en-US">
                <a:solidFill>
                  <a:prstClr val="white"/>
                </a:solidFill>
              </a:rPr>
              <a:pPr>
                <a:defRPr/>
              </a:pPr>
              <a:t>1/10/2019</a:t>
            </a:fld>
            <a:endParaRPr lang="en-US">
              <a:solidFill>
                <a:prstClr val="white"/>
              </a:solidFill>
            </a:endParaRPr>
          </a:p>
        </p:txBody>
      </p:sp>
      <p:sp>
        <p:nvSpPr>
          <p:cNvPr id="9" name="Footer Placeholder 4"/>
          <p:cNvSpPr>
            <a:spLocks noGrp="1"/>
          </p:cNvSpPr>
          <p:nvPr>
            <p:ph type="ftr" sz="quarter" idx="11"/>
          </p:nvPr>
        </p:nvSpPr>
        <p:spPr>
          <a:xfrm>
            <a:off x="2619375" y="6481763"/>
            <a:ext cx="4260850" cy="300037"/>
          </a:xfrm>
        </p:spPr>
        <p:txBody>
          <a:bodyPr/>
          <a:lstStyle>
            <a:lvl1pPr>
              <a:defRPr/>
            </a:lvl1pPr>
          </a:lstStyle>
          <a:p>
            <a:pPr>
              <a:defRPr/>
            </a:pPr>
            <a:endParaRPr lang="en-US">
              <a:solidFill>
                <a:prstClr val="white"/>
              </a:solidFill>
            </a:endParaRPr>
          </a:p>
        </p:txBody>
      </p:sp>
      <p:sp>
        <p:nvSpPr>
          <p:cNvPr id="10" name="Slide Number Placeholder 5"/>
          <p:cNvSpPr>
            <a:spLocks noGrp="1"/>
          </p:cNvSpPr>
          <p:nvPr>
            <p:ph type="sldNum" sz="quarter" idx="12"/>
          </p:nvPr>
        </p:nvSpPr>
        <p:spPr>
          <a:xfrm>
            <a:off x="8450263" y="809625"/>
            <a:ext cx="503237" cy="300038"/>
          </a:xfrm>
        </p:spPr>
        <p:txBody>
          <a:bodyPr/>
          <a:lstStyle>
            <a:lvl1pPr>
              <a:defRPr/>
            </a:lvl1pPr>
          </a:lstStyle>
          <a:p>
            <a:pPr>
              <a:defRPr/>
            </a:pPr>
            <a:fld id="{992A7C3A-39D6-4C28-9062-B0EB9154E8B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88865045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C8179D9D-C069-4559-943B-CBB122169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2780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5AA12A90-CF86-4112-88BF-C61D2B00C295}" type="datetimeFigureOut">
              <a:rPr lang="en-US">
                <a:solidFill>
                  <a:prstClr val="white"/>
                </a:solidFill>
              </a:rPr>
              <a:pPr>
                <a:defRPr/>
              </a:pPr>
              <a:t>1/10/2019</a:t>
            </a:fld>
            <a:endParaRPr lang="en-US">
              <a:solidFill>
                <a:prstClr val="white"/>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lvl1pPr>
              <a:defRPr/>
            </a:lvl1pPr>
          </a:lstStyle>
          <a:p>
            <a:pPr>
              <a:defRPr/>
            </a:pPr>
            <a:fld id="{E1964AD0-D2E0-48A6-8D41-D5A8A1EF68B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110740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791075" y="6481763"/>
            <a:ext cx="2130425" cy="301625"/>
          </a:xfrm>
        </p:spPr>
        <p:txBody>
          <a:bodyPr/>
          <a:lstStyle>
            <a:lvl1pPr>
              <a:defRPr/>
            </a:lvl1pPr>
          </a:lstStyle>
          <a:p>
            <a:pPr>
              <a:defRPr/>
            </a:pPr>
            <a:fld id="{EF757B21-2A12-48CD-A819-11792D29FEE9}" type="datetimeFigureOut">
              <a:rPr lang="en-US">
                <a:solidFill>
                  <a:prstClr val="white"/>
                </a:solidFill>
              </a:rPr>
              <a:pPr>
                <a:defRPr/>
              </a:pPr>
              <a:t>1/10/2019</a:t>
            </a:fld>
            <a:endParaRPr lang="en-US">
              <a:solidFill>
                <a:prstClr val="white"/>
              </a:solidFill>
            </a:endParaRPr>
          </a:p>
        </p:txBody>
      </p:sp>
      <p:sp>
        <p:nvSpPr>
          <p:cNvPr id="8" name="Footer Placeholder 7"/>
          <p:cNvSpPr>
            <a:spLocks noGrp="1"/>
          </p:cNvSpPr>
          <p:nvPr>
            <p:ph type="ftr" sz="quarter" idx="11"/>
          </p:nvPr>
        </p:nvSpPr>
        <p:spPr>
          <a:xfrm>
            <a:off x="457200" y="6481763"/>
            <a:ext cx="4260850" cy="301625"/>
          </a:xfrm>
        </p:spPr>
        <p:txBody>
          <a:bodyPr/>
          <a:lstStyle>
            <a:lvl1pPr>
              <a:defRPr/>
            </a:lvl1pPr>
          </a:lstStyle>
          <a:p>
            <a:pPr>
              <a:defRPr/>
            </a:pPr>
            <a:endParaRPr lang="en-US">
              <a:solidFill>
                <a:prstClr val="white"/>
              </a:solidFill>
            </a:endParaRPr>
          </a:p>
        </p:txBody>
      </p:sp>
      <p:sp>
        <p:nvSpPr>
          <p:cNvPr id="9" name="Slide Number Placeholder 8"/>
          <p:cNvSpPr>
            <a:spLocks noGrp="1"/>
          </p:cNvSpPr>
          <p:nvPr>
            <p:ph type="sldNum" sz="quarter" idx="12"/>
          </p:nvPr>
        </p:nvSpPr>
        <p:spPr>
          <a:xfrm>
            <a:off x="7589838" y="6483350"/>
            <a:ext cx="503237" cy="301625"/>
          </a:xfrm>
        </p:spPr>
        <p:txBody>
          <a:bodyPr/>
          <a:lstStyle>
            <a:lvl1pPr algn="ctr">
              <a:defRPr smtClean="0"/>
            </a:lvl1pPr>
          </a:lstStyle>
          <a:p>
            <a:pPr>
              <a:defRPr/>
            </a:pPr>
            <a:fld id="{FDB09285-34D6-4856-AB16-2C18593DB87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30878552"/>
      </p:ext>
    </p:extLst>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47A87453-A661-4AB5-AA2A-4366F30A48BD}" type="datetimeFigureOut">
              <a:rPr lang="en-US">
                <a:solidFill>
                  <a:prstClr val="white"/>
                </a:solidFill>
              </a:rPr>
              <a:pPr>
                <a:defRPr/>
              </a:pPr>
              <a:t>1/10/2019</a:t>
            </a:fld>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22"/>
          <p:cNvSpPr>
            <a:spLocks noGrp="1"/>
          </p:cNvSpPr>
          <p:nvPr>
            <p:ph type="sldNum" sz="quarter" idx="12"/>
          </p:nvPr>
        </p:nvSpPr>
        <p:spPr/>
        <p:txBody>
          <a:bodyPr/>
          <a:lstStyle>
            <a:lvl1pPr>
              <a:defRPr/>
            </a:lvl1pPr>
          </a:lstStyle>
          <a:p>
            <a:pPr>
              <a:defRPr/>
            </a:pPr>
            <a:fld id="{ADF4A636-E709-4757-AC2A-A12902006684}"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043575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46903C2-0599-4BA6-B320-707E2999E3B1}" type="datetimeFigureOut">
              <a:rPr lang="en-US">
                <a:solidFill>
                  <a:prstClr val="white"/>
                </a:solidFill>
              </a:rPr>
              <a:pPr>
                <a:defRPr/>
              </a:pPr>
              <a:t>1/10/2019</a:t>
            </a:fld>
            <a:endParaRPr lang="en-US">
              <a:solidFill>
                <a:prstClr val="white"/>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22"/>
          <p:cNvSpPr>
            <a:spLocks noGrp="1"/>
          </p:cNvSpPr>
          <p:nvPr>
            <p:ph type="sldNum" sz="quarter" idx="12"/>
          </p:nvPr>
        </p:nvSpPr>
        <p:spPr/>
        <p:txBody>
          <a:bodyPr/>
          <a:lstStyle>
            <a:lvl1pPr>
              <a:defRPr/>
            </a:lvl1pPr>
          </a:lstStyle>
          <a:p>
            <a:pPr>
              <a:defRPr/>
            </a:pPr>
            <a:fld id="{EDE5B2C6-5DB7-4583-BF61-D1CE42C8B1D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747982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en-US" smtClean="0"/>
              <a:t>Click to edit Master title style</a:t>
            </a:r>
            <a:endParaRPr lang="en-US"/>
          </a:p>
        </p:txBody>
      </p:sp>
      <p:sp>
        <p:nvSpPr>
          <p:cNvPr id="3" name="Text Placehold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78563" y="6556375"/>
            <a:ext cx="2133600" cy="301625"/>
          </a:xfrm>
        </p:spPr>
        <p:txBody>
          <a:bodyPr/>
          <a:lstStyle>
            <a:lvl1pPr>
              <a:defRPr sz="900" smtClean="0"/>
            </a:lvl1pPr>
          </a:lstStyle>
          <a:p>
            <a:pPr>
              <a:defRPr/>
            </a:pPr>
            <a:fld id="{5DA65AA8-A720-4623-8C7F-A9E8FF54D8AE}" type="datetimeFigureOut">
              <a:rPr lang="en-US">
                <a:solidFill>
                  <a:prstClr val="white"/>
                </a:solidFill>
              </a:rPr>
              <a:pPr>
                <a:defRPr/>
              </a:pPr>
              <a:t>1/10/2019</a:t>
            </a:fld>
            <a:endParaRPr lang="en-US">
              <a:solidFill>
                <a:prstClr val="white"/>
              </a:solidFill>
            </a:endParaRPr>
          </a:p>
        </p:txBody>
      </p:sp>
      <p:sp>
        <p:nvSpPr>
          <p:cNvPr id="6" name="Footer Placeholder 5"/>
          <p:cNvSpPr>
            <a:spLocks noGrp="1"/>
          </p:cNvSpPr>
          <p:nvPr>
            <p:ph type="ftr" sz="quarter" idx="11"/>
          </p:nvPr>
        </p:nvSpPr>
        <p:spPr>
          <a:xfrm>
            <a:off x="1135063" y="6556375"/>
            <a:ext cx="5143500" cy="301625"/>
          </a:xfrm>
        </p:spPr>
        <p:txBody>
          <a:bodyPr/>
          <a:lstStyle>
            <a:lvl1pPr>
              <a:defRPr sz="900"/>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410575" y="6556375"/>
            <a:ext cx="503238" cy="301625"/>
          </a:xfrm>
        </p:spPr>
        <p:txBody>
          <a:bodyPr/>
          <a:lstStyle>
            <a:lvl1pPr>
              <a:defRPr sz="900" smtClean="0"/>
            </a:lvl1pPr>
          </a:lstStyle>
          <a:p>
            <a:pPr>
              <a:defRPr/>
            </a:pPr>
            <a:fld id="{B43C5A00-6F41-4073-B3B8-5198942A6BB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42214699"/>
      </p:ext>
    </p:extLst>
  </p:cSld>
  <p:clrMapOvr>
    <a:overrideClrMapping bg1="dk1" tx1="lt1" bg2="dk2" tx2="lt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en-US" smtClean="0"/>
              <a:t>Click to edit Master title style</a:t>
            </a:r>
            <a:endParaRPr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a:xfrm>
            <a:off x="6108700" y="6556375"/>
            <a:ext cx="2101850" cy="301625"/>
          </a:xfrm>
        </p:spPr>
        <p:txBody>
          <a:bodyPr/>
          <a:lstStyle>
            <a:lvl1pPr>
              <a:defRPr sz="900" smtClean="0"/>
            </a:lvl1pPr>
          </a:lstStyle>
          <a:p>
            <a:pPr>
              <a:defRPr/>
            </a:pPr>
            <a:fld id="{703D623D-887E-49F0-9079-643FCE4CE95B}" type="datetimeFigureOut">
              <a:rPr lang="en-US">
                <a:solidFill>
                  <a:prstClr val="white"/>
                </a:solidFill>
              </a:rPr>
              <a:pPr>
                <a:defRPr/>
              </a:pPr>
              <a:t>1/10/2019</a:t>
            </a:fld>
            <a:endParaRPr lang="en-US">
              <a:solidFill>
                <a:prstClr val="white"/>
              </a:solidFill>
            </a:endParaRPr>
          </a:p>
        </p:txBody>
      </p:sp>
      <p:sp>
        <p:nvSpPr>
          <p:cNvPr id="6" name="Footer Placeholder 5"/>
          <p:cNvSpPr>
            <a:spLocks noGrp="1"/>
          </p:cNvSpPr>
          <p:nvPr>
            <p:ph type="ftr" sz="quarter" idx="11"/>
          </p:nvPr>
        </p:nvSpPr>
        <p:spPr>
          <a:xfrm>
            <a:off x="1169988" y="6557963"/>
            <a:ext cx="4948237" cy="301625"/>
          </a:xfrm>
        </p:spPr>
        <p:txBody>
          <a:bodyPr/>
          <a:lstStyle>
            <a:lvl1pPr>
              <a:defRPr sz="900"/>
            </a:lvl1pPr>
          </a:lstStyle>
          <a:p>
            <a:pPr>
              <a:defRPr/>
            </a:pPr>
            <a:endParaRPr lang="en-US">
              <a:solidFill>
                <a:prstClr val="white"/>
              </a:solidFill>
            </a:endParaRPr>
          </a:p>
        </p:txBody>
      </p:sp>
      <p:sp>
        <p:nvSpPr>
          <p:cNvPr id="7" name="Slide Number Placeholder 6"/>
          <p:cNvSpPr>
            <a:spLocks noGrp="1"/>
          </p:cNvSpPr>
          <p:nvPr>
            <p:ph type="sldNum" sz="quarter" idx="12"/>
          </p:nvPr>
        </p:nvSpPr>
        <p:spPr>
          <a:xfrm>
            <a:off x="8216900" y="6556375"/>
            <a:ext cx="366713" cy="301625"/>
          </a:xfrm>
        </p:spPr>
        <p:txBody>
          <a:bodyPr/>
          <a:lstStyle>
            <a:lvl1pPr algn="ctr">
              <a:defRPr sz="900" smtClean="0"/>
            </a:lvl1pPr>
          </a:lstStyle>
          <a:p>
            <a:pPr>
              <a:defRPr/>
            </a:pPr>
            <a:fld id="{B08C52E8-3CF9-43D8-B19B-3EAB3EB22AD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04957174"/>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3EC8BFC-F446-4910-ADC9-C5131C09561C}" type="datetimeFigureOut">
              <a:rPr lang="en-US">
                <a:solidFill>
                  <a:prstClr val="white"/>
                </a:solidFill>
              </a:rPr>
              <a:pPr>
                <a:defRPr/>
              </a:pPr>
              <a:t>1/10/2019</a:t>
            </a:fld>
            <a:endParaRPr lang="en-US">
              <a:solidFill>
                <a:prstClr val="white"/>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22"/>
          <p:cNvSpPr>
            <a:spLocks noGrp="1"/>
          </p:cNvSpPr>
          <p:nvPr>
            <p:ph type="sldNum" sz="quarter" idx="12"/>
          </p:nvPr>
        </p:nvSpPr>
        <p:spPr/>
        <p:txBody>
          <a:bodyPr/>
          <a:lstStyle>
            <a:lvl1pPr>
              <a:defRPr/>
            </a:lvl1pPr>
          </a:lstStyle>
          <a:p>
            <a:pPr>
              <a:defRPr/>
            </a:pPr>
            <a:fld id="{716FBD5C-E98E-4391-B9DA-E712631FC2F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042167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444389-4EBA-46AD-A60C-9D46F97E60A0}" type="datetimeFigureOut">
              <a:rPr lang="en-US">
                <a:solidFill>
                  <a:prstClr val="white"/>
                </a:solidFill>
              </a:rPr>
              <a:pPr>
                <a:defRPr/>
              </a:pPr>
              <a:t>1/10/2019</a:t>
            </a:fld>
            <a:endParaRPr lang="en-US">
              <a:solidFill>
                <a:prstClr val="white"/>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22"/>
          <p:cNvSpPr>
            <a:spLocks noGrp="1"/>
          </p:cNvSpPr>
          <p:nvPr>
            <p:ph type="sldNum" sz="quarter" idx="12"/>
          </p:nvPr>
        </p:nvSpPr>
        <p:spPr/>
        <p:txBody>
          <a:bodyPr/>
          <a:lstStyle>
            <a:lvl1pPr>
              <a:defRPr/>
            </a:lvl1pPr>
          </a:lstStyle>
          <a:p>
            <a:pPr>
              <a:defRPr/>
            </a:pPr>
            <a:fld id="{AE4C47CB-E845-4C20-8B14-25C9989961AA}"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804230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6"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10"/>
          <p:cNvSpPr>
            <a:spLocks noGrp="1"/>
          </p:cNvSpPr>
          <p:nvPr>
            <p:ph type="sldNum" sz="quarter" idx="12"/>
          </p:nvPr>
        </p:nvSpPr>
        <p:spPr/>
        <p:txBody>
          <a:bodyPr/>
          <a:lstStyle>
            <a:lvl1pPr>
              <a:defRPr/>
            </a:lvl1pPr>
            <a:extLst/>
          </a:lstStyle>
          <a:p>
            <a:pPr>
              <a:defRPr/>
            </a:pPr>
            <a:fld id="{EBF5A053-DCAD-4D4C-B45A-F83F7837B277}"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9403279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Content Placeholder 2"/>
          <p:cNvSpPr>
            <a:spLocks noGrp="1"/>
          </p:cNvSpPr>
          <p:nvPr>
            <p:ph idx="1"/>
          </p:nvPr>
        </p:nvSpPr>
        <p:spPr>
          <a:xfrm>
            <a:off x="502920" y="530352"/>
            <a:ext cx="8183880"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BC9E4AC5-6F58-4663-98B8-0BE52D966C1B}"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705921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EAC55C9-8C22-4A4C-B0D9-4D0D303A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6613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5" name="Rounded Rectangle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2" name="Title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7" name="Footer Placeholder 4"/>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8" name="Slide Number Placeholder 5"/>
          <p:cNvSpPr>
            <a:spLocks noGrp="1"/>
          </p:cNvSpPr>
          <p:nvPr>
            <p:ph type="sldNum" sz="quarter" idx="12"/>
          </p:nvPr>
        </p:nvSpPr>
        <p:spPr/>
        <p:txBody>
          <a:bodyPr/>
          <a:lstStyle>
            <a:lvl1pPr>
              <a:defRPr/>
            </a:lvl1pPr>
            <a:extLst/>
          </a:lstStyle>
          <a:p>
            <a:pPr>
              <a:defRPr/>
            </a:pPr>
            <a:fld id="{E824DF72-32E3-4F1E-9399-B2ED406C2793}"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38006504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B2F4B1D8-ADEF-40F4-903A-34738371F5C7}"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26582052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lvl1pPr>
              <a:defRPr b="1"/>
            </a:lvl1pPr>
            <a:extLst/>
          </a:lstStyle>
          <a:p>
            <a:r>
              <a:rPr lang="en-US" smtClean="0"/>
              <a:t>Click to edit Master title style</a:t>
            </a:r>
            <a:endParaRPr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8"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9" name="Slide Number Placeholder 4"/>
          <p:cNvSpPr>
            <a:spLocks noGrp="1"/>
          </p:cNvSpPr>
          <p:nvPr>
            <p:ph type="sldNum" sz="quarter" idx="12"/>
          </p:nvPr>
        </p:nvSpPr>
        <p:spPr/>
        <p:txBody>
          <a:bodyPr/>
          <a:lstStyle>
            <a:lvl1pPr>
              <a:defRPr/>
            </a:lvl1pPr>
          </a:lstStyle>
          <a:p>
            <a:pPr>
              <a:defRPr/>
            </a:pPr>
            <a:fld id="{6847385B-3C15-4493-A911-4446C6A49F3C}"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4852894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4"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384A475E-AB7D-4283-8291-6A646D00112B}"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2847679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3" name="Date Placeholder 1"/>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4" name="Footer Placeholder 2"/>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5" name="Slide Number Placeholder 3"/>
          <p:cNvSpPr>
            <a:spLocks noGrp="1"/>
          </p:cNvSpPr>
          <p:nvPr>
            <p:ph type="sldNum" sz="quarter" idx="12"/>
          </p:nvPr>
        </p:nvSpPr>
        <p:spPr/>
        <p:txBody>
          <a:bodyPr/>
          <a:lstStyle>
            <a:lvl1pPr>
              <a:defRPr/>
            </a:lvl1pPr>
            <a:extLst/>
          </a:lstStyle>
          <a:p>
            <a:pPr>
              <a:defRPr/>
            </a:pPr>
            <a:fld id="{C8E87B6E-5A0F-4874-8F98-6E5A90D1B0F2}"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7344696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en-US" smtClean="0"/>
              <a:t>Click to edit Master title style</a:t>
            </a:r>
            <a:endParaRPr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6"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7" name="Slide Number Placeholder 4"/>
          <p:cNvSpPr>
            <a:spLocks noGrp="1"/>
          </p:cNvSpPr>
          <p:nvPr>
            <p:ph type="sldNum" sz="quarter" idx="12"/>
          </p:nvPr>
        </p:nvSpPr>
        <p:spPr/>
        <p:txBody>
          <a:bodyPr/>
          <a:lstStyle>
            <a:lvl1pPr>
              <a:defRPr/>
            </a:lvl1pPr>
          </a:lstStyle>
          <a:p>
            <a:pPr>
              <a:defRPr/>
            </a:pPr>
            <a:fld id="{84B2DC22-120C-4138-9801-08A49689628A}"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42579826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6" name="Round Single Corner Rectangle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lvl1pPr>
            <a:extLst/>
          </a:lstStyle>
          <a:p>
            <a:pPr>
              <a:defRPr/>
            </a:pPr>
            <a:endParaRPr lang="en-US">
              <a:solidFill>
                <a:srgbClr val="E3DED1">
                  <a:shade val="50000"/>
                </a:srgbClr>
              </a:solidFill>
            </a:endParaRPr>
          </a:p>
        </p:txBody>
      </p:sp>
      <p:sp>
        <p:nvSpPr>
          <p:cNvPr id="8" name="Footer Placeholder 5"/>
          <p:cNvSpPr>
            <a:spLocks noGrp="1"/>
          </p:cNvSpPr>
          <p:nvPr>
            <p:ph type="ftr" sz="quarter" idx="11"/>
          </p:nvPr>
        </p:nvSpPr>
        <p:spPr/>
        <p:txBody>
          <a:bodyPr/>
          <a:lstStyle>
            <a:lvl1pPr>
              <a:defRPr/>
            </a:lvl1pPr>
            <a:extLst/>
          </a:lstStyle>
          <a:p>
            <a:pPr>
              <a:defRPr/>
            </a:pPr>
            <a:endParaRPr lang="en-US">
              <a:solidFill>
                <a:srgbClr val="E3DED1">
                  <a:shade val="50000"/>
                </a:srgbClr>
              </a:solidFill>
            </a:endParaRPr>
          </a:p>
        </p:txBody>
      </p:sp>
      <p:sp>
        <p:nvSpPr>
          <p:cNvPr id="9" name="Slide Number Placeholder 6"/>
          <p:cNvSpPr>
            <a:spLocks noGrp="1"/>
          </p:cNvSpPr>
          <p:nvPr>
            <p:ph type="sldNum" sz="quarter" idx="12"/>
          </p:nvPr>
        </p:nvSpPr>
        <p:spPr/>
        <p:txBody>
          <a:bodyPr/>
          <a:lstStyle>
            <a:lvl1pPr>
              <a:defRPr/>
            </a:lvl1pPr>
            <a:extLst/>
          </a:lstStyle>
          <a:p>
            <a:pPr>
              <a:defRPr/>
            </a:pPr>
            <a:fld id="{CB164122-0F5E-4AF2-A3F1-F8D72FC03C74}"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477914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A0A63DFC-836E-4FA7-87A8-9275EAAE99F0}"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140416062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a:defRPr/>
            </a:lvl1pPr>
          </a:lstStyle>
          <a:p>
            <a:pPr>
              <a:defRPr/>
            </a:pPr>
            <a:endParaRPr lang="en-US">
              <a:solidFill>
                <a:srgbClr val="E3DED1">
                  <a:shade val="50000"/>
                </a:srgbClr>
              </a:solidFill>
            </a:endParaRPr>
          </a:p>
        </p:txBody>
      </p:sp>
      <p:sp>
        <p:nvSpPr>
          <p:cNvPr id="5" name="Footer Placeholder 17"/>
          <p:cNvSpPr>
            <a:spLocks noGrp="1"/>
          </p:cNvSpPr>
          <p:nvPr>
            <p:ph type="ftr" sz="quarter" idx="11"/>
          </p:nvPr>
        </p:nvSpPr>
        <p:spPr/>
        <p:txBody>
          <a:bodyPr/>
          <a:lstStyle>
            <a:lvl1pPr>
              <a:defRPr/>
            </a:lvl1pPr>
          </a:lstStyle>
          <a:p>
            <a:pPr>
              <a:defRPr/>
            </a:pPr>
            <a:endParaRPr lang="en-US">
              <a:solidFill>
                <a:srgbClr val="E3DED1">
                  <a:shade val="50000"/>
                </a:srgbClr>
              </a:solidFill>
            </a:endParaRPr>
          </a:p>
        </p:txBody>
      </p:sp>
      <p:sp>
        <p:nvSpPr>
          <p:cNvPr id="6" name="Slide Number Placeholder 4"/>
          <p:cNvSpPr>
            <a:spLocks noGrp="1"/>
          </p:cNvSpPr>
          <p:nvPr>
            <p:ph type="sldNum" sz="quarter" idx="12"/>
          </p:nvPr>
        </p:nvSpPr>
        <p:spPr/>
        <p:txBody>
          <a:bodyPr/>
          <a:lstStyle>
            <a:lvl1pPr>
              <a:defRPr/>
            </a:lvl1pPr>
          </a:lstStyle>
          <a:p>
            <a:pPr>
              <a:defRPr/>
            </a:pPr>
            <a:fld id="{429416DF-1EDC-455A-A82C-A1D9A30B8058}"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984577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772400" cy="1206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002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43000" y="6400800"/>
            <a:ext cx="1905000" cy="457200"/>
          </a:xfrm>
        </p:spPr>
        <p:txBody>
          <a:bodyPr/>
          <a:lstStyle>
            <a:lvl1pPr>
              <a:defRPr/>
            </a:lvl1pPr>
          </a:lstStyle>
          <a:p>
            <a:pPr>
              <a:defRPr/>
            </a:pPr>
            <a:endParaRPr lang="en-US">
              <a:solidFill>
                <a:srgbClr val="E3DED1">
                  <a:shade val="50000"/>
                </a:srgbClr>
              </a:solidFill>
            </a:endParaRPr>
          </a:p>
        </p:txBody>
      </p:sp>
      <p:sp>
        <p:nvSpPr>
          <p:cNvPr id="6" name="Footer Placeholder 5"/>
          <p:cNvSpPr>
            <a:spLocks noGrp="1"/>
          </p:cNvSpPr>
          <p:nvPr>
            <p:ph type="ftr" sz="quarter" idx="11"/>
          </p:nvPr>
        </p:nvSpPr>
        <p:spPr>
          <a:xfrm>
            <a:off x="3581400" y="6400800"/>
            <a:ext cx="2895600" cy="457200"/>
          </a:xfrm>
        </p:spPr>
        <p:txBody>
          <a:bodyPr/>
          <a:lstStyle>
            <a:lvl1pPr>
              <a:defRPr/>
            </a:lvl1pPr>
          </a:lstStyle>
          <a:p>
            <a:pPr>
              <a:defRPr/>
            </a:pPr>
            <a:endParaRPr lang="en-US">
              <a:solidFill>
                <a:srgbClr val="E3DED1">
                  <a:shade val="50000"/>
                </a:srgbClr>
              </a:solidFill>
            </a:endParaRPr>
          </a:p>
        </p:txBody>
      </p:sp>
      <p:sp>
        <p:nvSpPr>
          <p:cNvPr id="7" name="Slide Number Placeholder 6"/>
          <p:cNvSpPr>
            <a:spLocks noGrp="1"/>
          </p:cNvSpPr>
          <p:nvPr>
            <p:ph type="sldNum" sz="quarter" idx="12"/>
          </p:nvPr>
        </p:nvSpPr>
        <p:spPr>
          <a:xfrm>
            <a:off x="7239000" y="6400800"/>
            <a:ext cx="1905000" cy="457200"/>
          </a:xfrm>
        </p:spPr>
        <p:txBody>
          <a:bodyPr/>
          <a:lstStyle>
            <a:lvl1pPr>
              <a:defRPr/>
            </a:lvl1pPr>
          </a:lstStyle>
          <a:p>
            <a:pPr>
              <a:defRPr/>
            </a:pPr>
            <a:fld id="{E312ED9E-C7CF-4C36-BEF1-4E04C00E7023}" type="slidenum">
              <a:rPr lang="en-US">
                <a:solidFill>
                  <a:srgbClr val="E3DED1">
                    <a:shade val="50000"/>
                  </a:srgbClr>
                </a:solidFill>
              </a:rPr>
              <a:pPr>
                <a:defRPr/>
              </a:pPr>
              <a:t>‹#›</a:t>
            </a:fld>
            <a:endParaRPr lang="en-US">
              <a:solidFill>
                <a:srgbClr val="E3DED1">
                  <a:shade val="50000"/>
                </a:srgbClr>
              </a:solidFill>
            </a:endParaRPr>
          </a:p>
        </p:txBody>
      </p:sp>
    </p:spTree>
    <p:extLst>
      <p:ext uri="{BB962C8B-B14F-4D97-AF65-F5344CB8AC3E}">
        <p14:creationId xmlns:p14="http://schemas.microsoft.com/office/powerpoint/2010/main" val="94443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A493EF-3C8E-4C94-B83E-5DEAD5BD387D}"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374712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D6B7251-377A-462E-AC20-DEF174A544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9110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3732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4973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05912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1858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8399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5646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6854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147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3669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5042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2DFD03-9D3F-4FDF-9146-0932F9DFB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3229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7865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7819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93560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1931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93909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5425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8348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7365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500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52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7309B08-9316-44EC-9053-A5A32FFEB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5868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7388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0592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8161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4923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7812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2442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1039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1290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9273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45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3A3563-9240-48F6-8856-8A85EFD49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4890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3457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9236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6633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0771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1827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0180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795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5579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0945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040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6D74C35-7FC7-49B2-A3FB-D0CF9B436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227441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3566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274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0925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5430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980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3720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776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4597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0826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35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4E08B8B2-1224-46B7-BF63-724096F3A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2791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71738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2689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9965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84594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2182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681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6372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65759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0909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3647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C1A790F7-7FA6-4D38-AA4F-D30F50A77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58602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22801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890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2319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3056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0087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2765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29798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4084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7389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639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B53AE6E-5D42-4FDF-90F4-E7A82BF42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1654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5602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9788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885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0953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3257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558054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25575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53411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0868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437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F8F09D-0EA6-4B50-8734-D34919C22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94581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6686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7861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13599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2273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1795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22661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4015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3224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1235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983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FF7A206-E80E-4B31-B19B-7A28381C4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793593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8174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474817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4982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6832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3357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808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2547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5860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5965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76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A493EF-3C8E-4C94-B83E-5DEAD5BD387D}"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755710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CEFED19-ABE8-40D9-877E-452F7DAC6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9016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31123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7715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66644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2402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DE931BB2-3565-43C8-BEDA-25DCEDA43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1327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B8FA870-8FB4-4140-BCA1-CDDC12F04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6193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A3B9B-58C6-4D86-8DF9-798C1235A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31101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6CDC9C6-F752-4AE4-A3CB-07CF8382F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3566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C9F3D4-D3F7-45A6-864C-A75A133883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8858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A7F535-5C0B-447F-8ECC-ED5DC1E861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6068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C8179D9D-C069-4559-943B-CBB122169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2690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A047AD8-B176-48A0-BC86-676D1A2FC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3911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E8DC74E-46D9-4F1A-B593-668908F94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0941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39B7143-63A7-4964-9C8A-B4BCDBAF87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4052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A247F07-CE11-4788-B900-613F4D4597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50196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3FC4327-100E-46A3-A95E-5694188DF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78305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5C962FD-15CF-4030-9D84-A36993E075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61698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B61766B9-40D5-49FF-986B-F8E6A62FE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2298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3638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6458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32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EAC55C9-8C22-4A4C-B0D9-4D0D303A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1205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1589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0441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01723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8958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147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2477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0488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07889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A48B0695-B0F5-4931-80A3-FDB9E8BCA7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801211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854075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1625" y="3925888"/>
            <a:ext cx="854075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FA4A1C09-B3FE-484C-BA65-BB452FD485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4787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D6B7251-377A-462E-AC20-DEF174A544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621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165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9373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5126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9543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33078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3972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6789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275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423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002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2DFD03-9D3F-4FDF-9146-0932F9DFB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140479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28400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A48B0695-B0F5-4931-80A3-FDB9E8BCA7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27990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854075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1625" y="3925888"/>
            <a:ext cx="854075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FA4A1C09-B3FE-484C-BA65-BB452FD485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72612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570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1339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9980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49731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2670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6466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027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7309B08-9316-44EC-9053-A5A32FFEB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96188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8671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3180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56259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67868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914400"/>
            <a:ext cx="8686800" cy="25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63855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64126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4984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32792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1512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053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3A3563-9240-48F6-8856-8A85EFD49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39513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87368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2393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58309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9075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1551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77641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914400"/>
            <a:ext cx="8686800" cy="25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56903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5B5249"/>
              </a:solidFill>
            </a:endParaRPr>
          </a:p>
        </p:txBody>
      </p:sp>
      <p:sp>
        <p:nvSpPr>
          <p:cNvPr id="4101"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4102"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7EFF12A8-B1B3-461B-A3B3-ABE7BA4F8B34}"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369089298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274E42B3-57ED-4F81-AFA1-122498C6313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09269553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A1E35054-22C7-44D1-AAB8-A9DF80286FBD}"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544294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6D74C35-7FC7-49B2-A3FB-D0CF9B436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0708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E0FE7328-74BE-45FB-BFA6-033C0B87F800}"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241030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035"/>
          <p:cNvSpPr>
            <a:spLocks noGrp="1" noChangeArrowheads="1"/>
          </p:cNvSpPr>
          <p:nvPr>
            <p:ph type="sldNum" sz="quarter" idx="12"/>
          </p:nvPr>
        </p:nvSpPr>
        <p:spPr>
          <a:ln/>
        </p:spPr>
        <p:txBody>
          <a:bodyPr/>
          <a:lstStyle>
            <a:lvl1pPr>
              <a:defRPr/>
            </a:lvl1pPr>
          </a:lstStyle>
          <a:p>
            <a:pPr>
              <a:defRPr/>
            </a:pPr>
            <a:fld id="{08B12689-BCB1-4232-BE30-E2A8780C466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98207518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035"/>
          <p:cNvSpPr>
            <a:spLocks noGrp="1" noChangeArrowheads="1"/>
          </p:cNvSpPr>
          <p:nvPr>
            <p:ph type="sldNum" sz="quarter" idx="12"/>
          </p:nvPr>
        </p:nvSpPr>
        <p:spPr>
          <a:ln/>
        </p:spPr>
        <p:txBody>
          <a:bodyPr/>
          <a:lstStyle>
            <a:lvl1pPr>
              <a:defRPr/>
            </a:lvl1pPr>
          </a:lstStyle>
          <a:p>
            <a:pPr>
              <a:defRPr/>
            </a:pPr>
            <a:fld id="{4365CD1A-2536-478E-AFED-C03F2548AFF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34226265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035"/>
          <p:cNvSpPr>
            <a:spLocks noGrp="1" noChangeArrowheads="1"/>
          </p:cNvSpPr>
          <p:nvPr>
            <p:ph type="sldNum" sz="quarter" idx="12"/>
          </p:nvPr>
        </p:nvSpPr>
        <p:spPr>
          <a:ln/>
        </p:spPr>
        <p:txBody>
          <a:bodyPr/>
          <a:lstStyle>
            <a:lvl1pPr>
              <a:defRPr/>
            </a:lvl1pPr>
          </a:lstStyle>
          <a:p>
            <a:pPr>
              <a:defRPr/>
            </a:pPr>
            <a:fld id="{E74EC734-29E4-4411-90F8-7F4B49E6EC81}"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46810517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5B1721C9-1843-47B7-8635-CA965DF85CD1}"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65438873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00B1F8B2-1161-4315-AC12-95E3518AED2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35539951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2691D700-BA1D-40A5-B098-920DE4EE81D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0830392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EE239C7A-2C7D-41E9-9674-F3F6ED9C941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8418173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029200" y="2101850"/>
            <a:ext cx="3810000" cy="4114800"/>
          </a:xfrm>
        </p:spPr>
        <p:txBody>
          <a:bodyPr/>
          <a:lstStyle/>
          <a:p>
            <a:pPr lvl="0"/>
            <a:endParaRPr lang="en-US" noProof="0" smtClean="0"/>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881CACE6-FFF5-41E1-9F69-9AF6A23146C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99226436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0185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6800" y="423545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FAE9D36E-6B22-4DE1-B52F-2480B823F33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65182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4E08B8B2-1224-46B7-BF63-724096F3A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67965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B451B8D7-C1A1-4D09-8A00-69FB58DBD8E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857340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0185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210185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29200" y="423545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031"/>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7" name="Rectangle 1032"/>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8" name="Rectangle 1035"/>
          <p:cNvSpPr>
            <a:spLocks noGrp="1" noChangeArrowheads="1"/>
          </p:cNvSpPr>
          <p:nvPr>
            <p:ph type="sldNum" sz="quarter" idx="12"/>
          </p:nvPr>
        </p:nvSpPr>
        <p:spPr>
          <a:ln/>
        </p:spPr>
        <p:txBody>
          <a:bodyPr/>
          <a:lstStyle>
            <a:lvl1pPr>
              <a:defRPr/>
            </a:lvl1pPr>
          </a:lstStyle>
          <a:p>
            <a:pPr>
              <a:defRPr/>
            </a:pPr>
            <a:fld id="{4E3CD73C-FDE0-4E2C-962A-C309926959E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5438839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75090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047230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7803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818947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60306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03839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464120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0846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C1A790F7-7FA6-4D38-AA4F-D30F50A77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12011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768705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39770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2340780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645981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4385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13213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598668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024473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1431366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7449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493EF-3C8E-4C94-B83E-5DEAD5BD387D}" type="datetimeFigureOut">
              <a:rPr lang="en-US" smtClean="0"/>
              <a:pPr/>
              <a:t>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2177111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B53AE6E-5D42-4FDF-90F4-E7A82BF42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6219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669749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16985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6190346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039668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457200" y="2111375"/>
            <a:ext cx="0" cy="11017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2111375"/>
            <a:ext cx="12319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699500" y="2103438"/>
            <a:ext cx="0" cy="11017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454900" y="2111375"/>
            <a:ext cx="12319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548640"/>
            <a:ext cx="8229600" cy="1188720"/>
          </a:xfrm>
          <a:prstGeom prst="rect">
            <a:avLst/>
          </a:prstGeom>
        </p:spPr>
        <p:txBody>
          <a:bodyPr lIns="0" tIns="0" rIns="0" bIns="0"/>
          <a:lstStyle/>
          <a:p>
            <a:r>
              <a:rPr lang="en-US" smtClean="0"/>
              <a:t>Click to edit Master title style</a:t>
            </a:r>
            <a:endParaRPr lang="en-US" dirty="0"/>
          </a:p>
        </p:txBody>
      </p:sp>
    </p:spTree>
    <p:extLst>
      <p:ext uri="{BB962C8B-B14F-4D97-AF65-F5344CB8AC3E}">
        <p14:creationId xmlns:p14="http://schemas.microsoft.com/office/powerpoint/2010/main" val="26394405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Lesson Objectives Pag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48640"/>
            <a:ext cx="8229600" cy="548640"/>
          </a:xfrm>
          <a:prstGeom prst="rect">
            <a:avLst/>
          </a:prstGeom>
        </p:spPr>
        <p:txBody>
          <a:bodyPr lIns="0" tIns="0" rIns="0" bIns="0"/>
          <a:lstStyle>
            <a:lvl1pPr>
              <a:defRPr sz="3200">
                <a:solidFill>
                  <a:srgbClr val="0072B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457200" y="1188720"/>
            <a:ext cx="8229600" cy="5212080"/>
          </a:xfrm>
          <a:prstGeom prst="rect">
            <a:avLst/>
          </a:prstGeom>
        </p:spPr>
        <p:txBody>
          <a:bodyPr lIns="0" tIns="0" rIns="0" bIns="0"/>
          <a:lstStyle>
            <a:lvl1pPr marL="342900" indent="-342900">
              <a:buClr>
                <a:schemeClr val="bg2">
                  <a:lumMod val="65000"/>
                </a:schemeClr>
              </a:buClr>
              <a:buFont typeface="Wingdings" pitchFamily="2" charset="2"/>
              <a:buChar char="§"/>
              <a:defRPr sz="2400">
                <a:solidFill>
                  <a:srgbClr val="000000"/>
                </a:solidFill>
                <a:latin typeface="Arial" pitchFamily="34" charset="0"/>
                <a:cs typeface="Arial" pitchFamily="34" charset="0"/>
              </a:defRPr>
            </a:lvl1pPr>
            <a:lvl2pPr marL="742950" indent="-285750">
              <a:buClr>
                <a:schemeClr val="bg2">
                  <a:lumMod val="65000"/>
                </a:schemeClr>
              </a:buClr>
              <a:buFont typeface="Wingdings" pitchFamily="2" charset="2"/>
              <a:buChar char="§"/>
              <a:defRPr sz="2400">
                <a:solidFill>
                  <a:srgbClr val="000000"/>
                </a:solidFill>
                <a:latin typeface="Arial" pitchFamily="34" charset="0"/>
                <a:cs typeface="Arial" pitchFamily="34" charset="0"/>
              </a:defRPr>
            </a:lvl2pPr>
            <a:lvl3pPr marL="1143000" indent="-228600">
              <a:buClr>
                <a:schemeClr val="bg2">
                  <a:lumMod val="65000"/>
                </a:schemeClr>
              </a:buClr>
              <a:buFont typeface="Wingdings" pitchFamily="2" charset="2"/>
              <a:buChar char="§"/>
              <a:defRPr sz="2400">
                <a:solidFill>
                  <a:srgbClr val="000000"/>
                </a:solidFill>
                <a:latin typeface="Arial" pitchFamily="34" charset="0"/>
                <a:cs typeface="Arial" pitchFamily="34" charset="0"/>
              </a:defRPr>
            </a:lvl3pPr>
            <a:lvl4pPr marL="1600200" indent="-228600">
              <a:buClr>
                <a:schemeClr val="bg2">
                  <a:lumMod val="65000"/>
                </a:schemeClr>
              </a:buClr>
              <a:buFont typeface="Wingdings" pitchFamily="2" charset="2"/>
              <a:buChar char="§"/>
              <a:defRPr sz="2400">
                <a:solidFill>
                  <a:srgbClr val="000000"/>
                </a:solidFill>
                <a:latin typeface="Arial" pitchFamily="34" charset="0"/>
                <a:cs typeface="Arial" pitchFamily="34" charset="0"/>
              </a:defRPr>
            </a:lvl4pPr>
            <a:lvl5pPr marL="2057400" indent="-228600">
              <a:buClr>
                <a:schemeClr val="bg2">
                  <a:lumMod val="65000"/>
                </a:schemeClr>
              </a:buClr>
              <a:buFont typeface="Wingdings" pitchFamily="2" charset="2"/>
              <a:buChar char="§"/>
              <a:defRPr sz="2400">
                <a:solidFill>
                  <a:srgbClr val="00000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116434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Lesson Page with red outlines">
    <p:spTree>
      <p:nvGrpSpPr>
        <p:cNvPr id="1" name=""/>
        <p:cNvGrpSpPr/>
        <p:nvPr/>
      </p:nvGrpSpPr>
      <p:grpSpPr>
        <a:xfrm>
          <a:off x="0" y="0"/>
          <a:ext cx="0" cy="0"/>
          <a:chOff x="0" y="0"/>
          <a:chExt cx="0" cy="0"/>
        </a:xfrm>
      </p:grpSpPr>
      <p:cxnSp>
        <p:nvCxnSpPr>
          <p:cNvPr id="6" name="Straight Connector 5"/>
          <p:cNvCxnSpPr/>
          <p:nvPr/>
        </p:nvCxnSpPr>
        <p:spPr>
          <a:xfrm>
            <a:off x="452438" y="301625"/>
            <a:ext cx="8229600" cy="0"/>
          </a:xfrm>
          <a:prstGeom prst="line">
            <a:avLst/>
          </a:prstGeom>
          <a:ln w="25400">
            <a:solidFill>
              <a:srgbClr val="0072BC"/>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457200" y="384048"/>
            <a:ext cx="8229600" cy="548640"/>
          </a:xfrm>
          <a:prstGeom prst="rect">
            <a:avLst/>
          </a:prstGeom>
        </p:spPr>
        <p:txBody>
          <a:bodyPr lIns="0" tIns="0" rIns="0" bIns="0"/>
          <a:lstStyle>
            <a:lvl1pPr>
              <a:defRPr sz="3200">
                <a:solidFill>
                  <a:srgbClr val="0072BC"/>
                </a:solidFill>
              </a:defRPr>
            </a:lvl1pPr>
          </a:lstStyle>
          <a:p>
            <a:r>
              <a:rPr lang="en-US" smtClean="0"/>
              <a:t>Click to edit Master title style</a:t>
            </a:r>
            <a:endParaRPr lang="en-US" dirty="0"/>
          </a:p>
        </p:txBody>
      </p:sp>
      <p:sp>
        <p:nvSpPr>
          <p:cNvPr id="5" name="Picture Placeholder 5"/>
          <p:cNvSpPr>
            <a:spLocks noGrp="1"/>
          </p:cNvSpPr>
          <p:nvPr>
            <p:ph type="pic" sz="quarter" idx="11"/>
          </p:nvPr>
        </p:nvSpPr>
        <p:spPr>
          <a:xfrm>
            <a:off x="452438" y="4236441"/>
            <a:ext cx="8229600" cy="2432648"/>
          </a:xfrm>
          <a:prstGeom prst="rect">
            <a:avLst/>
          </a:prstGeom>
        </p:spPr>
        <p:txBody>
          <a:bodyPr/>
          <a:lstStyle>
            <a:lvl1pPr marL="0" indent="0">
              <a:buClr>
                <a:schemeClr val="bg2">
                  <a:lumMod val="65000"/>
                </a:schemeClr>
              </a:buClr>
              <a:buFont typeface="Wingdings" pitchFamily="2" charset="2"/>
              <a:buNone/>
              <a:defRPr sz="2400">
                <a:solidFill>
                  <a:srgbClr val="000000"/>
                </a:solidFill>
              </a:defRPr>
            </a:lvl1pPr>
          </a:lstStyle>
          <a:p>
            <a:pPr lvl="0"/>
            <a:r>
              <a:rPr lang="en-US" noProof="0" dirty="0" smtClean="0"/>
              <a:t>Click icon to add picture</a:t>
            </a:r>
            <a:endParaRPr lang="en-US" noProof="0" dirty="0"/>
          </a:p>
        </p:txBody>
      </p:sp>
      <p:sp>
        <p:nvSpPr>
          <p:cNvPr id="7" name="Text Placeholder 9"/>
          <p:cNvSpPr>
            <a:spLocks noGrp="1"/>
          </p:cNvSpPr>
          <p:nvPr>
            <p:ph type="body" sz="quarter" idx="12"/>
          </p:nvPr>
        </p:nvSpPr>
        <p:spPr>
          <a:xfrm>
            <a:off x="452438" y="1097280"/>
            <a:ext cx="8229600" cy="2864590"/>
          </a:xfrm>
          <a:prstGeom prst="rect">
            <a:avLst/>
          </a:prstGeom>
        </p:spPr>
        <p:txBody>
          <a:bodyPr lIns="0" tIns="0" rIns="0" bIns="0"/>
          <a:lstStyle>
            <a:lvl1pPr marL="0" indent="0">
              <a:buClr>
                <a:schemeClr val="bg2">
                  <a:lumMod val="65000"/>
                </a:schemeClr>
              </a:buClr>
              <a:buFont typeface="Wingdings" pitchFamily="2" charset="2"/>
              <a:buNone/>
              <a:defRPr sz="2400">
                <a:solidFill>
                  <a:srgbClr val="000000"/>
                </a:solidFill>
              </a:defRPr>
            </a:lvl1pPr>
            <a:lvl2pPr marL="457200" indent="0">
              <a:buClr>
                <a:schemeClr val="bg2">
                  <a:lumMod val="65000"/>
                </a:schemeClr>
              </a:buClr>
              <a:buNone/>
              <a:defRPr sz="2400">
                <a:solidFill>
                  <a:srgbClr val="000000"/>
                </a:solidFill>
              </a:defRPr>
            </a:lvl2pPr>
            <a:lvl3pPr>
              <a:buClr>
                <a:schemeClr val="bg2">
                  <a:lumMod val="65000"/>
                </a:schemeClr>
              </a:buClr>
              <a:defRPr sz="2400">
                <a:solidFill>
                  <a:srgbClr val="000000"/>
                </a:solidFill>
              </a:defRPr>
            </a:lvl3pPr>
            <a:lvl4pPr>
              <a:buClr>
                <a:schemeClr val="bg2">
                  <a:lumMod val="65000"/>
                </a:schemeClr>
              </a:buClr>
              <a:defRPr sz="2400">
                <a:solidFill>
                  <a:srgbClr val="000000"/>
                </a:solidFill>
              </a:defRPr>
            </a:lvl4pPr>
            <a:lvl5pPr>
              <a:buClr>
                <a:schemeClr val="bg2">
                  <a:lumMod val="65000"/>
                </a:schemeClr>
              </a:buClr>
              <a:defRPr sz="2400">
                <a:solidFill>
                  <a:srgbClr val="000000"/>
                </a:solidFill>
              </a:defRPr>
            </a:lvl5pPr>
          </a:lstStyle>
          <a:p>
            <a:pPr lvl="0"/>
            <a:r>
              <a:rPr lang="en-US" smtClean="0"/>
              <a:t>Click to edit Master text styles</a:t>
            </a:r>
          </a:p>
        </p:txBody>
      </p:sp>
    </p:spTree>
    <p:extLst>
      <p:ext uri="{BB962C8B-B14F-4D97-AF65-F5344CB8AC3E}">
        <p14:creationId xmlns:p14="http://schemas.microsoft.com/office/powerpoint/2010/main" val="336116216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DADAB5-0C67-41E6-963B-2CD16F0F87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54118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1EABAD-4596-4DD5-BCE7-473F4C2D48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35361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964826-1AB3-4BE6-8CD2-C1D06B4AE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304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F8F09D-0EA6-4B50-8734-D34919C22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72175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109F42-2BA7-4E27-92A5-1A4A77D1AE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12614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912100-CDE4-4DDF-B352-B7B53B323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36915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CC5BAB-89DD-4BF0-B655-FA75D429C9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86107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BA65B8-C099-4898-A2A1-763DB48B26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97758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1C821B-C646-48CD-8C7A-7C5BC58D4F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202852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697B7-399C-4D3C-B12B-19F6A349E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624457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0E669-8E7F-4E9F-AC92-F7DCE3E6A0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7685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59A499-8878-4D1B-AF44-8FB98694E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69900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0B6103-855F-4206-8EA8-C805AAE2A0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76974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76AB39C-779A-48FD-A150-90A5A02F1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2291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FF7A206-E80E-4B31-B19B-7A28381C4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6163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lgn="ctr" fontAlgn="base">
                <a:spcBef>
                  <a:spcPct val="0"/>
                </a:spcBef>
                <a:spcAft>
                  <a:spcPct val="0"/>
                </a:spcAft>
                <a:defRPr/>
              </a:pPr>
              <a:endParaRPr lang="en-US">
                <a:solidFill>
                  <a:srgbClr val="292929"/>
                </a:solidFill>
              </a:endParaRPr>
            </a:p>
          </p:txBody>
        </p:sp>
        <p:sp>
          <p:nvSpPr>
            <p:cNvPr id="6"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292929"/>
                </a:solidFill>
                <a:latin typeface="Times New Roman" pitchFamily="18"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lang="en-US" sz="2400">
                <a:solidFill>
                  <a:srgbClr val="292929"/>
                </a:solidFill>
                <a:latin typeface="Times New Roman" pitchFamily="18" charset="0"/>
              </a:endParaRPr>
            </a:p>
          </p:txBody>
        </p:sp>
        <p:sp>
          <p:nvSpPr>
            <p:cNvPr id="8"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eaLnBrk="0" fontAlgn="base" hangingPunct="0">
                <a:spcBef>
                  <a:spcPct val="0"/>
                </a:spcBef>
                <a:spcAft>
                  <a:spcPct val="0"/>
                </a:spcAft>
                <a:defRPr/>
              </a:pPr>
              <a:endParaRPr lang="en-US">
                <a:solidFill>
                  <a:srgbClr val="292929"/>
                </a:solidFill>
              </a:endParaRPr>
            </a:p>
          </p:txBody>
        </p:sp>
        <p:sp>
          <p:nvSpPr>
            <p:cNvPr id="9"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292929"/>
                </a:solidFill>
              </a:endParaRPr>
            </a:p>
          </p:txBody>
        </p:sp>
      </p:grpSp>
      <p:sp>
        <p:nvSpPr>
          <p:cNvPr id="17410"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r>
              <a:rPr lang="en-US"/>
              <a:t>Click to edit Master subtitle style</a:t>
            </a:r>
          </a:p>
        </p:txBody>
      </p:sp>
      <p:sp>
        <p:nvSpPr>
          <p:cNvPr id="17420" name="Rectangle 12"/>
          <p:cNvSpPr>
            <a:spLocks noGrp="1" noChangeArrowheads="1"/>
          </p:cNvSpPr>
          <p:nvPr>
            <p:ph type="ctrTitle"/>
          </p:nvPr>
        </p:nvSpPr>
        <p:spPr>
          <a:xfrm>
            <a:off x="838200" y="1443038"/>
            <a:ext cx="7086600" cy="1600200"/>
          </a:xfrm>
        </p:spPr>
        <p:txBody>
          <a:bodyPr anchor="ctr"/>
          <a:lstStyle>
            <a:lvl1pPr>
              <a:defRPr/>
            </a:lvl1pPr>
          </a:lstStyle>
          <a:p>
            <a:r>
              <a:rPr lang="en-US"/>
              <a:t>Click to edit Master title style</a:t>
            </a:r>
          </a:p>
        </p:txBody>
      </p:sp>
      <p:sp>
        <p:nvSpPr>
          <p:cNvPr id="10"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292929"/>
              </a:solidFill>
            </a:endParaRPr>
          </a:p>
        </p:txBody>
      </p:sp>
      <p:sp>
        <p:nvSpPr>
          <p:cNvPr id="11"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292929"/>
              </a:solidFill>
            </a:endParaRPr>
          </a:p>
        </p:txBody>
      </p:sp>
      <p:sp>
        <p:nvSpPr>
          <p:cNvPr id="12"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C820C207-EED1-4A1F-A6D4-6C9C7929A032}"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388915342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5C7857B-BC55-48D9-9363-FE02A41E7816}"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128823582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4989430-A1C1-4DEB-9831-C831B6FC0212}"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5477696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D6BD1FF-1F09-4989-81A2-194CCE9B33C4}"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170446403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0604C27B-A353-4FC0-8E3C-38B89809D015}"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20451704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B5873D20-1615-49C3-B87D-D3B499698A12}"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293793688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91F29BD-5457-4AA0-8AF9-CB5997D45726}"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21575684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325D2684-1869-4359-8185-9A5182494CFD}"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366809873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7A0547C5-EBF9-4C99-BC6D-695146095C09}"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126998376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5265004D-1A50-4250-A147-5C91E31A9428}"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2173781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CEFED19-ABE8-40D9-877E-452F7DAC6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0730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F5E08DC-15F9-41F0-B393-BAB88238F52C}"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3895266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56163" y="1981200"/>
            <a:ext cx="3754437" cy="4114800"/>
          </a:xfrm>
        </p:spPr>
        <p:txBody>
          <a:bodyPr/>
          <a:lstStyle/>
          <a:p>
            <a:pPr lvl="0"/>
            <a:endParaRPr lang="en-US" noProof="0" smtClean="0"/>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F38C4C7-D247-4DDF-8F70-D6A6929E735D}"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321623412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9812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41148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9EAB8F44-420B-4BF0-B51B-BB487C5347EA}"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337317870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1863" y="96838"/>
            <a:ext cx="7158037" cy="14128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49325" y="19812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9812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49325" y="4114800"/>
            <a:ext cx="37544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56163" y="41148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292929"/>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292929"/>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86E652B-A7FA-4919-9682-7E84ABD78801}" type="slidenum">
              <a:rPr lang="en-US">
                <a:solidFill>
                  <a:srgbClr val="292929"/>
                </a:solidFill>
              </a:rPr>
              <a:pPr>
                <a:defRPr/>
              </a:pPr>
              <a:t>‹#›</a:t>
            </a:fld>
            <a:endParaRPr lang="en-US">
              <a:solidFill>
                <a:srgbClr val="292929"/>
              </a:solidFill>
            </a:endParaRPr>
          </a:p>
        </p:txBody>
      </p:sp>
    </p:spTree>
    <p:extLst>
      <p:ext uri="{BB962C8B-B14F-4D97-AF65-F5344CB8AC3E}">
        <p14:creationId xmlns:p14="http://schemas.microsoft.com/office/powerpoint/2010/main" val="358658923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2237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71373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7969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58040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6942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865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C8179D9D-C069-4559-943B-CBB122169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89993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33788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66458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54677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83556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6331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9812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4114800"/>
            <a:ext cx="375443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52725098-E1FA-44E2-A408-DC553318E2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3363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87058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80820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70853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754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EAC55C9-8C22-4A4C-B0D9-4D0D303A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96028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79854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34384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480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06938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77260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4550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33803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3221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07711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79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D6B7251-377A-462E-AC20-DEF174A544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14768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2537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79942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66529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7619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53836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73012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10915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47054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DBD6D-1E6C-47D4-B379-91B9586975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190145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BA678B-7DF6-48C6-8020-004C6D73E3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7651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2DFD03-9D3F-4FDF-9146-0932F9DFB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2209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C27AD1-57F4-4E87-929A-060CBD3E62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1357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815358-F690-428D-AAC6-EF0A70E6F8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554336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55CC5E-2C70-4925-9920-2A48EFE1CD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015537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FB8D13-C5DC-4695-B4A1-2D958B5C60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902161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F2F5DE-E64A-48AE-A95D-51A40FD501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964363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89547F-A679-473D-B55B-D6366D5F1F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652272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7361DB-52C4-4C3C-B752-C97EC0A5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997692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5D23C-060B-48CE-81D8-AAF1ACD772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19106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567AE-D40A-4873-BDA7-CF723C9291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854283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39"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grpSp>
      </p:grpSp>
      <p:sp>
        <p:nvSpPr>
          <p:cNvPr id="2268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268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C0C0C0"/>
                  </a:outerShdw>
                </a:effectLst>
                <a:latin typeface="+mn-lt"/>
              </a:defRPr>
            </a:lvl1pPr>
          </a:lstStyle>
          <a:p>
            <a:pPr>
              <a:defRPr/>
            </a:pPr>
            <a:endParaRPr lang="en-US">
              <a:solidFill>
                <a:srgbClr val="000000"/>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C0C0C0"/>
                  </a:outerShdw>
                </a:effectLst>
                <a:latin typeface="+mn-lt"/>
              </a:defRPr>
            </a:lvl1pPr>
          </a:lstStyle>
          <a:p>
            <a:pPr>
              <a:defRPr/>
            </a:pPr>
            <a:endParaRPr lang="en-US">
              <a:solidFill>
                <a:srgbClr val="000000"/>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C0C0C0"/>
                  </a:outerShdw>
                </a:effectLst>
                <a:latin typeface="+mn-lt"/>
              </a:defRPr>
            </a:lvl1pPr>
          </a:lstStyle>
          <a:p>
            <a:pPr>
              <a:defRPr/>
            </a:pPr>
            <a:fld id="{E0551700-4586-42A2-8973-2D62EF4EFD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775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7309B08-9316-44EC-9053-A5A32FFEB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49373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7E904DC-C495-42F6-B861-EDD9627B30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65591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8ECF8ED7-CB66-4561-A3A6-796F7E160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05011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9C8EEC3B-9471-4585-A930-2AD359827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2154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B7F9B9FD-B7E9-4898-8E7C-4129D32F4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13571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32C7051D-759F-4A58-A8DB-A9D32BB341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8797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19CAE60C-BA36-42C3-8861-917171FF6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52766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5B8D34F2-430F-4A7A-81E7-DD21A81840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58953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F6B74D4-8CEC-47FD-B4BD-C515A50979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52527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CB2E84F4-1699-4CA0-80DE-149A78CAC8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56991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C9052B6-BF75-4E5D-8EFA-8723F5B90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744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3A3563-9240-48F6-8856-8A85EFD49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0328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999BC760-0A07-4E61-9C68-18F3D5D6B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47627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854075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1625" y="3925888"/>
            <a:ext cx="854075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5D7BD40C-635F-486E-A205-00BFFF9AE7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99193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p:spPr>
        <p:txBody>
          <a:bodyPr wrap="none" anchor="ctr"/>
          <a:lstStyle/>
          <a:p>
            <a:pPr algn="ctr" fontAlgn="base">
              <a:spcBef>
                <a:spcPct val="0"/>
              </a:spcBef>
              <a:spcAft>
                <a:spcPct val="0"/>
              </a:spcAft>
            </a:pPr>
            <a:endParaRPr lang="en-US" smtClean="0">
              <a:solidFill>
                <a:srgbClr val="000000"/>
              </a:solidFill>
            </a:endParaRPr>
          </a:p>
        </p:txBody>
      </p:sp>
      <p:sp>
        <p:nvSpPr>
          <p:cNvPr id="69637"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69638"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r>
              <a:rPr 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A5D5C898-2A6A-477D-9874-833BB91A2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90341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296066-D347-4019-B2C8-33E1ED68E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27309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5DAE1D-54DC-4D23-8C28-E8CF9ECEF5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6074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46EAEA-5B84-497F-8F93-FF4C872B2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6862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8605C9-47CC-40BE-98C5-F19F7990B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97479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61122B-A745-45EF-A478-30BA3B463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300953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91B88F-1931-4E0C-8EAE-A41F4147E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94020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7EA73-0A5D-437C-B7AF-E0C66D237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660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A493EF-3C8E-4C94-B83E-5DEAD5BD387D}" type="datetimeFigureOut">
              <a:rPr lang="en-US" smtClean="0"/>
              <a:pPr/>
              <a:t>1/10/2019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28190340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6D74C35-7FC7-49B2-A3FB-D0CF9B436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71275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A01598-1F83-4CF4-800D-F331419C30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05245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9FE48-FD94-4054-A630-951E26C492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9061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12359-B603-40AD-8ABB-2787B3649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04516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1722E-41CE-49F3-BFBD-47B7D4C664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6413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p:spPr>
        <p:txBody>
          <a:bodyPr wrap="none" anchor="ctr"/>
          <a:lstStyle/>
          <a:p>
            <a:pPr algn="ctr" fontAlgn="base">
              <a:spcBef>
                <a:spcPct val="0"/>
              </a:spcBef>
              <a:spcAft>
                <a:spcPct val="0"/>
              </a:spcAft>
            </a:pPr>
            <a:endParaRPr lang="en-US" smtClean="0">
              <a:solidFill>
                <a:srgbClr val="000000"/>
              </a:solidFill>
            </a:endParaRPr>
          </a:p>
        </p:txBody>
      </p:sp>
      <p:sp>
        <p:nvSpPr>
          <p:cNvPr id="69637"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69638"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r>
              <a:rPr 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A5D5C898-2A6A-477D-9874-833BB91A2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514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296066-D347-4019-B2C8-33E1ED68E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3452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5DAE1D-54DC-4D23-8C28-E8CF9ECEF5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01896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46EAEA-5B84-497F-8F93-FF4C872B2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26166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8605C9-47CC-40BE-98C5-F19F7990B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95726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61122B-A745-45EF-A478-30BA3B4634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230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4E08B8B2-1224-46B7-BF63-724096F3A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7462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91B88F-1931-4E0C-8EAE-A41F4147E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844349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7EA73-0A5D-437C-B7AF-E0C66D237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67996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A01598-1F83-4CF4-800D-F331419C30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8986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9FE48-FD94-4054-A630-951E26C492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14632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12359-B603-40AD-8ABB-2787B3649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43782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05000"/>
            <a:ext cx="37719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1722E-41CE-49F3-BFBD-47B7D4C664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40775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53824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11496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84834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8352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C1A790F7-7FA6-4D38-AA4F-D30F50A77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64017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87617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60687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4394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51587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78863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73337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12513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fontAlgn="base">
              <a:spcBef>
                <a:spcPct val="20000"/>
              </a:spcBef>
              <a:spcAft>
                <a:spcPct val="0"/>
              </a:spcAft>
              <a:buFontTx/>
              <a:buChar char="•"/>
              <a:defRPr/>
            </a:pPr>
            <a:endParaRPr kumimoji="1" lang="en-US" sz="3000">
              <a:solidFill>
                <a:srgbClr val="FFFFFF"/>
              </a:solidFill>
            </a:endParaRPr>
          </a:p>
        </p:txBody>
      </p:sp>
      <p:sp>
        <p:nvSpPr>
          <p:cNvPr id="5"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fontAlgn="base">
              <a:spcBef>
                <a:spcPct val="20000"/>
              </a:spcBef>
              <a:spcAft>
                <a:spcPct val="0"/>
              </a:spcAft>
              <a:buFontTx/>
              <a:buChar char="•"/>
              <a:defRPr/>
            </a:pPr>
            <a:endParaRPr kumimoji="1" lang="en-US" sz="3000">
              <a:solidFill>
                <a:srgbClr val="FFFFFF"/>
              </a:solidFill>
            </a:endParaRPr>
          </a:p>
        </p:txBody>
      </p:sp>
      <p:sp>
        <p:nvSpPr>
          <p:cNvPr id="6"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fontAlgn="base">
              <a:spcBef>
                <a:spcPct val="20000"/>
              </a:spcBef>
              <a:spcAft>
                <a:spcPct val="0"/>
              </a:spcAft>
              <a:defRPr/>
            </a:pPr>
            <a:endParaRPr lang="en-US" altLang="en-US" sz="3000">
              <a:solidFill>
                <a:srgbClr val="FFFFFF"/>
              </a:solidFill>
            </a:endParaRPr>
          </a:p>
        </p:txBody>
      </p:sp>
      <p:sp>
        <p:nvSpPr>
          <p:cNvPr id="48133" name="Rectangle 5"/>
          <p:cNvSpPr>
            <a:spLocks noGrp="1" noChangeArrowheads="1"/>
          </p:cNvSpPr>
          <p:nvPr>
            <p:ph type="ctrTitle"/>
          </p:nvPr>
        </p:nvSpPr>
        <p:spPr>
          <a:xfrm>
            <a:off x="914400" y="1828800"/>
            <a:ext cx="7772400" cy="1143000"/>
          </a:xfrm>
        </p:spPr>
        <p:txBody>
          <a:bodyPr/>
          <a:lstStyle>
            <a:lvl1pPr>
              <a:defRPr sz="4800"/>
            </a:lvl1pPr>
          </a:lstStyle>
          <a:p>
            <a:r>
              <a:rPr lang="en-US" altLang="en-US"/>
              <a:t>Click to edit Master Title Style</a:t>
            </a:r>
          </a:p>
        </p:txBody>
      </p:sp>
      <p:sp>
        <p:nvSpPr>
          <p:cNvPr id="481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C7606C2-D718-437B-979A-99E3D384293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1587769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BD02B7E7-9E52-430D-A020-B219D4D20BD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4982169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24507B5-6FB9-4F96-AAB4-A66A8DF7A24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66506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B53AE6E-5D42-4FDF-90F4-E7A82BF42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36780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D1A3C63-1282-40A5-A011-BFB6719926B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9765638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D259F108-2482-409C-BB20-1BEF3FC718D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144949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1FE97096-03C6-4594-B0F0-F64EBA75063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3829904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AB6F4628-65DD-4E3A-82E2-2DCC41F489B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5564979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9392F39-F18E-436A-84A9-90004398388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892267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BE81CA1B-99C4-4790-A075-1EACBE61921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6408256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17E203B-24ED-4FAF-8C14-59D13CABF1F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4710407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E3EB561-C210-406C-997B-8A886089EE3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96821443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2286000"/>
            <a:ext cx="36957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62500" y="4191000"/>
            <a:ext cx="36957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sldNum" sz="quarter" idx="12"/>
          </p:nvPr>
        </p:nvSpPr>
        <p:spPr>
          <a:ln/>
        </p:spPr>
        <p:txBody>
          <a:bodyPr/>
          <a:lstStyle>
            <a:lvl1pPr>
              <a:defRPr/>
            </a:lvl1pPr>
          </a:lstStyle>
          <a:p>
            <a:pPr>
              <a:defRPr/>
            </a:pPr>
            <a:fld id="{3E5437D8-F7FD-4078-AFEE-3FB91032828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77162776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0B17202-78CD-4561-9CA2-509AF10EA5B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34537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F8F09D-0EA6-4B50-8734-D34919C22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22680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97868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09077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35678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25826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99152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28122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43376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16368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8415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363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FF7A206-E80E-4B31-B19B-7A28381C4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86782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88490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39"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0"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grpSp>
      </p:grpSp>
      <p:sp>
        <p:nvSpPr>
          <p:cNvPr id="2780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2780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pPr lvl="0"/>
            <a:r>
              <a:rPr lang="en-US" noProof="0" smtClean="0"/>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mn-lt"/>
              </a:defRPr>
            </a:lvl1pPr>
          </a:lstStyle>
          <a:p>
            <a:pPr>
              <a:defRPr/>
            </a:pPr>
            <a:fld id="{31D95107-090A-4A76-9147-AF00F3080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302553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DF19666-9C1C-4B54-B91B-BB8FFAC2BE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359567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F82C349-A5A4-4AE0-8B26-C7C9D1F43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801958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B28A49D0-F2B7-4C0C-90F2-DF157ED7A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213994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63B83AD0-D3DE-4EA4-99FB-C0FC8EA1AD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74585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569258A1-8493-44EB-9D16-EA8431172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206009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D8FCD4AF-A8A1-45E9-8E09-F61DE974D5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865960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D6FBDF1-BD00-4886-A6BC-A08935DFCC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91038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F2B8E992-17C3-4AFD-A2C4-2715E9C039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220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CEFED19-ABE8-40D9-877E-452F7DAC6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62501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0ECBDB99-9B0D-4F4C-85FF-602E3D5FDF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368242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6017AD66-499B-4976-BF5D-948B28BB19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98594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F8B08D13-C3F8-4F0B-BADF-E38758D24B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811462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4175"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194175"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56"/>
          <p:cNvSpPr>
            <a:spLocks noGrp="1" noChangeArrowheads="1"/>
          </p:cNvSpPr>
          <p:nvPr>
            <p:ph type="sldNum" sz="quarter" idx="12"/>
          </p:nvPr>
        </p:nvSpPr>
        <p:spPr>
          <a:ln/>
        </p:spPr>
        <p:txBody>
          <a:bodyPr/>
          <a:lstStyle>
            <a:lvl1pPr>
              <a:defRPr/>
            </a:lvl1pPr>
          </a:lstStyle>
          <a:p>
            <a:pPr>
              <a:defRPr/>
            </a:pPr>
            <a:fld id="{C4E71C83-23F1-4165-AB61-E56C0E1E43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626376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2024493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540353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9736989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5378154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0382056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59695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C8179D9D-C069-4559-943B-CBB122169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33818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296061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2273116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8478011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1702259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843153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65014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78258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53700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42467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277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EAC55C9-8C22-4A4C-B0D9-4D0D303A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06076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80555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8177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03139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54125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8265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85463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44B50A2-EFB0-4350-B961-1E649DEC44B6}"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33209288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6"/>
          </p:nvPr>
        </p:nvSpPr>
        <p:spPr/>
        <p:txBody>
          <a:bodyPr/>
          <a:lstStyle>
            <a:lvl1pPr>
              <a:defRPr/>
            </a:lvl1pPr>
          </a:lstStyle>
          <a:p>
            <a:pPr>
              <a:defRPr/>
            </a:pPr>
            <a:fld id="{7071503C-0A8D-44ED-B045-280130725BA2}"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3463573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FBDEC427-3B83-4677-8B7F-234A02F77D61}"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85200039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8"/>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Slide Number Placeholder 9"/>
          <p:cNvSpPr>
            <a:spLocks noGrp="1"/>
          </p:cNvSpPr>
          <p:nvPr>
            <p:ph type="sldNum" sz="quarter" idx="11"/>
          </p:nvPr>
        </p:nvSpPr>
        <p:spPr/>
        <p:txBody>
          <a:bodyPr/>
          <a:lstStyle>
            <a:lvl1pPr>
              <a:defRPr/>
            </a:lvl1pPr>
          </a:lstStyle>
          <a:p>
            <a:pPr>
              <a:defRPr/>
            </a:pPr>
            <a:fld id="{1287EF34-95BF-4A5F-9CB0-5C4901736949}" type="slidenum">
              <a:rPr lang="en-US">
                <a:solidFill>
                  <a:srgbClr val="FFFFFF">
                    <a:tint val="75000"/>
                  </a:srgbClr>
                </a:solidFill>
              </a:rPr>
              <a:pPr>
                <a:defRPr/>
              </a:pPr>
              <a:t>‹#›</a:t>
            </a:fld>
            <a:endParaRPr lang="en-US">
              <a:solidFill>
                <a:srgbClr val="FFFFFF">
                  <a:tint val="75000"/>
                </a:srgbClr>
              </a:solidFill>
            </a:endParaRPr>
          </a:p>
        </p:txBody>
      </p:sp>
      <p:sp>
        <p:nvSpPr>
          <p:cNvPr id="7" name="Footer Placeholder 10"/>
          <p:cNvSpPr>
            <a:spLocks noGrp="1"/>
          </p:cNvSpPr>
          <p:nvPr>
            <p:ph type="ftr" sz="quarter" idx="12"/>
          </p:nvPr>
        </p:nvSpPr>
        <p:spPr>
          <a:xfrm>
            <a:off x="493713" y="6356350"/>
            <a:ext cx="5102225" cy="365125"/>
          </a:xfrm>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59223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D6B7251-377A-462E-AC20-DEF174A544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02574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8" name="Slide Number Placeholder 10"/>
          <p:cNvSpPr>
            <a:spLocks noGrp="1"/>
          </p:cNvSpPr>
          <p:nvPr>
            <p:ph type="sldNum" sz="quarter" idx="11"/>
          </p:nvPr>
        </p:nvSpPr>
        <p:spPr/>
        <p:txBody>
          <a:bodyPr/>
          <a:lstStyle>
            <a:lvl1pPr>
              <a:defRPr/>
            </a:lvl1pPr>
          </a:lstStyle>
          <a:p>
            <a:pPr>
              <a:defRPr/>
            </a:pPr>
            <a:fld id="{7148FEBC-C9C7-4886-8D05-9974F39BDD9B}" type="slidenum">
              <a:rPr lang="en-US">
                <a:solidFill>
                  <a:srgbClr val="FFFFFF">
                    <a:tint val="75000"/>
                  </a:srgbClr>
                </a:solidFill>
              </a:rPr>
              <a:pPr>
                <a:defRPr/>
              </a:pPr>
              <a:t>‹#›</a:t>
            </a:fld>
            <a:endParaRPr lang="en-US">
              <a:solidFill>
                <a:srgbClr val="FFFFFF">
                  <a:tint val="75000"/>
                </a:srgbClr>
              </a:solidFill>
            </a:endParaRPr>
          </a:p>
        </p:txBody>
      </p:sp>
      <p:sp>
        <p:nvSpPr>
          <p:cNvPr id="9" name="Footer Placeholder 11"/>
          <p:cNvSpPr>
            <a:spLocks noGrp="1"/>
          </p:cNvSpPr>
          <p:nvPr>
            <p:ph type="ftr" sz="quarter" idx="12"/>
          </p:nvPr>
        </p:nvSpPr>
        <p:spPr>
          <a:xfrm>
            <a:off x="493713" y="6356350"/>
            <a:ext cx="5102225" cy="365125"/>
          </a:xfrm>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725614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162800" y="1550988"/>
            <a:ext cx="1828800" cy="365125"/>
          </a:xfrm>
        </p:spPr>
        <p:txBody>
          <a:bodyPr/>
          <a:lstStyle>
            <a:lvl1pPr>
              <a:defRPr/>
            </a:lvl1pPr>
          </a:lstStyle>
          <a:p>
            <a:pPr>
              <a:defRPr/>
            </a:pPr>
            <a:endParaRPr lang="en-US">
              <a:solidFill>
                <a:srgbClr val="FFFFFF">
                  <a:tint val="75000"/>
                </a:srgbClr>
              </a:solidFill>
            </a:endParaRPr>
          </a:p>
        </p:txBody>
      </p:sp>
      <p:sp>
        <p:nvSpPr>
          <p:cNvPr id="4" name="Slide Number Placeholder 3"/>
          <p:cNvSpPr>
            <a:spLocks noGrp="1"/>
          </p:cNvSpPr>
          <p:nvPr>
            <p:ph type="sldNum" sz="quarter" idx="11"/>
          </p:nvPr>
        </p:nvSpPr>
        <p:spPr/>
        <p:txBody>
          <a:bodyPr/>
          <a:lstStyle>
            <a:lvl1pPr>
              <a:defRPr/>
            </a:lvl1pPr>
          </a:lstStyle>
          <a:p>
            <a:pPr>
              <a:defRPr/>
            </a:pPr>
            <a:fld id="{B4E2A2D3-96C7-41E2-9F3D-8B13D62D2090}" type="slidenum">
              <a:rPr lang="en-US">
                <a:solidFill>
                  <a:srgbClr val="FFFFFF">
                    <a:tint val="75000"/>
                  </a:srgbClr>
                </a:solidFill>
              </a:rPr>
              <a:pPr>
                <a:defRPr/>
              </a:pPr>
              <a:t>‹#›</a:t>
            </a:fld>
            <a:endParaRPr lang="en-US">
              <a:solidFill>
                <a:srgbClr val="FFFFFF">
                  <a:tint val="75000"/>
                </a:srgbClr>
              </a:solidFill>
            </a:endParaRPr>
          </a:p>
        </p:txBody>
      </p:sp>
      <p:sp>
        <p:nvSpPr>
          <p:cNvPr id="6" name="Footer Placeholder 5"/>
          <p:cNvSpPr>
            <a:spLocks noGrp="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48775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4" name="Slide Number Placeholder 5"/>
          <p:cNvSpPr>
            <a:spLocks noGrp="1"/>
          </p:cNvSpPr>
          <p:nvPr>
            <p:ph type="sldNum" sz="quarter" idx="12"/>
          </p:nvPr>
        </p:nvSpPr>
        <p:spPr/>
        <p:txBody>
          <a:bodyPr/>
          <a:lstStyle>
            <a:lvl1pPr>
              <a:defRPr/>
            </a:lvl1pPr>
          </a:lstStyle>
          <a:p>
            <a:pPr>
              <a:defRPr/>
            </a:pPr>
            <a:fld id="{CB3F28C2-C1B1-4B50-9AC8-01580557496D}"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259772031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Slide Number Placeholder 8"/>
          <p:cNvSpPr>
            <a:spLocks noGrp="1"/>
          </p:cNvSpPr>
          <p:nvPr>
            <p:ph type="sldNum" sz="quarter" idx="11"/>
          </p:nvPr>
        </p:nvSpPr>
        <p:spPr/>
        <p:txBody>
          <a:bodyPr/>
          <a:lstStyle>
            <a:lvl1pPr>
              <a:defRPr/>
            </a:lvl1pPr>
          </a:lstStyle>
          <a:p>
            <a:pPr>
              <a:defRPr/>
            </a:pPr>
            <a:fld id="{F9A1F6EC-2E36-401A-B97B-BEFADD1A1463}" type="slidenum">
              <a:rPr lang="en-US">
                <a:solidFill>
                  <a:srgbClr val="FFFFFF">
                    <a:tint val="75000"/>
                  </a:srgbClr>
                </a:solidFill>
              </a:rPr>
              <a:pPr>
                <a:defRPr/>
              </a:pPr>
              <a:t>‹#›</a:t>
            </a:fld>
            <a:endParaRPr lang="en-US">
              <a:solidFill>
                <a:srgbClr val="FFFFFF">
                  <a:tint val="75000"/>
                </a:srgbClr>
              </a:solidFill>
            </a:endParaRPr>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223117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6" name="Slide Number Placeholder 8"/>
          <p:cNvSpPr>
            <a:spLocks noGrp="1"/>
          </p:cNvSpPr>
          <p:nvPr>
            <p:ph type="sldNum" sz="quarter" idx="11"/>
          </p:nvPr>
        </p:nvSpPr>
        <p:spPr/>
        <p:txBody>
          <a:bodyPr/>
          <a:lstStyle>
            <a:lvl1pPr>
              <a:defRPr/>
            </a:lvl1pPr>
          </a:lstStyle>
          <a:p>
            <a:pPr>
              <a:defRPr/>
            </a:pPr>
            <a:fld id="{197A0C8D-5DF3-4F5A-BF62-EAFC7B9E20D9}" type="slidenum">
              <a:rPr lang="en-US">
                <a:solidFill>
                  <a:srgbClr val="FFFFFF">
                    <a:tint val="75000"/>
                  </a:srgbClr>
                </a:solidFill>
              </a:rPr>
              <a:pPr>
                <a:defRPr/>
              </a:pPr>
              <a:t>‹#›</a:t>
            </a:fld>
            <a:endParaRPr lang="en-US">
              <a:solidFill>
                <a:srgbClr val="FFFFFF">
                  <a:tint val="75000"/>
                </a:srgbClr>
              </a:solidFill>
            </a:endParaRPr>
          </a:p>
        </p:txBody>
      </p:sp>
      <p:sp>
        <p:nvSpPr>
          <p:cNvPr id="7" name="Footer Placeholder 9"/>
          <p:cNvSpPr>
            <a:spLocks noGrp="1"/>
          </p:cNvSpPr>
          <p:nvPr>
            <p:ph type="ftr" sz="quarter" idx="12"/>
          </p:nvPr>
        </p:nvSpPr>
        <p:spPr>
          <a:xfrm>
            <a:off x="493713" y="6356350"/>
            <a:ext cx="5102225" cy="365125"/>
          </a:xfrm>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983392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A34C47F3-B207-479B-8C19-DB77A8B8C6C2}"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191619409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A575A1C-AD68-4DF4-A724-79F4FF0E2A12}" type="slidenum">
              <a:rPr lang="en-US">
                <a:solidFill>
                  <a:srgbClr val="FFFFFF">
                    <a:tint val="75000"/>
                  </a:srgbClr>
                </a:solidFill>
              </a:rPr>
              <a:pPr>
                <a:defRPr/>
              </a:pPr>
              <a:t>‹#›</a:t>
            </a:fld>
            <a:endParaRPr lang="en-US">
              <a:solidFill>
                <a:srgbClr val="FFFFFF">
                  <a:tint val="75000"/>
                </a:srgbClr>
              </a:solidFill>
            </a:endParaRPr>
          </a:p>
        </p:txBody>
      </p:sp>
    </p:spTree>
    <p:extLst>
      <p:ext uri="{BB962C8B-B14F-4D97-AF65-F5344CB8AC3E}">
        <p14:creationId xmlns:p14="http://schemas.microsoft.com/office/powerpoint/2010/main" val="311281119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C6D0A-22A1-4FBD-B5DC-5B3C1DA1CB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26032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106AFA-9AE6-416F-924E-8C89897F6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49975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A6297A-E8A7-4836-89F5-FD12B0A76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251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A493EF-3C8E-4C94-B83E-5DEAD5BD387D}" type="datetimeFigureOut">
              <a:rPr lang="en-US" smtClean="0"/>
              <a:pPr/>
              <a:t>1/10/2019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1682909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2DFD03-9D3F-4FDF-9146-0932F9DFB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015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0C49EF-6A8E-4CFC-A705-101BA34693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19070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0B385E-4AA7-45D6-ACC7-EE322F515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329221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A8933A-4618-4FD7-8357-1591EC396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07501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D37398-3C23-49C3-8AAB-966AB8E60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22038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504F0D-60CB-41D5-98D7-3A6E7A3BEC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369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8A1F8A-7E71-446D-8A0E-D90C0C71B4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088769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D6E42-B092-4AF2-944B-5F020F22E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38023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33D81B-9F62-409A-B7EC-188B755A49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59996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81BBC-C02E-49A4-859E-14EBC0F6E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48941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4C60942-6932-43C7-9E16-ED16B8EC7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404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7309B08-9316-44EC-9053-A5A32FFEB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880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513A9A5-6514-4288-8261-B1FB01D67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35459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0C16A7-05D9-4BAC-9EBB-03E836AF3A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00230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239948-6D88-4189-816C-5E1034B174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53536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3A525F-E56A-4FBD-809E-67FB07D0DC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45535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2E8249E-B89E-4761-9D22-FAEFF0866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78697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C1E2C5-D2B1-434F-8BB9-704C0813D3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280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3A3563-9240-48F6-8856-8A85EFD49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45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6D74C35-7FC7-49B2-A3FB-D0CF9B436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18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4E08B8B2-1224-46B7-BF63-724096F3A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325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C1A790F7-7FA6-4D38-AA4F-D30F50A77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04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B53AE6E-5D42-4FDF-90F4-E7A82BF42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38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F8F09D-0EA6-4B50-8734-D34919C22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8325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FF7A206-E80E-4B31-B19B-7A28381C4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6650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CEFED19-ABE8-40D9-877E-452F7DAC6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00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493EF-3C8E-4C94-B83E-5DEAD5BD387D}" type="datetimeFigureOut">
              <a:rPr lang="en-US" smtClean="0"/>
              <a:pPr/>
              <a:t>1/10/2019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1235841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C8179D9D-C069-4559-943B-CBB122169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522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EAC55C9-8C22-4A4C-B0D9-4D0D303A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129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D6B7251-377A-462E-AC20-DEF174A544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340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2DFD03-9D3F-4FDF-9146-0932F9DFB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1285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7309B08-9316-44EC-9053-A5A32FFEB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420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3A3563-9240-48F6-8856-8A85EFD49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434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6D74C35-7FC7-49B2-A3FB-D0CF9B436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45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4E08B8B2-1224-46B7-BF63-724096F3A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059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C1A790F7-7FA6-4D38-AA4F-D30F50A77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812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B53AE6E-5D42-4FDF-90F4-E7A82BF42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31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493EF-3C8E-4C94-B83E-5DEAD5BD387D}" type="datetimeFigureOut">
              <a:rPr lang="en-US" smtClean="0"/>
              <a:pPr/>
              <a:t>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4070503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F8F09D-0EA6-4B50-8734-D34919C22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3464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FF7A206-E80E-4B31-B19B-7A28381C4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013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CEFED19-ABE8-40D9-877E-452F7DAC6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7823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C8179D9D-C069-4559-943B-CBB122169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0167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EAC55C9-8C22-4A4C-B0D9-4D0D303A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134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D6B7251-377A-462E-AC20-DEF174A544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9794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2DFD03-9D3F-4FDF-9146-0932F9DFB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4712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7309B08-9316-44EC-9053-A5A32FFEB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456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3A3563-9240-48F6-8856-8A85EFD49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105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6D74C35-7FC7-49B2-A3FB-D0CF9B436D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538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A493EF-3C8E-4C94-B83E-5DEAD5BD387D}" type="datetimeFigureOut">
              <a:rPr lang="en-US" smtClean="0"/>
              <a:pPr/>
              <a:t>1/10/2019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368DC-9499-46B0-93C8-E5ACF1181BB7}" type="slidenum">
              <a:rPr lang="en-US" smtClean="0"/>
              <a:pPr/>
              <a:t>‹#›</a:t>
            </a:fld>
            <a:endParaRPr lang="en-US"/>
          </a:p>
        </p:txBody>
      </p:sp>
    </p:spTree>
    <p:extLst>
      <p:ext uri="{BB962C8B-B14F-4D97-AF65-F5344CB8AC3E}">
        <p14:creationId xmlns:p14="http://schemas.microsoft.com/office/powerpoint/2010/main" val="3673933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4E08B8B2-1224-46B7-BF63-724096F3A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864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2151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2151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C1A790F7-7FA6-4D38-AA4F-D30F50A77A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54100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B53AE6E-5D42-4FDF-90F4-E7A82BF42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193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0F8F09D-0EA6-4B50-8734-D34919C22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37153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FF7A206-E80E-4B31-B19B-7A28381C48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680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CEFED19-ABE8-40D9-877E-452F7DAC66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197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C8179D9D-C069-4559-943B-CBB122169C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5057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EAC55C9-8C22-4A4C-B0D9-4D0D303A4E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1535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D6B7251-377A-462E-AC20-DEF174A544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2385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E2DFD03-9D3F-4FDF-9146-0932F9DFB0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69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4.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3.png"/><Relationship Id="rId2" Type="http://schemas.openxmlformats.org/officeDocument/2006/relationships/slideLayout" Target="../slideLayouts/slideLayout117.xml"/><Relationship Id="rId16" Type="http://schemas.openxmlformats.org/officeDocument/2006/relationships/image" Target="../media/image2.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image" Target="../media/image4.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image" Target="../media/image3.png"/><Relationship Id="rId2" Type="http://schemas.openxmlformats.org/officeDocument/2006/relationships/slideLayout" Target="../slideLayouts/slideLayout131.xml"/><Relationship Id="rId16" Type="http://schemas.openxmlformats.org/officeDocument/2006/relationships/image" Target="../media/image2.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11.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4.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6.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theme" Target="../theme/theme28.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29.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18" Type="http://schemas.openxmlformats.org/officeDocument/2006/relationships/image" Target="../media/image8.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17" Type="http://schemas.openxmlformats.org/officeDocument/2006/relationships/image" Target="../media/image7.jpeg"/><Relationship Id="rId2" Type="http://schemas.openxmlformats.org/officeDocument/2006/relationships/slideLayout" Target="../slideLayouts/slideLayout368.xml"/><Relationship Id="rId16" Type="http://schemas.openxmlformats.org/officeDocument/2006/relationships/theme" Target="../theme/theme30.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slideLayout" Target="../slideLayouts/slideLayout38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1.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5" Type="http://schemas.openxmlformats.org/officeDocument/2006/relationships/theme" Target="../theme/theme32.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theme" Target="../theme/theme3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35.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36.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37.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38.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slideLayout" Target="../slideLayouts/slideLayout491.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theme" Target="../theme/theme40.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4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42.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slideLayout" Target="../slideLayouts/slideLayout539.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44.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71.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theme" Target="../theme/theme46.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82.xml"/><Relationship Id="rId3" Type="http://schemas.openxmlformats.org/officeDocument/2006/relationships/slideLayout" Target="../slideLayouts/slideLayout577.xml"/><Relationship Id="rId7" Type="http://schemas.openxmlformats.org/officeDocument/2006/relationships/slideLayout" Target="../slideLayouts/slideLayout581.xml"/><Relationship Id="rId12" Type="http://schemas.openxmlformats.org/officeDocument/2006/relationships/theme" Target="../theme/theme47.xml"/><Relationship Id="rId2" Type="http://schemas.openxmlformats.org/officeDocument/2006/relationships/slideLayout" Target="../slideLayouts/slideLayout576.xml"/><Relationship Id="rId1" Type="http://schemas.openxmlformats.org/officeDocument/2006/relationships/slideLayout" Target="../slideLayouts/slideLayout575.xml"/><Relationship Id="rId6" Type="http://schemas.openxmlformats.org/officeDocument/2006/relationships/slideLayout" Target="../slideLayouts/slideLayout580.xml"/><Relationship Id="rId11" Type="http://schemas.openxmlformats.org/officeDocument/2006/relationships/slideLayout" Target="../slideLayouts/slideLayout585.xml"/><Relationship Id="rId5" Type="http://schemas.openxmlformats.org/officeDocument/2006/relationships/slideLayout" Target="../slideLayouts/slideLayout579.xml"/><Relationship Id="rId10" Type="http://schemas.openxmlformats.org/officeDocument/2006/relationships/slideLayout" Target="../slideLayouts/slideLayout584.xml"/><Relationship Id="rId4" Type="http://schemas.openxmlformats.org/officeDocument/2006/relationships/slideLayout" Target="../slideLayouts/slideLayout578.xml"/><Relationship Id="rId9" Type="http://schemas.openxmlformats.org/officeDocument/2006/relationships/slideLayout" Target="../slideLayouts/slideLayout58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93.xml"/><Relationship Id="rId3" Type="http://schemas.openxmlformats.org/officeDocument/2006/relationships/slideLayout" Target="../slideLayouts/slideLayout588.xml"/><Relationship Id="rId7" Type="http://schemas.openxmlformats.org/officeDocument/2006/relationships/slideLayout" Target="../slideLayouts/slideLayout592.xml"/><Relationship Id="rId12" Type="http://schemas.openxmlformats.org/officeDocument/2006/relationships/theme" Target="../theme/theme48.xml"/><Relationship Id="rId2" Type="http://schemas.openxmlformats.org/officeDocument/2006/relationships/slideLayout" Target="../slideLayouts/slideLayout587.xml"/><Relationship Id="rId1" Type="http://schemas.openxmlformats.org/officeDocument/2006/relationships/slideLayout" Target="../slideLayouts/slideLayout586.xml"/><Relationship Id="rId6" Type="http://schemas.openxmlformats.org/officeDocument/2006/relationships/slideLayout" Target="../slideLayouts/slideLayout591.xml"/><Relationship Id="rId11" Type="http://schemas.openxmlformats.org/officeDocument/2006/relationships/slideLayout" Target="../slideLayouts/slideLayout596.xml"/><Relationship Id="rId5" Type="http://schemas.openxmlformats.org/officeDocument/2006/relationships/slideLayout" Target="../slideLayouts/slideLayout590.xml"/><Relationship Id="rId10" Type="http://schemas.openxmlformats.org/officeDocument/2006/relationships/slideLayout" Target="../slideLayouts/slideLayout595.xml"/><Relationship Id="rId4" Type="http://schemas.openxmlformats.org/officeDocument/2006/relationships/slideLayout" Target="../slideLayouts/slideLayout589.xml"/><Relationship Id="rId9" Type="http://schemas.openxmlformats.org/officeDocument/2006/relationships/slideLayout" Target="../slideLayouts/slideLayout594.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slideLayout" Target="../slideLayouts/slideLayout609.xml"/><Relationship Id="rId18" Type="http://schemas.openxmlformats.org/officeDocument/2006/relationships/slideLayout" Target="../slideLayouts/slideLayout61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slideLayout" Target="../slideLayouts/slideLayout608.xml"/><Relationship Id="rId17" Type="http://schemas.openxmlformats.org/officeDocument/2006/relationships/slideLayout" Target="../slideLayouts/slideLayout613.xml"/><Relationship Id="rId2" Type="http://schemas.openxmlformats.org/officeDocument/2006/relationships/slideLayout" Target="../slideLayouts/slideLayout598.xml"/><Relationship Id="rId16" Type="http://schemas.openxmlformats.org/officeDocument/2006/relationships/slideLayout" Target="../slideLayouts/slideLayout612.xml"/><Relationship Id="rId20" Type="http://schemas.openxmlformats.org/officeDocument/2006/relationships/theme" Target="../theme/theme49.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5" Type="http://schemas.openxmlformats.org/officeDocument/2006/relationships/slideLayout" Target="../slideLayouts/slideLayout611.xml"/><Relationship Id="rId10" Type="http://schemas.openxmlformats.org/officeDocument/2006/relationships/slideLayout" Target="../slideLayouts/slideLayout606.xml"/><Relationship Id="rId19" Type="http://schemas.openxmlformats.org/officeDocument/2006/relationships/slideLayout" Target="../slideLayouts/slideLayout615.xml"/><Relationship Id="rId4" Type="http://schemas.openxmlformats.org/officeDocument/2006/relationships/slideLayout" Target="../slideLayouts/slideLayout600.xml"/><Relationship Id="rId9" Type="http://schemas.openxmlformats.org/officeDocument/2006/relationships/slideLayout" Target="../slideLayouts/slideLayout605.xml"/><Relationship Id="rId14" Type="http://schemas.openxmlformats.org/officeDocument/2006/relationships/slideLayout" Target="../slideLayouts/slideLayout6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493EF-3C8E-4C94-B83E-5DEAD5BD387D}" type="datetimeFigureOut">
              <a:rPr lang="en-US" smtClean="0"/>
              <a:pPr/>
              <a:t>1/10/2019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368DC-9499-46B0-93C8-E5ACF1181BB7}" type="slidenum">
              <a:rPr lang="en-US" smtClean="0"/>
              <a:pPr/>
              <a:t>‹#›</a:t>
            </a:fld>
            <a:endParaRPr lang="en-US"/>
          </a:p>
        </p:txBody>
      </p:sp>
    </p:spTree>
    <p:extLst>
      <p:ext uri="{BB962C8B-B14F-4D97-AF65-F5344CB8AC3E}">
        <p14:creationId xmlns:p14="http://schemas.microsoft.com/office/powerpoint/2010/main" val="878225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24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2356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nvGrpSpPr>
            <p:cNvPr id="3116"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defRPr/>
            </a:pPr>
            <a:fld id="{C983E8C3-2F30-409C-A5E4-274C3004E8F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499955592"/>
      </p:ext>
    </p:extLst>
  </p:cSld>
  <p:clrMap bg1="dk2" tx1="lt1" bg2="dk1"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 id="2147484268"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2356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a:solidFill>
                  <a:srgbClr val="FFFFFF"/>
                </a:solidFill>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nvGrpSpPr>
            <p:cNvPr id="3116"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defRPr/>
            </a:pPr>
            <a:fld id="{C983E8C3-2F30-409C-A5E4-274C3004E8F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609567609"/>
      </p:ext>
    </p:extLst>
  </p:cSld>
  <p:clrMap bg1="dk2" tx1="lt1" bg2="dk1"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901257"/>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A132-6CB4-4D28-8573-1EAEDE59560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576BB-3DE5-4BD9-A8C6-6810A3508B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002134"/>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smtClean="0"/>
              <a:t>Click to edit Master title style</a:t>
            </a:r>
            <a:endParaRPr lang="en-US"/>
          </a:p>
        </p:txBody>
      </p:sp>
      <p:sp>
        <p:nvSpPr>
          <p:cNvPr id="1030"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smtClean="0">
                <a:solidFill>
                  <a:schemeClr val="tx1"/>
                </a:solidFill>
                <a:latin typeface="+mn-lt"/>
                <a:cs typeface="+mn-cs"/>
              </a:defRPr>
            </a:lvl1pPr>
          </a:lstStyle>
          <a:p>
            <a:pPr>
              <a:defRPr/>
            </a:pPr>
            <a:fld id="{20839AEE-F8A1-4675-B7FD-BF21E2A774A2}" type="datetimeFigureOut">
              <a:rPr lang="en-US">
                <a:solidFill>
                  <a:prstClr val="white"/>
                </a:solidFill>
              </a:rPr>
              <a:pPr>
                <a:defRPr/>
              </a:pPr>
              <a:t>1/10/2019</a:t>
            </a:fld>
            <a:endParaRPr lang="en-US">
              <a:solidFill>
                <a:prstClr val="white"/>
              </a:solidFill>
            </a:endParaRPr>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lstStyle>
          <a:p>
            <a:pPr>
              <a:defRPr/>
            </a:pPr>
            <a:endParaRPr lang="en-US">
              <a:solidFill>
                <a:prstClr val="white"/>
              </a:solidFill>
            </a:endParaRPr>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smtClean="0">
                <a:solidFill>
                  <a:schemeClr val="tx1"/>
                </a:solidFill>
                <a:latin typeface="+mn-lt"/>
                <a:cs typeface="+mn-cs"/>
              </a:defRPr>
            </a:lvl1pPr>
          </a:lstStyle>
          <a:p>
            <a:pPr>
              <a:defRPr/>
            </a:pPr>
            <a:fld id="{6CF6F47C-DF4E-43EC-9F9C-A5C70211540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58790541"/>
      </p:ext>
    </p:extLst>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marL="484188" indent="-484188" algn="l" rtl="0" fontAlgn="base">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fontAlgn="base">
        <a:spcBef>
          <a:spcPct val="0"/>
        </a:spcBef>
        <a:spcAft>
          <a:spcPct val="0"/>
        </a:spcAft>
        <a:defRPr sz="4200">
          <a:solidFill>
            <a:srgbClr val="FF5C9C"/>
          </a:solidFill>
          <a:latin typeface="Century Gothic" pitchFamily="34" charset="0"/>
        </a:defRPr>
      </a:lvl2pPr>
      <a:lvl3pPr marL="484188" indent="-484188" algn="l" rtl="0" fontAlgn="base">
        <a:spcBef>
          <a:spcPct val="0"/>
        </a:spcBef>
        <a:spcAft>
          <a:spcPct val="0"/>
        </a:spcAft>
        <a:defRPr sz="4200">
          <a:solidFill>
            <a:srgbClr val="FF5C9C"/>
          </a:solidFill>
          <a:latin typeface="Century Gothic" pitchFamily="34" charset="0"/>
        </a:defRPr>
      </a:lvl3pPr>
      <a:lvl4pPr marL="484188" indent="-484188" algn="l" rtl="0" fontAlgn="base">
        <a:spcBef>
          <a:spcPct val="0"/>
        </a:spcBef>
        <a:spcAft>
          <a:spcPct val="0"/>
        </a:spcAft>
        <a:defRPr sz="4200">
          <a:solidFill>
            <a:srgbClr val="FF5C9C"/>
          </a:solidFill>
          <a:latin typeface="Century Gothic" pitchFamily="34" charset="0"/>
        </a:defRPr>
      </a:lvl4pPr>
      <a:lvl5pPr marL="484188" indent="-484188" algn="l" rtl="0" fontAlgn="base">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fontAlgn="base">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fontAlgn="base">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fontAlgn="base">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fontAlgn="base">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Connector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8288"/>
            <a:ext cx="8229600" cy="1398587"/>
          </a:xfrm>
          <a:prstGeom prst="rect">
            <a:avLst/>
          </a:prstGeom>
        </p:spPr>
        <p:txBody>
          <a:bodyPr vert="horz" anchor="ctr">
            <a:normAutofit/>
          </a:bodyPr>
          <a:lstStyle/>
          <a:p>
            <a:r>
              <a:rPr lang="en-US" smtClean="0"/>
              <a:t>Click to edit Master title style</a:t>
            </a:r>
            <a:endParaRPr lang="en-US"/>
          </a:p>
        </p:txBody>
      </p:sp>
      <p:sp>
        <p:nvSpPr>
          <p:cNvPr id="1030" name="Text Placeholder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smtClean="0">
                <a:solidFill>
                  <a:schemeClr val="tx1"/>
                </a:solidFill>
                <a:latin typeface="+mn-lt"/>
                <a:cs typeface="+mn-cs"/>
              </a:defRPr>
            </a:lvl1pPr>
          </a:lstStyle>
          <a:p>
            <a:pPr>
              <a:defRPr/>
            </a:pPr>
            <a:fld id="{20839AEE-F8A1-4675-B7FD-BF21E2A774A2}" type="datetimeFigureOut">
              <a:rPr lang="en-US">
                <a:solidFill>
                  <a:prstClr val="white"/>
                </a:solidFill>
              </a:rPr>
              <a:pPr>
                <a:defRPr/>
              </a:pPr>
              <a:t>1/10/2019</a:t>
            </a:fld>
            <a:endParaRPr lang="en-US">
              <a:solidFill>
                <a:prstClr val="white"/>
              </a:solidFill>
            </a:endParaRPr>
          </a:p>
        </p:txBody>
      </p:sp>
      <p:sp>
        <p:nvSpPr>
          <p:cNvPr id="3" name="Footer Placeholder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lstStyle>
          <a:p>
            <a:pPr>
              <a:defRPr/>
            </a:pPr>
            <a:endParaRPr lang="en-US">
              <a:solidFill>
                <a:prstClr val="white"/>
              </a:solidFill>
            </a:endParaRPr>
          </a:p>
        </p:txBody>
      </p:sp>
      <p:sp>
        <p:nvSpPr>
          <p:cNvPr id="23" name="Slide Number Placeholder 22"/>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smtClean="0">
                <a:solidFill>
                  <a:schemeClr val="tx1"/>
                </a:solidFill>
                <a:latin typeface="+mn-lt"/>
                <a:cs typeface="+mn-cs"/>
              </a:defRPr>
            </a:lvl1pPr>
          </a:lstStyle>
          <a:p>
            <a:pPr>
              <a:defRPr/>
            </a:pPr>
            <a:fld id="{6CF6F47C-DF4E-43EC-9F9C-A5C70211540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00217242"/>
      </p:ext>
    </p:extLst>
  </p:cSld>
  <p:clrMap bg1="dk1" tx1="lt1" bg2="dk2" tx2="lt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marL="484188" indent="-484188" algn="l" rtl="0" fontAlgn="base">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fontAlgn="base">
        <a:spcBef>
          <a:spcPct val="0"/>
        </a:spcBef>
        <a:spcAft>
          <a:spcPct val="0"/>
        </a:spcAft>
        <a:defRPr sz="4200">
          <a:solidFill>
            <a:srgbClr val="FF5C9C"/>
          </a:solidFill>
          <a:latin typeface="Century Gothic" pitchFamily="34" charset="0"/>
        </a:defRPr>
      </a:lvl2pPr>
      <a:lvl3pPr marL="484188" indent="-484188" algn="l" rtl="0" fontAlgn="base">
        <a:spcBef>
          <a:spcPct val="0"/>
        </a:spcBef>
        <a:spcAft>
          <a:spcPct val="0"/>
        </a:spcAft>
        <a:defRPr sz="4200">
          <a:solidFill>
            <a:srgbClr val="FF5C9C"/>
          </a:solidFill>
          <a:latin typeface="Century Gothic" pitchFamily="34" charset="0"/>
        </a:defRPr>
      </a:lvl3pPr>
      <a:lvl4pPr marL="484188" indent="-484188" algn="l" rtl="0" fontAlgn="base">
        <a:spcBef>
          <a:spcPct val="0"/>
        </a:spcBef>
        <a:spcAft>
          <a:spcPct val="0"/>
        </a:spcAft>
        <a:defRPr sz="4200">
          <a:solidFill>
            <a:srgbClr val="FF5C9C"/>
          </a:solidFill>
          <a:latin typeface="Century Gothic" pitchFamily="34" charset="0"/>
        </a:defRPr>
      </a:lvl4pPr>
      <a:lvl5pPr marL="484188" indent="-484188" algn="l" rtl="0" fontAlgn="base">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fontAlgn="base">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fontAlgn="base">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fontAlgn="base">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fontAlgn="base">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fontAlgn="base">
              <a:spcBef>
                <a:spcPct val="0"/>
              </a:spcBef>
              <a:spcAft>
                <a:spcPct val="0"/>
              </a:spcAft>
              <a:defRPr/>
            </a:pPr>
            <a:endParaRPr lang="en-US">
              <a:solidFill>
                <a:srgbClr val="E3DED1">
                  <a:shade val="50000"/>
                </a:srgbClr>
              </a:solidFill>
              <a:latin typeface="Times New Roman" pitchFamily="18" charset="0"/>
            </a:endParaRP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fontAlgn="base">
              <a:spcBef>
                <a:spcPct val="0"/>
              </a:spcBef>
              <a:spcAft>
                <a:spcPct val="0"/>
              </a:spcAft>
              <a:defRPr/>
            </a:pPr>
            <a:endParaRPr lang="en-US">
              <a:solidFill>
                <a:srgbClr val="E3DED1">
                  <a:shade val="50000"/>
                </a:srgbClr>
              </a:solidFill>
              <a:latin typeface="Times New Roman" pitchFamily="18" charset="0"/>
            </a:endParaRP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fontAlgn="base">
              <a:spcBef>
                <a:spcPct val="0"/>
              </a:spcBef>
              <a:spcAft>
                <a:spcPct val="0"/>
              </a:spcAft>
              <a:defRPr/>
            </a:pPr>
            <a:fld id="{837AC9B7-9AE3-408A-9D1D-D3B9AF69FFCD}" type="slidenum">
              <a:rPr lang="en-US">
                <a:solidFill>
                  <a:srgbClr val="E3DED1">
                    <a:shade val="50000"/>
                  </a:srgbClr>
                </a:solidFill>
                <a:latin typeface="Times New Roman" pitchFamily="18" charset="0"/>
              </a:rPr>
              <a:pPr fontAlgn="base">
                <a:spcBef>
                  <a:spcPct val="0"/>
                </a:spcBef>
                <a:spcAft>
                  <a:spcPct val="0"/>
                </a:spcAft>
                <a:defRPr/>
              </a:pPr>
              <a:t>‹#›</a:t>
            </a:fld>
            <a:endParaRPr lang="en-US">
              <a:solidFill>
                <a:srgbClr val="E3DED1">
                  <a:shade val="50000"/>
                </a:srgbClr>
              </a:solidFill>
              <a:latin typeface="Times New Roman" pitchFamily="18" charset="0"/>
            </a:endParaRPr>
          </a:p>
        </p:txBody>
      </p:sp>
    </p:spTree>
    <p:extLst>
      <p:ext uri="{BB962C8B-B14F-4D97-AF65-F5344CB8AC3E}">
        <p14:creationId xmlns:p14="http://schemas.microsoft.com/office/powerpoint/2010/main" val="3988431401"/>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Verdana" pitchFamily="34" charset="0"/>
        </a:defRPr>
      </a:lvl2pPr>
      <a:lvl3pPr algn="l" rtl="0" eaLnBrk="0" fontAlgn="base" hangingPunct="0">
        <a:spcBef>
          <a:spcPct val="0"/>
        </a:spcBef>
        <a:spcAft>
          <a:spcPct val="0"/>
        </a:spcAft>
        <a:defRPr sz="3600" b="1">
          <a:solidFill>
            <a:srgbClr val="FF8D3E"/>
          </a:solidFill>
          <a:latin typeface="Verdana" pitchFamily="34" charset="0"/>
        </a:defRPr>
      </a:lvl3pPr>
      <a:lvl4pPr algn="l" rtl="0" eaLnBrk="0" fontAlgn="base" hangingPunct="0">
        <a:spcBef>
          <a:spcPct val="0"/>
        </a:spcBef>
        <a:spcAft>
          <a:spcPct val="0"/>
        </a:spcAft>
        <a:defRPr sz="3600" b="1">
          <a:solidFill>
            <a:srgbClr val="FF8D3E"/>
          </a:solidFill>
          <a:latin typeface="Verdana" pitchFamily="34" charset="0"/>
        </a:defRPr>
      </a:lvl4pPr>
      <a:lvl5pPr algn="l" rtl="0" eaLnBrk="0" fontAlgn="base" hangingPunct="0">
        <a:spcBef>
          <a:spcPct val="0"/>
        </a:spcBef>
        <a:spcAft>
          <a:spcPct val="0"/>
        </a:spcAft>
        <a:defRPr sz="3600" b="1">
          <a:solidFill>
            <a:srgbClr val="FF8D3E"/>
          </a:solidFill>
          <a:latin typeface="Verdana" pitchFamily="34" charset="0"/>
        </a:defRPr>
      </a:lvl5pPr>
      <a:lvl6pPr marL="457200" algn="l" rtl="0" fontAlgn="base">
        <a:spcBef>
          <a:spcPct val="0"/>
        </a:spcBef>
        <a:spcAft>
          <a:spcPct val="0"/>
        </a:spcAft>
        <a:defRPr sz="3600" b="1">
          <a:solidFill>
            <a:srgbClr val="FF8D3E"/>
          </a:solidFill>
          <a:latin typeface="Verdana" pitchFamily="34" charset="0"/>
        </a:defRPr>
      </a:lvl6pPr>
      <a:lvl7pPr marL="914400" algn="l" rtl="0" fontAlgn="base">
        <a:spcBef>
          <a:spcPct val="0"/>
        </a:spcBef>
        <a:spcAft>
          <a:spcPct val="0"/>
        </a:spcAft>
        <a:defRPr sz="3600" b="1">
          <a:solidFill>
            <a:srgbClr val="FF8D3E"/>
          </a:solidFill>
          <a:latin typeface="Verdana" pitchFamily="34" charset="0"/>
        </a:defRPr>
      </a:lvl7pPr>
      <a:lvl8pPr marL="1371600" algn="l" rtl="0" fontAlgn="base">
        <a:spcBef>
          <a:spcPct val="0"/>
        </a:spcBef>
        <a:spcAft>
          <a:spcPct val="0"/>
        </a:spcAft>
        <a:defRPr sz="3600" b="1">
          <a:solidFill>
            <a:srgbClr val="FF8D3E"/>
          </a:solidFill>
          <a:latin typeface="Verdana" pitchFamily="34" charset="0"/>
        </a:defRPr>
      </a:lvl8pPr>
      <a:lvl9pPr marL="1828800" algn="l" rtl="0" fontAlgn="base">
        <a:spcBef>
          <a:spcPct val="0"/>
        </a:spcBef>
        <a:spcAft>
          <a:spcPct val="0"/>
        </a:spcAft>
        <a:defRPr sz="3600" b="1">
          <a:solidFill>
            <a:srgbClr val="FF8D3E"/>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593229855"/>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619653903"/>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888017412"/>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94B3E2CF-006E-4FEC-9DD8-A37B4D49BD1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72790165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482175295"/>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325905939"/>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 id="2147484414"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90226614"/>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431995882"/>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441536554"/>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647071DE-8156-4A8A-885A-533583BCDCD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149853003"/>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925378"/>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 id="214748448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23F03-9D8D-4DCB-B3CD-9AC662844CB5}"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90D4D-484E-4C4E-AAE5-E1A614B3CE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578258"/>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54695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F300-583D-4072-8513-A4D82EFCD7AA}"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24963-DEE9-4391-8806-9ECDC7DB8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4816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94B3E2CF-006E-4FEC-9DD8-A37B4D49BD1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0583077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5B5249"/>
              </a:solidFill>
            </a:endParaRPr>
          </a:p>
        </p:txBody>
      </p:sp>
      <p:sp>
        <p:nvSpPr>
          <p:cNvPr id="3075" name="Rectangle 1027"/>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5B5249"/>
              </a:solidFill>
            </a:endParaRPr>
          </a:p>
        </p:txBody>
      </p:sp>
      <p:sp>
        <p:nvSpPr>
          <p:cNvPr id="3076" name="Rectangle 1028" descr="Stationery"/>
          <p:cNvSpPr>
            <a:spLocks noChangeArrowheads="1"/>
          </p:cNvSpPr>
          <p:nvPr/>
        </p:nvSpPr>
        <p:spPr bwMode="auto">
          <a:xfrm>
            <a:off x="457200" y="0"/>
            <a:ext cx="1219200" cy="762000"/>
          </a:xfrm>
          <a:prstGeom prst="rect">
            <a:avLst/>
          </a:prstGeom>
          <a:blipFill dpi="0" rotWithShape="0">
            <a:blip r:embed="rId17" cstate="print"/>
            <a:srcRect/>
            <a:tile tx="0" ty="0" sx="100000" sy="100000" flip="none" algn="tl"/>
          </a:blip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5B5249"/>
              </a:solidFill>
            </a:endParaRPr>
          </a:p>
        </p:txBody>
      </p:sp>
      <p:sp>
        <p:nvSpPr>
          <p:cNvPr id="3077" name="Rectangle 1029" descr="Stationery"/>
          <p:cNvSpPr>
            <a:spLocks noChangeArrowheads="1"/>
          </p:cNvSpPr>
          <p:nvPr/>
        </p:nvSpPr>
        <p:spPr bwMode="auto">
          <a:xfrm>
            <a:off x="0" y="0"/>
            <a:ext cx="457200" cy="6858000"/>
          </a:xfrm>
          <a:prstGeom prst="rect">
            <a:avLst/>
          </a:prstGeom>
          <a:blipFill dpi="0" rotWithShape="0">
            <a:blip r:embed="rId17" cstate="print"/>
            <a:srcRect/>
            <a:tile tx="0" ty="0" sx="100000" sy="100000" flip="none" algn="tl"/>
          </a:blip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5B5249"/>
              </a:solidFill>
            </a:endParaRPr>
          </a:p>
        </p:txBody>
      </p:sp>
      <p:sp>
        <p:nvSpPr>
          <p:cNvPr id="3078" name="Rectangle 1030"/>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9" name="Rectangle 1031"/>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chemeClr val="tx2"/>
                </a:solidFill>
                <a:latin typeface="+mn-lt"/>
              </a:defRPr>
            </a:lvl1pPr>
          </a:lstStyle>
          <a:p>
            <a:pPr fontAlgn="base">
              <a:spcAft>
                <a:spcPct val="0"/>
              </a:spcAft>
              <a:defRPr/>
            </a:pPr>
            <a:endParaRPr lang="en-US">
              <a:solidFill>
                <a:srgbClr val="2A3D7A"/>
              </a:solidFill>
            </a:endParaRPr>
          </a:p>
        </p:txBody>
      </p:sp>
      <p:sp>
        <p:nvSpPr>
          <p:cNvPr id="3080" name="Rectangle 1032"/>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400">
                <a:solidFill>
                  <a:schemeClr val="tx2"/>
                </a:solidFill>
                <a:latin typeface="+mn-lt"/>
              </a:defRPr>
            </a:lvl1pPr>
          </a:lstStyle>
          <a:p>
            <a:pPr algn="ctr" fontAlgn="base">
              <a:spcAft>
                <a:spcPct val="0"/>
              </a:spcAft>
              <a:defRPr/>
            </a:pPr>
            <a:endParaRPr lang="en-US">
              <a:solidFill>
                <a:srgbClr val="2A3D7A"/>
              </a:solidFill>
            </a:endParaRPr>
          </a:p>
        </p:txBody>
      </p:sp>
      <p:pic>
        <p:nvPicPr>
          <p:cNvPr id="3081" name="Picture 1033" descr="anabnr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1034"/>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5B5249"/>
              </a:solidFill>
            </a:endParaRPr>
          </a:p>
        </p:txBody>
      </p:sp>
      <p:sp>
        <p:nvSpPr>
          <p:cNvPr id="3083" name="Rectangle 1035"/>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2400">
                <a:solidFill>
                  <a:schemeClr val="tx2"/>
                </a:solidFill>
                <a:latin typeface="+mn-lt"/>
              </a:defRPr>
            </a:lvl1pPr>
          </a:lstStyle>
          <a:p>
            <a:pPr fontAlgn="base">
              <a:spcAft>
                <a:spcPct val="0"/>
              </a:spcAft>
              <a:defRPr/>
            </a:pPr>
            <a:fld id="{253261E6-B96A-482C-AF2F-5E6D29CEC36D}" type="slidenum">
              <a:rPr lang="en-US">
                <a:solidFill>
                  <a:srgbClr val="2A3D7A"/>
                </a:solidFill>
              </a:rPr>
              <a:pPr fontAlgn="base">
                <a:spcAft>
                  <a:spcPct val="0"/>
                </a:spcAft>
                <a:defRPr/>
              </a:pPr>
              <a:t>‹#›</a:t>
            </a:fld>
            <a:endParaRPr lang="en-US" sz="1400">
              <a:solidFill>
                <a:srgbClr val="2A3D7A"/>
              </a:solidFill>
            </a:endParaRPr>
          </a:p>
        </p:txBody>
      </p:sp>
      <p:sp>
        <p:nvSpPr>
          <p:cNvPr id="3084" name="Rectangle 1036"/>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323493101"/>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 id="2147484592" r:id="rId14"/>
    <p:sldLayoutId id="2147484593"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3B7A1-2F1D-4FDF-B692-060EC703B832}"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6C4BF-985C-46EB-9AE5-A45C6653ADF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9575409"/>
      </p:ext>
    </p:extLst>
  </p:cSld>
  <p:clrMap bg1="dk1" tx1="lt1" bg2="dk2" tx2="lt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37FFA-0621-463F-83A0-2BBCB843E127}"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39964-6CCF-48B9-B48F-196B22C1C6D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3443800"/>
      </p:ext>
    </p:extLst>
  </p:cSld>
  <p:clrMap bg1="dk1" tx1="lt1" bg2="dk2"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 id="2147484880" r:id="rId12"/>
    <p:sldLayoutId id="2147484881" r:id="rId13"/>
    <p:sldLayoutId id="214748488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4998305-2E9C-4931-90C1-CFE89A8BE6F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72023480"/>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 id="2147484630" r:id="rId12"/>
    <p:sldLayoutId id="21474846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1377950"/>
            <a:ext cx="2133600" cy="101600"/>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292929"/>
              </a:solidFill>
              <a:latin typeface="Times New Roman" pitchFamily="18" charset="0"/>
            </a:endParaRPr>
          </a:p>
        </p:txBody>
      </p:sp>
      <p:sp>
        <p:nvSpPr>
          <p:cNvPr id="1638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lang="en-US" sz="2400">
              <a:solidFill>
                <a:srgbClr val="292929"/>
              </a:solidFill>
              <a:latin typeface="Times New Roman" pitchFamily="18" charset="0"/>
            </a:endParaRPr>
          </a:p>
        </p:txBody>
      </p:sp>
      <p:sp>
        <p:nvSpPr>
          <p:cNvPr id="2052"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90" name="Rectangle 6"/>
          <p:cNvSpPr>
            <a:spLocks noGrp="1" noChangeArrowheads="1"/>
          </p:cNvSpPr>
          <p:nvPr>
            <p:ph type="dt" sz="half" idx="2"/>
          </p:nvPr>
        </p:nvSpPr>
        <p:spPr bwMode="auto">
          <a:xfrm>
            <a:off x="94615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US">
              <a:solidFill>
                <a:srgbClr val="292929"/>
              </a:solidFill>
            </a:endParaRPr>
          </a:p>
        </p:txBody>
      </p:sp>
      <p:sp>
        <p:nvSpPr>
          <p:cNvPr id="16391" name="Rectangle 7"/>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292929"/>
              </a:solidFill>
            </a:endParaRPr>
          </a:p>
        </p:txBody>
      </p:sp>
      <p:sp>
        <p:nvSpPr>
          <p:cNvPr id="16392" name="Rectangle 8"/>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ECF1077B-FBD0-43DB-A003-7A82110A61DB}" type="slidenum">
              <a:rPr lang="en-US">
                <a:solidFill>
                  <a:srgbClr val="292929"/>
                </a:solidFill>
              </a:rPr>
              <a:pPr fontAlgn="base">
                <a:spcBef>
                  <a:spcPct val="0"/>
                </a:spcBef>
                <a:spcAft>
                  <a:spcPct val="0"/>
                </a:spcAft>
                <a:defRPr/>
              </a:pPr>
              <a:t>‹#›</a:t>
            </a:fld>
            <a:endParaRPr lang="en-US">
              <a:solidFill>
                <a:srgbClr val="292929"/>
              </a:solidFill>
            </a:endParaRPr>
          </a:p>
        </p:txBody>
      </p:sp>
      <p:sp>
        <p:nvSpPr>
          <p:cNvPr id="16393" name="Freeform 9"/>
          <p:cNvSpPr>
            <a:spLocks noChangeArrowheads="1"/>
          </p:cNvSpPr>
          <p:nvPr/>
        </p:nvSpPr>
        <p:spPr bwMode="auto">
          <a:xfrm>
            <a:off x="838200" y="561975"/>
            <a:ext cx="152400" cy="1066800"/>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eaLnBrk="0" fontAlgn="base" hangingPunct="0">
              <a:spcBef>
                <a:spcPct val="0"/>
              </a:spcBef>
              <a:spcAft>
                <a:spcPct val="0"/>
              </a:spcAft>
              <a:defRPr/>
            </a:pPr>
            <a:endParaRPr lang="en-US">
              <a:solidFill>
                <a:srgbClr val="292929"/>
              </a:solidFill>
            </a:endParaRPr>
          </a:p>
        </p:txBody>
      </p:sp>
      <p:sp>
        <p:nvSpPr>
          <p:cNvPr id="16394" name="Freeform 10"/>
          <p:cNvSpPr>
            <a:spLocks noChangeArrowheads="1"/>
          </p:cNvSpPr>
          <p:nvPr/>
        </p:nvSpPr>
        <p:spPr bwMode="auto">
          <a:xfrm>
            <a:off x="8262938" y="269875"/>
            <a:ext cx="152400" cy="107315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292929"/>
              </a:solidFill>
            </a:endParaRPr>
          </a:p>
        </p:txBody>
      </p:sp>
    </p:spTree>
    <p:extLst>
      <p:ext uri="{BB962C8B-B14F-4D97-AF65-F5344CB8AC3E}">
        <p14:creationId xmlns:p14="http://schemas.microsoft.com/office/powerpoint/2010/main" val="2732877182"/>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 id="2147484644" r:id="rId12"/>
    <p:sldLayoutId id="2147484645" r:id="rId13"/>
    <p:sldLayoutId id="2147484646" r:id="rId14"/>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D0DB0-30B0-4780-825D-CDD9FC86A24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4310F6-CBB2-4C9D-8F02-0B67A2DECA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202905"/>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23716E-13A2-4A74-9B7F-AE0DE3A03DFB}"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E892C-1710-4F16-8515-25DA4C0F9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857997"/>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222AB-64EB-4725-BD61-E9BCA37F3EBD}"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DCE6A-1C30-4837-BA36-561AF0B1CD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426393"/>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FFFFFF"/>
              </a:solidFill>
            </a:endParaRPr>
          </a:p>
        </p:txBody>
      </p:sp>
      <p:sp>
        <p:nvSpPr>
          <p:cNvPr id="20275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FFFFFF"/>
              </a:solidFill>
            </a:endParaRPr>
          </a:p>
        </p:txBody>
      </p:sp>
      <p:sp>
        <p:nvSpPr>
          <p:cNvPr id="20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F14C93C-688D-417A-925C-928E06C414B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426768449"/>
      </p:ext>
    </p:extLst>
  </p:cSld>
  <p:clrMap bg1="dk2" tx1="lt1" bg2="dk1" tx2="lt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1166" name="Freeform 150"/>
              <p:cNvSpPr>
                <a:spLocks/>
              </p:cNvSpPr>
              <p:nvPr userDrawn="1"/>
            </p:nvSpPr>
            <p:spPr bwMode="ltGray">
              <a:xfrm rot="-2857037">
                <a:off x="619" y="3550"/>
                <a:ext cx="68" cy="69"/>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endParaRPr>
              </a:p>
            </p:txBody>
          </p:sp>
          <p:sp>
            <p:nvSpPr>
              <p:cNvPr id="2165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endParaRPr>
              </a:p>
            </p:txBody>
          </p:sp>
          <p:sp>
            <p:nvSpPr>
              <p:cNvPr id="2165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grpSp>
      </p:grpSp>
      <p:sp>
        <p:nvSpPr>
          <p:cNvPr id="2165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65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fontAlgn="base">
              <a:spcBef>
                <a:spcPct val="0"/>
              </a:spcBef>
              <a:spcAft>
                <a:spcPct val="0"/>
              </a:spcAft>
              <a:defRPr/>
            </a:pPr>
            <a:endParaRPr lang="en-US">
              <a:solidFill>
                <a:srgbClr val="000000"/>
              </a:solidFill>
            </a:endParaRPr>
          </a:p>
        </p:txBody>
      </p:sp>
      <p:sp>
        <p:nvSpPr>
          <p:cNvPr id="2165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fontAlgn="base">
              <a:spcBef>
                <a:spcPct val="0"/>
              </a:spcBef>
              <a:spcAft>
                <a:spcPct val="0"/>
              </a:spcAft>
              <a:defRPr/>
            </a:pPr>
            <a:endParaRPr lang="en-US">
              <a:solidFill>
                <a:srgbClr val="000000"/>
              </a:solidFill>
            </a:endParaRPr>
          </a:p>
        </p:txBody>
      </p:sp>
      <p:sp>
        <p:nvSpPr>
          <p:cNvPr id="2166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fontAlgn="base">
              <a:spcBef>
                <a:spcPct val="0"/>
              </a:spcBef>
              <a:spcAft>
                <a:spcPct val="0"/>
              </a:spcAft>
              <a:defRPr/>
            </a:pPr>
            <a:fld id="{84BFEA84-7705-437E-9EBC-8CF5C007C6B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166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3798860"/>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 id="2147484708" r:id="rId12"/>
    <p:sldLayoutId id="214748470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94B3E2CF-006E-4FEC-9DD8-A37B4D49BD1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39367102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2"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68613"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68614"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fld id="{0ECE6868-1595-49A9-BBD8-9E44C86DC1A2}" type="slidenum">
              <a:rPr lang="en-US">
                <a:solidFill>
                  <a:srgbClr val="000000"/>
                </a:solidFill>
              </a:rPr>
              <a:pPr fontAlgn="base">
                <a:spcBef>
                  <a:spcPct val="0"/>
                </a:spcBef>
                <a:spcAft>
                  <a:spcPct val="0"/>
                </a:spcAft>
                <a:defRPr/>
              </a:pPr>
              <a:t>‹#›</a:t>
            </a:fld>
            <a:endParaRPr lang="en-US">
              <a:solidFill>
                <a:srgbClr val="000000"/>
              </a:solidFill>
            </a:endParaRPr>
          </a:p>
        </p:txBody>
      </p:sp>
      <p:grpSp>
        <p:nvGrpSpPr>
          <p:cNvPr id="2055" name="Group 7"/>
          <p:cNvGrpSpPr>
            <a:grpSpLocks/>
          </p:cNvGrpSpPr>
          <p:nvPr/>
        </p:nvGrpSpPr>
        <p:grpSpPr bwMode="auto">
          <a:xfrm>
            <a:off x="168275" y="228600"/>
            <a:ext cx="8823325" cy="6096000"/>
            <a:chOff x="106" y="144"/>
            <a:chExt cx="5558" cy="3840"/>
          </a:xfrm>
        </p:grpSpPr>
        <p:sp>
          <p:nvSpPr>
            <p:cNvPr id="2056"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2057" name="Line 9"/>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Tahoma" pitchFamily="34" charset="0"/>
              </a:endParaRPr>
            </a:p>
          </p:txBody>
        </p:sp>
      </p:grpSp>
    </p:spTree>
    <p:extLst>
      <p:ext uri="{BB962C8B-B14F-4D97-AF65-F5344CB8AC3E}">
        <p14:creationId xmlns:p14="http://schemas.microsoft.com/office/powerpoint/2010/main" val="1980897791"/>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0" y="533400"/>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762000" y="1905000"/>
            <a:ext cx="769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2"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68613"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68614"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fld id="{0ECE6868-1595-49A9-BBD8-9E44C86DC1A2}" type="slidenum">
              <a:rPr lang="en-US">
                <a:solidFill>
                  <a:srgbClr val="000000"/>
                </a:solidFill>
              </a:rPr>
              <a:pPr fontAlgn="base">
                <a:spcBef>
                  <a:spcPct val="0"/>
                </a:spcBef>
                <a:spcAft>
                  <a:spcPct val="0"/>
                </a:spcAft>
                <a:defRPr/>
              </a:pPr>
              <a:t>‹#›</a:t>
            </a:fld>
            <a:endParaRPr lang="en-US">
              <a:solidFill>
                <a:srgbClr val="000000"/>
              </a:solidFill>
            </a:endParaRPr>
          </a:p>
        </p:txBody>
      </p:sp>
      <p:grpSp>
        <p:nvGrpSpPr>
          <p:cNvPr id="2055" name="Group 7"/>
          <p:cNvGrpSpPr>
            <a:grpSpLocks/>
          </p:cNvGrpSpPr>
          <p:nvPr/>
        </p:nvGrpSpPr>
        <p:grpSpPr bwMode="auto">
          <a:xfrm>
            <a:off x="168275" y="228600"/>
            <a:ext cx="8823325" cy="6096000"/>
            <a:chOff x="106" y="144"/>
            <a:chExt cx="5558" cy="3840"/>
          </a:xfrm>
        </p:grpSpPr>
        <p:sp>
          <p:nvSpPr>
            <p:cNvPr id="2056"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smtClean="0">
                <a:solidFill>
                  <a:srgbClr val="000000"/>
                </a:solidFill>
                <a:latin typeface="Times New Roman" pitchFamily="18" charset="0"/>
              </a:endParaRPr>
            </a:p>
          </p:txBody>
        </p:sp>
        <p:sp>
          <p:nvSpPr>
            <p:cNvPr id="2057" name="Line 9"/>
            <p:cNvSpPr>
              <a:spLocks noChangeShapeType="1"/>
            </p:cNvSpPr>
            <p:nvPr/>
          </p:nvSpPr>
          <p:spPr bwMode="auto">
            <a:xfrm>
              <a:off x="480" y="1077"/>
              <a:ext cx="4848"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Tahoma" pitchFamily="34" charset="0"/>
              </a:endParaRPr>
            </a:p>
          </p:txBody>
        </p:sp>
      </p:grpSp>
    </p:spTree>
    <p:extLst>
      <p:ext uri="{BB962C8B-B14F-4D97-AF65-F5344CB8AC3E}">
        <p14:creationId xmlns:p14="http://schemas.microsoft.com/office/powerpoint/2010/main" val="2159371117"/>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 id="2147484735" r:id="rId12"/>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1360D-56CC-43DD-A8DA-70AD83B1D4C3}"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C145C-6493-42A5-8DB2-FFA352395C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110402"/>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71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fontAlgn="base">
              <a:spcBef>
                <a:spcPct val="20000"/>
              </a:spcBef>
              <a:spcAft>
                <a:spcPct val="0"/>
              </a:spcAft>
              <a:buFontTx/>
              <a:buChar char="•"/>
              <a:defRPr/>
            </a:pPr>
            <a:endParaRPr kumimoji="1" lang="en-US" sz="3000">
              <a:solidFill>
                <a:srgbClr val="FFFFFF"/>
              </a:solidFill>
            </a:endParaRPr>
          </a:p>
        </p:txBody>
      </p:sp>
      <p:sp>
        <p:nvSpPr>
          <p:cNvPr id="47107"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fontAlgn="base">
              <a:spcBef>
                <a:spcPct val="20000"/>
              </a:spcBef>
              <a:spcAft>
                <a:spcPct val="0"/>
              </a:spcAft>
              <a:buFontTx/>
              <a:buChar char="•"/>
              <a:defRPr/>
            </a:pPr>
            <a:endParaRPr kumimoji="1" lang="en-US" sz="3000">
              <a:solidFill>
                <a:srgbClr val="FFFFFF"/>
              </a:solidFill>
            </a:endParaRPr>
          </a:p>
        </p:txBody>
      </p:sp>
      <p:sp>
        <p:nvSpPr>
          <p:cNvPr id="47108"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fontAlgn="base">
              <a:spcBef>
                <a:spcPct val="20000"/>
              </a:spcBef>
              <a:spcAft>
                <a:spcPct val="0"/>
              </a:spcAft>
              <a:buFontTx/>
              <a:buChar char="•"/>
              <a:defRPr/>
            </a:pPr>
            <a:endParaRPr lang="en-US" altLang="en-US" sz="3000">
              <a:solidFill>
                <a:srgbClr val="FFFFFF"/>
              </a:solidFill>
            </a:endParaRPr>
          </a:p>
        </p:txBody>
      </p:sp>
      <p:sp>
        <p:nvSpPr>
          <p:cNvPr id="3077" name="Rectangle 5"/>
          <p:cNvSpPr>
            <a:spLocks noGrp="1" noChangeArrowheads="1"/>
          </p:cNvSpPr>
          <p:nvPr>
            <p:ph type="title"/>
          </p:nvPr>
        </p:nvSpPr>
        <p:spPr bwMode="auto">
          <a:xfrm>
            <a:off x="914400" y="609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8" name="Rectangle 6"/>
          <p:cNvSpPr>
            <a:spLocks noGrp="1" noChangeArrowheads="1"/>
          </p:cNvSpPr>
          <p:nvPr>
            <p:ph type="body" idx="1"/>
          </p:nvPr>
        </p:nvSpPr>
        <p:spPr bwMode="auto">
          <a:xfrm>
            <a:off x="914400" y="22860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 </a:t>
            </a:r>
          </a:p>
          <a:p>
            <a:pPr lvl="3"/>
            <a:r>
              <a:rPr lang="en-US" altLang="en-US" smtClean="0"/>
              <a:t>Fourth level</a:t>
            </a:r>
          </a:p>
          <a:p>
            <a:pPr lvl="4"/>
            <a:r>
              <a:rPr lang="en-US" altLang="en-US" smtClean="0"/>
              <a:t>Fifth level</a:t>
            </a:r>
          </a:p>
          <a:p>
            <a:pPr lvl="3"/>
            <a:endParaRPr lang="en-US" altLang="en-US" smtClean="0"/>
          </a:p>
        </p:txBody>
      </p:sp>
      <p:sp>
        <p:nvSpPr>
          <p:cNvPr id="47111" name="Rectangle 7"/>
          <p:cNvSpPr>
            <a:spLocks noGrp="1" noChangeArrowheads="1"/>
          </p:cNvSpPr>
          <p:nvPr>
            <p:ph type="dt" sz="half" idx="2"/>
          </p:nvPr>
        </p:nvSpPr>
        <p:spPr bwMode="auto">
          <a:xfrm>
            <a:off x="6629400" y="6096000"/>
            <a:ext cx="2286000" cy="3048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spcBef>
                <a:spcPct val="20000"/>
              </a:spcBef>
              <a:defRPr sz="1400"/>
            </a:lvl1pPr>
          </a:lstStyle>
          <a:p>
            <a:pPr fontAlgn="base">
              <a:spcAft>
                <a:spcPct val="0"/>
              </a:spcAft>
              <a:defRPr/>
            </a:pPr>
            <a:endParaRPr lang="en-US" altLang="en-US">
              <a:solidFill>
                <a:srgbClr val="FFFFFF"/>
              </a:solidFill>
            </a:endParaRPr>
          </a:p>
        </p:txBody>
      </p:sp>
      <p:sp>
        <p:nvSpPr>
          <p:cNvPr id="47112" name="Rectangle 8"/>
          <p:cNvSpPr>
            <a:spLocks noGrp="1" noChangeArrowheads="1"/>
          </p:cNvSpPr>
          <p:nvPr>
            <p:ph type="ftr" sz="quarter" idx="3"/>
          </p:nvPr>
        </p:nvSpPr>
        <p:spPr bwMode="auto">
          <a:xfrm>
            <a:off x="2286000" y="6096000"/>
            <a:ext cx="4343400" cy="5349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20000"/>
              </a:spcBef>
              <a:defRPr sz="1400"/>
            </a:lvl1pPr>
          </a:lstStyle>
          <a:p>
            <a:pPr fontAlgn="base">
              <a:spcAft>
                <a:spcPct val="0"/>
              </a:spcAft>
              <a:defRPr/>
            </a:pPr>
            <a:endParaRPr lang="en-US" altLang="en-US">
              <a:solidFill>
                <a:srgbClr val="FFFFFF"/>
              </a:solidFill>
            </a:endParaRPr>
          </a:p>
        </p:txBody>
      </p:sp>
      <p:sp>
        <p:nvSpPr>
          <p:cNvPr id="47113" name="Rectangle 9"/>
          <p:cNvSpPr>
            <a:spLocks noGrp="1" noChangeArrowheads="1"/>
          </p:cNvSpPr>
          <p:nvPr>
            <p:ph type="sldNum" sz="quarter" idx="4"/>
          </p:nvPr>
        </p:nvSpPr>
        <p:spPr bwMode="auto">
          <a:xfrm>
            <a:off x="6629400" y="6400800"/>
            <a:ext cx="2286000"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spcBef>
                <a:spcPct val="20000"/>
              </a:spcBef>
              <a:defRPr sz="1400"/>
            </a:lvl1pPr>
          </a:lstStyle>
          <a:p>
            <a:pPr fontAlgn="base">
              <a:spcAft>
                <a:spcPct val="0"/>
              </a:spcAft>
              <a:defRPr/>
            </a:pPr>
            <a:fld id="{4783B48A-3787-457C-A937-538FBF4015AB}" type="slidenum">
              <a:rPr lang="en-US" altLang="en-US">
                <a:solidFill>
                  <a:srgbClr val="FFFFFF"/>
                </a:solidFill>
              </a:rPr>
              <a:pPr fontAlgn="base">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682526350"/>
      </p:ext>
    </p:extLst>
  </p:cSld>
  <p:clrMap bg1="dk2" tx1="lt1" bg2="dk1" tx2="lt2" accent1="accent1" accent2="accent2" accent3="accent3" accent4="accent4" accent5="accent5" accent6="accent6" hlink="hlink" folHlink="folHlink"/>
  <p:sldLayoutIdLst>
    <p:sldLayoutId id="2147484749"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 id="2147484760" r:id="rId12"/>
    <p:sldLayoutId id="2147484761" r:id="rId13"/>
  </p:sldLayoutIdLst>
  <p:txStyles>
    <p:title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sz="2600">
          <a:solidFill>
            <a:schemeClr val="tx1"/>
          </a:solidFill>
          <a:latin typeface="+mn-lt"/>
        </a:defRPr>
      </a:lvl2pPr>
      <a:lvl3pPr marL="1143000" indent="-228600" algn="l" rtl="0" eaLnBrk="0" fontAlgn="base" hangingPunct="0">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lnSpc>
          <a:spcPct val="75000"/>
        </a:lnSpc>
        <a:spcBef>
          <a:spcPct val="30000"/>
        </a:spcBef>
        <a:spcAft>
          <a:spcPct val="0"/>
        </a:spcAft>
        <a:buClr>
          <a:schemeClr val="tx1"/>
        </a:buClr>
        <a:buChar char="»"/>
        <a:defRPr>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39A18-125E-45BE-B1C6-99BF6C026B4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1101F-42B7-4449-B333-9B0FEE53B0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81980"/>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422400"/>
            <a:ext cx="9147175" cy="5435600"/>
            <a:chOff x="0" y="896"/>
            <a:chExt cx="5762" cy="3424"/>
          </a:xfrm>
        </p:grpSpPr>
        <p:grpSp>
          <p:nvGrpSpPr>
            <p:cNvPr id="2056" name="Group 3"/>
            <p:cNvGrpSpPr>
              <a:grpSpLocks/>
            </p:cNvGrpSpPr>
            <p:nvPr userDrawn="1"/>
          </p:nvGrpSpPr>
          <p:grpSpPr bwMode="auto">
            <a:xfrm>
              <a:off x="20" y="896"/>
              <a:ext cx="5742" cy="3424"/>
              <a:chOff x="20" y="896"/>
              <a:chExt cx="5742" cy="3424"/>
            </a:xfrm>
          </p:grpSpPr>
          <p:sp>
            <p:nvSpPr>
              <p:cNvPr id="219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9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9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9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9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9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9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20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20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20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20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20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20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grpSp>
        <p:grpSp>
          <p:nvGrpSpPr>
            <p:cNvPr id="2057" name="Group 17"/>
            <p:cNvGrpSpPr>
              <a:grpSpLocks/>
            </p:cNvGrpSpPr>
            <p:nvPr userDrawn="1"/>
          </p:nvGrpSpPr>
          <p:grpSpPr bwMode="auto">
            <a:xfrm>
              <a:off x="0" y="2291"/>
              <a:ext cx="1385" cy="1702"/>
              <a:chOff x="0" y="2291"/>
              <a:chExt cx="1385" cy="1702"/>
            </a:xfrm>
          </p:grpSpPr>
          <p:sp>
            <p:nvSpPr>
              <p:cNvPr id="2058"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59"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0"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1"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2"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3"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4"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5"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6"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7"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8"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69"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0"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1"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2"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3"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4"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5"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6"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7"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8"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79"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0"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1"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2"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3"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4"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5"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6"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7"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8"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89"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0"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1"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2"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3"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4"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5"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6"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7"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8"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099"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0"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1"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2"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3"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4"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5"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6"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7"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8"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09"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0"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1"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2"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3"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4"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5"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6"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7"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8"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19"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0"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2"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3"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4"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5"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6"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7"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8"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29"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0"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1"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2"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3"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4"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5"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6"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7"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8"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39"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0"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1"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2"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3"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4"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5"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6"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7"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8"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49"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0"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1"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2"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3"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4"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5"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6"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7"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8"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59"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0"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1"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2"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3"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4"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5"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6"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7"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8"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69"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0"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1"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2"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3"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4"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5"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6"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7"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7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7"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8"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8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190"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6775" name="Freeform 151"/>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a:ex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sp>
            <p:nvSpPr>
              <p:cNvPr id="2677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a:extLst/>
            </p:spPr>
            <p:txBody>
              <a:bodyPr/>
              <a:lstStyle/>
              <a:p>
                <a:pPr fontAlgn="base">
                  <a:spcBef>
                    <a:spcPct val="0"/>
                  </a:spcBef>
                  <a:spcAft>
                    <a:spcPct val="0"/>
                  </a:spcAft>
                  <a:defRPr/>
                </a:pPr>
                <a:endParaRPr lang="en-US" sz="2400">
                  <a:solidFill>
                    <a:srgbClr val="FFFFFF"/>
                  </a:solidFill>
                  <a:latin typeface="Times New Roman" pitchFamily="18" charset="0"/>
                  <a:cs typeface="Arial" charset="0"/>
                </a:endParaRPr>
              </a:p>
            </p:txBody>
          </p:sp>
        </p:grpSp>
      </p:grpSp>
      <p:sp>
        <p:nvSpPr>
          <p:cNvPr id="26777" name="Rectangle 153"/>
          <p:cNvSpPr>
            <a:spLocks noGrp="1" noRot="1" noChangeArrowheads="1"/>
          </p:cNvSpPr>
          <p:nvPr>
            <p:ph type="title"/>
          </p:nvPr>
        </p:nvSpPr>
        <p:spPr bwMode="auto">
          <a:xfrm>
            <a:off x="301625" y="228600"/>
            <a:ext cx="854075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778" name="Rectangle 154"/>
          <p:cNvSpPr>
            <a:spLocks noGrp="1" noChangeArrowheads="1"/>
          </p:cNvSpPr>
          <p:nvPr>
            <p:ph type="dt" sz="half" idx="2"/>
          </p:nvPr>
        </p:nvSpPr>
        <p:spPr bwMode="auto">
          <a:xfrm>
            <a:off x="301625" y="6245225"/>
            <a:ext cx="2289175"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fontAlgn="base">
              <a:spcBef>
                <a:spcPct val="0"/>
              </a:spcBef>
              <a:spcAft>
                <a:spcPct val="0"/>
              </a:spcAft>
              <a:defRPr/>
            </a:pPr>
            <a:endParaRPr lang="en-US">
              <a:solidFill>
                <a:srgbClr val="FFFFFF"/>
              </a:solidFill>
            </a:endParaRPr>
          </a:p>
        </p:txBody>
      </p:sp>
      <p:sp>
        <p:nvSpPr>
          <p:cNvPr id="26779" name="Rectangle 15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fontAlgn="base">
              <a:spcBef>
                <a:spcPct val="0"/>
              </a:spcBef>
              <a:spcAft>
                <a:spcPct val="0"/>
              </a:spcAft>
              <a:defRPr/>
            </a:pPr>
            <a:endParaRPr lang="en-US">
              <a:solidFill>
                <a:srgbClr val="FFFFFF"/>
              </a:solidFill>
            </a:endParaRPr>
          </a:p>
        </p:txBody>
      </p:sp>
      <p:sp>
        <p:nvSpPr>
          <p:cNvPr id="26780" name="Rectangle 156"/>
          <p:cNvSpPr>
            <a:spLocks noGrp="1" noChangeArrowheads="1"/>
          </p:cNvSpPr>
          <p:nvPr>
            <p:ph type="sldNum" sz="quarter" idx="4"/>
          </p:nvPr>
        </p:nvSpPr>
        <p:spPr bwMode="auto">
          <a:xfrm>
            <a:off x="6553200" y="6245225"/>
            <a:ext cx="2289175"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fontAlgn="base">
              <a:spcBef>
                <a:spcPct val="0"/>
              </a:spcBef>
              <a:spcAft>
                <a:spcPct val="0"/>
              </a:spcAft>
              <a:defRPr/>
            </a:pPr>
            <a:fld id="{2A6F108C-B209-4A69-B3DC-8EA8A5A5579E}"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6781" name="Rectangle 157"/>
          <p:cNvSpPr>
            <a:spLocks noGrp="1" noRot="1" noChangeArrowheads="1"/>
          </p:cNvSpPr>
          <p:nvPr>
            <p:ph type="body" idx="1"/>
          </p:nvPr>
        </p:nvSpPr>
        <p:spPr bwMode="auto">
          <a:xfrm>
            <a:off x="301625" y="1600200"/>
            <a:ext cx="8540750" cy="449897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994351460"/>
      </p:ext>
    </p:extLst>
  </p:cSld>
  <p:clrMap bg1="dk2" tx1="lt1" bg2="dk1" tx2="lt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 id="214748478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37044-2E6E-441C-AB00-348E8FC64F25}" type="datetimeFigureOut">
              <a:rPr lang="en-US" smtClean="0">
                <a:solidFill>
                  <a:prstClr val="white">
                    <a:tint val="75000"/>
                  </a:prstClr>
                </a:solidFill>
              </a:rPr>
              <a:pPr/>
              <a:t>1/10/2019</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59748-9DBA-425B-A2C8-6719640978D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18379336"/>
      </p:ext>
    </p:extLst>
  </p:cSld>
  <p:clrMap bg1="dk1" tx1="lt1" bg2="dk2" tx2="lt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98CB7-1400-4C24-BF64-42495E40FADF}" type="datetimeFigureOut">
              <a:rPr lang="en-US" smtClean="0">
                <a:solidFill>
                  <a:prstClr val="black">
                    <a:tint val="75000"/>
                  </a:prstClr>
                </a:solidFill>
              </a:rPr>
              <a:pPr/>
              <a:t>1/10/2019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4CF84-BEAA-4E43-BD12-7825126E3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206354"/>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975" y="1554163"/>
            <a:ext cx="2073275" cy="197961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2051" name="Text Placeholder 2"/>
          <p:cNvSpPr>
            <a:spLocks noGrp="1"/>
          </p:cNvSpPr>
          <p:nvPr>
            <p:ph type="body" idx="1"/>
          </p:nvPr>
        </p:nvSpPr>
        <p:spPr bwMode="auto">
          <a:xfrm>
            <a:off x="3454400" y="1547813"/>
            <a:ext cx="4222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162800" y="188913"/>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fontAlgn="base">
              <a:spcBef>
                <a:spcPct val="0"/>
              </a:spcBef>
              <a:spcAft>
                <a:spcPct val="0"/>
              </a:spcAft>
              <a:defRPr/>
            </a:pPr>
            <a:endParaRPr lang="en-US">
              <a:solidFill>
                <a:srgbClr val="FFFFFF">
                  <a:tint val="75000"/>
                </a:srgbClr>
              </a:solidFill>
              <a:latin typeface="Times New Roman" pitchFamily="18" charset="0"/>
            </a:endParaRPr>
          </a:p>
        </p:txBody>
      </p:sp>
      <p:sp>
        <p:nvSpPr>
          <p:cNvPr id="5" name="Footer Placeholder 4"/>
          <p:cNvSpPr>
            <a:spLocks noGrp="1"/>
          </p:cNvSpPr>
          <p:nvPr>
            <p:ph type="ftr" sz="quarter" idx="3"/>
          </p:nvPr>
        </p:nvSpPr>
        <p:spPr>
          <a:xfrm>
            <a:off x="1069975" y="6356350"/>
            <a:ext cx="5102225" cy="365125"/>
          </a:xfrm>
          <a:prstGeom prst="rect">
            <a:avLst/>
          </a:prstGeom>
        </p:spPr>
        <p:txBody>
          <a:bodyPr vert="horz" lIns="91440" tIns="45720" rIns="91440" bIns="45720" rtlCol="0" anchor="t"/>
          <a:lstStyle>
            <a:lvl1pPr algn="l">
              <a:defRPr sz="1200">
                <a:solidFill>
                  <a:schemeClr val="tx1"/>
                </a:solidFill>
              </a:defRPr>
            </a:lvl1pPr>
          </a:lstStyle>
          <a:p>
            <a:pPr fontAlgn="base">
              <a:spcBef>
                <a:spcPct val="0"/>
              </a:spcBef>
              <a:spcAft>
                <a:spcPct val="0"/>
              </a:spcAft>
              <a:defRPr/>
            </a:pPr>
            <a:endParaRPr lang="en-US">
              <a:solidFill>
                <a:srgbClr val="FFFFFF"/>
              </a:solidFill>
              <a:latin typeface="Times New Roman" pitchFamily="18" charset="0"/>
            </a:endParaRPr>
          </a:p>
        </p:txBody>
      </p:sp>
      <p:sp>
        <p:nvSpPr>
          <p:cNvPr id="6" name="Slide Number Placeholder 5"/>
          <p:cNvSpPr>
            <a:spLocks noGrp="1"/>
          </p:cNvSpPr>
          <p:nvPr>
            <p:ph type="sldNum" sz="quarter" idx="4"/>
          </p:nvPr>
        </p:nvSpPr>
        <p:spPr>
          <a:xfrm>
            <a:off x="7159625" y="6356350"/>
            <a:ext cx="1138238" cy="365125"/>
          </a:xfrm>
          <a:prstGeom prst="rect">
            <a:avLst/>
          </a:prstGeom>
        </p:spPr>
        <p:txBody>
          <a:bodyPr vert="horz" lIns="91440" tIns="45720" rIns="91440" bIns="45720" rtlCol="0" anchor="t"/>
          <a:lstStyle>
            <a:lvl1pPr algn="l">
              <a:defRPr sz="1200">
                <a:solidFill>
                  <a:schemeClr val="tx1">
                    <a:tint val="75000"/>
                  </a:schemeClr>
                </a:solidFill>
              </a:defRPr>
            </a:lvl1pPr>
          </a:lstStyle>
          <a:p>
            <a:pPr fontAlgn="base">
              <a:spcBef>
                <a:spcPct val="0"/>
              </a:spcBef>
              <a:spcAft>
                <a:spcPct val="0"/>
              </a:spcAft>
              <a:defRPr/>
            </a:pPr>
            <a:fld id="{66F1ABBB-7F2B-4BD1-9CCA-4095D426DAD6}" type="slidenum">
              <a:rPr lang="en-US">
                <a:solidFill>
                  <a:srgbClr val="FFFFFF">
                    <a:tint val="75000"/>
                  </a:srgbClr>
                </a:solidFill>
                <a:latin typeface="Times New Roman" pitchFamily="18" charset="0"/>
              </a:rPr>
              <a:pPr fontAlgn="base">
                <a:spcBef>
                  <a:spcPct val="0"/>
                </a:spcBef>
                <a:spcAft>
                  <a:spcPct val="0"/>
                </a:spcAft>
                <a:defRPr/>
              </a:pPr>
              <a:t>‹#›</a:t>
            </a:fld>
            <a:endParaRPr lang="en-US">
              <a:solidFill>
                <a:srgbClr val="FFFFFF">
                  <a:tint val="75000"/>
                </a:srgbClr>
              </a:solidFill>
              <a:latin typeface="Times New Roman" pitchFamily="18" charset="0"/>
            </a:endParaRPr>
          </a:p>
        </p:txBody>
      </p:sp>
    </p:spTree>
    <p:extLst>
      <p:ext uri="{BB962C8B-B14F-4D97-AF65-F5344CB8AC3E}">
        <p14:creationId xmlns:p14="http://schemas.microsoft.com/office/powerpoint/2010/main" val="1503255959"/>
      </p:ext>
    </p:extLst>
  </p:cSld>
  <p:clrMap bg1="dk1" tx1="lt1" bg2="dk2" tx2="lt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iming>
    <p:tnLst>
      <p:par>
        <p:cTn id="1" dur="indefinite" restart="never" nodeType="tmRoot"/>
      </p:par>
    </p:tnLst>
  </p:timing>
  <p:txStyles>
    <p:titleStyle>
      <a:lvl1pPr algn="l" rtl="0" eaLnBrk="0" fontAlgn="base" hangingPunct="0">
        <a:spcBef>
          <a:spcPct val="0"/>
        </a:spcBef>
        <a:spcAft>
          <a:spcPct val="0"/>
        </a:spcAft>
        <a:defRPr kern="1200" cap="all">
          <a:solidFill>
            <a:schemeClr val="tx1"/>
          </a:solidFill>
          <a:latin typeface="+mj-lt"/>
          <a:ea typeface="+mj-ea"/>
          <a:cs typeface="+mj-cs"/>
        </a:defRPr>
      </a:lvl1pPr>
      <a:lvl2pPr algn="l" rtl="0" eaLnBrk="0" fontAlgn="base" hangingPunct="0">
        <a:spcBef>
          <a:spcPct val="0"/>
        </a:spcBef>
        <a:spcAft>
          <a:spcPct val="0"/>
        </a:spcAft>
        <a:defRPr>
          <a:solidFill>
            <a:schemeClr val="tx1"/>
          </a:solidFill>
          <a:latin typeface="Arial Black" pitchFamily="34" charset="0"/>
        </a:defRPr>
      </a:lvl2pPr>
      <a:lvl3pPr algn="l" rtl="0" eaLnBrk="0" fontAlgn="base" hangingPunct="0">
        <a:spcBef>
          <a:spcPct val="0"/>
        </a:spcBef>
        <a:spcAft>
          <a:spcPct val="0"/>
        </a:spcAft>
        <a:defRPr>
          <a:solidFill>
            <a:schemeClr val="tx1"/>
          </a:solidFill>
          <a:latin typeface="Arial Black" pitchFamily="34" charset="0"/>
        </a:defRPr>
      </a:lvl3pPr>
      <a:lvl4pPr algn="l" rtl="0" eaLnBrk="0" fontAlgn="base" hangingPunct="0">
        <a:spcBef>
          <a:spcPct val="0"/>
        </a:spcBef>
        <a:spcAft>
          <a:spcPct val="0"/>
        </a:spcAft>
        <a:defRPr>
          <a:solidFill>
            <a:schemeClr val="tx1"/>
          </a:solidFill>
          <a:latin typeface="Arial Black" pitchFamily="34" charset="0"/>
        </a:defRPr>
      </a:lvl4pPr>
      <a:lvl5pPr algn="l" rtl="0" eaLnBrk="0" fontAlgn="base" hangingPunct="0">
        <a:spcBef>
          <a:spcPct val="0"/>
        </a:spcBef>
        <a:spcAft>
          <a:spcPct val="0"/>
        </a:spcAft>
        <a:defRPr>
          <a:solidFill>
            <a:schemeClr val="tx1"/>
          </a:solidFill>
          <a:latin typeface="Arial Black"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77AF346-4359-4639-ABAE-8A86CACE06B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42274821"/>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 id="2147484850" r:id="rId14"/>
    <p:sldLayoutId id="2147484851" r:id="rId15"/>
    <p:sldLayoutId id="2147484852" r:id="rId16"/>
    <p:sldLayoutId id="2147484853" r:id="rId17"/>
    <p:sldLayoutId id="2147484854" r:id="rId18"/>
    <p:sldLayoutId id="2147484855"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94B3E2CF-006E-4FEC-9DD8-A37B4D49BD1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2751730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94B3E2CF-006E-4FEC-9DD8-A37B4D49BD1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76786518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94B3E2CF-006E-4FEC-9DD8-A37B4D49BD1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9288589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686800" cy="4876800"/>
            <a:chOff x="0" y="0"/>
            <a:chExt cx="5472" cy="3072"/>
          </a:xfrm>
        </p:grpSpPr>
        <p:sp>
          <p:nvSpPr>
            <p:cNvPr id="2048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nvGrpSpPr>
            <p:cNvPr id="7178" name="Group 4"/>
            <p:cNvGrpSpPr>
              <a:grpSpLocks/>
            </p:cNvGrpSpPr>
            <p:nvPr/>
          </p:nvGrpSpPr>
          <p:grpSpPr bwMode="auto">
            <a:xfrm>
              <a:off x="240" y="893"/>
              <a:ext cx="5232" cy="115"/>
              <a:chOff x="240" y="893"/>
              <a:chExt cx="5232" cy="115"/>
            </a:xfrm>
          </p:grpSpPr>
          <p:sp>
            <p:nvSpPr>
              <p:cNvPr id="2048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2048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grpSp>
      </p:grpSp>
      <p:sp>
        <p:nvSpPr>
          <p:cNvPr id="7171"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endParaRPr lang="en-US">
              <a:solidFill>
                <a:srgbClr val="000000"/>
              </a:solidFill>
            </a:endParaRPr>
          </a:p>
        </p:txBody>
      </p:sp>
      <p:sp>
        <p:nvSpPr>
          <p:cNvPr id="2049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fontAlgn="base">
              <a:spcBef>
                <a:spcPct val="0"/>
              </a:spcBef>
              <a:spcAft>
                <a:spcPct val="0"/>
              </a:spcAft>
              <a:defRPr/>
            </a:pPr>
            <a:endParaRPr lang="en-US">
              <a:solidFill>
                <a:srgbClr val="000000"/>
              </a:solidFill>
            </a:endParaRPr>
          </a:p>
        </p:txBody>
      </p:sp>
      <p:sp>
        <p:nvSpPr>
          <p:cNvPr id="2049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defRPr/>
            </a:pPr>
            <a:fld id="{94B3E2CF-006E-4FEC-9DD8-A37B4D49BD12}"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2049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9732592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endParaRPr lang="en-US">
              <a:solidFill>
                <a:srgbClr val="000000"/>
              </a:solidFill>
            </a:endParaRPr>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endParaRPr lang="en-US">
              <a:solidFill>
                <a:srgbClr val="000000"/>
              </a:solidFill>
            </a:endParaRPr>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2C593E91-355B-45C3-9B64-D6B0DC613EF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6533683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5.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72.xml"/><Relationship Id="rId1" Type="http://schemas.openxmlformats.org/officeDocument/2006/relationships/slideLayout" Target="../slideLayouts/slideLayout16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73.xml"/><Relationship Id="rId1" Type="http://schemas.openxmlformats.org/officeDocument/2006/relationships/slideLayout" Target="../slideLayouts/slideLayout167.xml"/></Relationships>
</file>

<file path=ppt/slides/_rels/slide102.xml.rels><?xml version="1.0" encoding="UTF-8" standalone="yes"?>
<Relationships xmlns="http://schemas.openxmlformats.org/package/2006/relationships"><Relationship Id="rId8" Type="http://schemas.openxmlformats.org/officeDocument/2006/relationships/hyperlink" Target="http://i.ehow.com/images/a05/ih/3h/microscope-experiments-4.1-800X800.jpg" TargetMode="External"/><Relationship Id="rId3" Type="http://schemas.openxmlformats.org/officeDocument/2006/relationships/image" Target="../media/image135.jpeg"/><Relationship Id="rId7" Type="http://schemas.openxmlformats.org/officeDocument/2006/relationships/image" Target="../media/image139.jpeg"/><Relationship Id="rId12" Type="http://schemas.openxmlformats.org/officeDocument/2006/relationships/image" Target="../media/image143.jpeg"/><Relationship Id="rId2" Type="http://schemas.openxmlformats.org/officeDocument/2006/relationships/notesSlide" Target="../notesSlides/notesSlide74.xml"/><Relationship Id="rId1" Type="http://schemas.openxmlformats.org/officeDocument/2006/relationships/slideLayout" Target="../slideLayouts/slideLayout178.xml"/><Relationship Id="rId6" Type="http://schemas.openxmlformats.org/officeDocument/2006/relationships/image" Target="../media/image138.jpeg"/><Relationship Id="rId11" Type="http://schemas.openxmlformats.org/officeDocument/2006/relationships/image" Target="../media/image142.jpeg"/><Relationship Id="rId5" Type="http://schemas.openxmlformats.org/officeDocument/2006/relationships/image" Target="../media/image137.jpeg"/><Relationship Id="rId10" Type="http://schemas.openxmlformats.org/officeDocument/2006/relationships/image" Target="../media/image141.jpeg"/><Relationship Id="rId4" Type="http://schemas.openxmlformats.org/officeDocument/2006/relationships/image" Target="../media/image136.jpeg"/><Relationship Id="rId9" Type="http://schemas.openxmlformats.org/officeDocument/2006/relationships/image" Target="../media/image14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75.xml"/><Relationship Id="rId1" Type="http://schemas.openxmlformats.org/officeDocument/2006/relationships/slideLayout" Target="../slideLayouts/slideLayout178.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76.xml"/><Relationship Id="rId1" Type="http://schemas.openxmlformats.org/officeDocument/2006/relationships/slideLayout" Target="../slideLayouts/slideLayout178.xml"/><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upload.wikimedia.org/wikipedia/commons/2/24/Electron_Microscope.png" TargetMode="External"/><Relationship Id="rId1" Type="http://schemas.openxmlformats.org/officeDocument/2006/relationships/slideLayout" Target="../slideLayouts/slideLayout189.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hyperlink" Target="http://upload.wikimedia.org/wikipedia/commons/c/ca/Ant_SEM.jp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5.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2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24.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37.xml"/><Relationship Id="rId1" Type="http://schemas.openxmlformats.org/officeDocument/2006/relationships/themeOverride" Target="../theme/themeOverride6.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37.xml"/><Relationship Id="rId1" Type="http://schemas.openxmlformats.org/officeDocument/2006/relationships/themeOverride" Target="../theme/themeOverride7.xml"/><Relationship Id="rId4" Type="http://schemas.openxmlformats.org/officeDocument/2006/relationships/hyperlink" Target="file:///D:\assets\Videos\bio_ch3_s2_v02.flv"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50.xml"/><Relationship Id="rId1" Type="http://schemas.openxmlformats.org/officeDocument/2006/relationships/vmlDrawing" Target="../drawings/vmlDrawing4.vml"/><Relationship Id="rId5" Type="http://schemas.openxmlformats.org/officeDocument/2006/relationships/image" Target="../media/image160.png"/><Relationship Id="rId4" Type="http://schemas.openxmlformats.org/officeDocument/2006/relationships/oleObject" Target="../embeddings/oleObject4.bin"/></Relationships>
</file>

<file path=ppt/slides/_rels/slide11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40.xml"/><Relationship Id="rId7" Type="http://schemas.openxmlformats.org/officeDocument/2006/relationships/image" Target="../media/image162.png"/><Relationship Id="rId2" Type="http://schemas.openxmlformats.org/officeDocument/2006/relationships/vmlDrawing" Target="../drawings/vmlDrawing5.vml"/><Relationship Id="rId1" Type="http://schemas.openxmlformats.org/officeDocument/2006/relationships/themeOverride" Target="../theme/themeOverride8.xml"/><Relationship Id="rId6" Type="http://schemas.openxmlformats.org/officeDocument/2006/relationships/oleObject" Target="../embeddings/oleObject5.bin"/><Relationship Id="rId5" Type="http://schemas.openxmlformats.org/officeDocument/2006/relationships/image" Target="../media/image163.jpeg"/><Relationship Id="rId4" Type="http://schemas.openxmlformats.org/officeDocument/2006/relationships/notesSlide" Target="../notesSlides/notesSlide8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3.xml"/><Relationship Id="rId1" Type="http://schemas.openxmlformats.org/officeDocument/2006/relationships/themeOverride" Target="../theme/themeOverride9.xml"/><Relationship Id="rId4" Type="http://schemas.openxmlformats.org/officeDocument/2006/relationships/image" Target="../media/image164.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6.xml"/><Relationship Id="rId1" Type="http://schemas.openxmlformats.org/officeDocument/2006/relationships/themeOverride" Target="../theme/themeOverride10.xml"/><Relationship Id="rId4" Type="http://schemas.openxmlformats.org/officeDocument/2006/relationships/image" Target="../media/image16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253.xml"/><Relationship Id="rId1" Type="http://schemas.openxmlformats.org/officeDocument/2006/relationships/themeOverride" Target="../theme/themeOverride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66.xml"/><Relationship Id="rId1" Type="http://schemas.openxmlformats.org/officeDocument/2006/relationships/themeOverride" Target="../theme/themeOverride1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92.xml"/><Relationship Id="rId1" Type="http://schemas.openxmlformats.org/officeDocument/2006/relationships/themeOverride" Target="../theme/themeOverride13.xml"/><Relationship Id="rId4" Type="http://schemas.openxmlformats.org/officeDocument/2006/relationships/image" Target="../media/image168.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9.xml"/><Relationship Id="rId1" Type="http://schemas.openxmlformats.org/officeDocument/2006/relationships/themeOverride" Target="../theme/themeOverride14.xml"/><Relationship Id="rId4" Type="http://schemas.openxmlformats.org/officeDocument/2006/relationships/image" Target="../media/image169.jpeg"/></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89.xml"/><Relationship Id="rId1" Type="http://schemas.openxmlformats.org/officeDocument/2006/relationships/themeOverride" Target="../theme/themeOverride15.xml"/></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79.xml"/><Relationship Id="rId1" Type="http://schemas.openxmlformats.org/officeDocument/2006/relationships/themeOverride" Target="../theme/themeOverride16.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7.xml"/><Relationship Id="rId1" Type="http://schemas.openxmlformats.org/officeDocument/2006/relationships/themeOverride" Target="../theme/themeOverride17.xml"/><Relationship Id="rId4" Type="http://schemas.openxmlformats.org/officeDocument/2006/relationships/image" Target="../media/image172.jpe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92.xml"/><Relationship Id="rId2" Type="http://schemas.openxmlformats.org/officeDocument/2006/relationships/vmlDrawing" Target="../drawings/vmlDrawing6.vml"/><Relationship Id="rId1" Type="http://schemas.openxmlformats.org/officeDocument/2006/relationships/themeOverride" Target="../theme/themeOverride18.xml"/><Relationship Id="rId5" Type="http://schemas.openxmlformats.org/officeDocument/2006/relationships/image" Target="../media/image160.png"/><Relationship Id="rId4" Type="http://schemas.openxmlformats.org/officeDocument/2006/relationships/oleObject" Target="../embeddings/oleObject7.bin"/></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92.xml"/><Relationship Id="rId2" Type="http://schemas.openxmlformats.org/officeDocument/2006/relationships/vmlDrawing" Target="../drawings/vmlDrawing7.vml"/><Relationship Id="rId1" Type="http://schemas.openxmlformats.org/officeDocument/2006/relationships/themeOverride" Target="../theme/themeOverride19.xml"/><Relationship Id="rId6" Type="http://schemas.openxmlformats.org/officeDocument/2006/relationships/image" Target="../media/image173.png"/><Relationship Id="rId5" Type="http://schemas.openxmlformats.org/officeDocument/2006/relationships/image" Target="../media/image160.png"/><Relationship Id="rId4" Type="http://schemas.openxmlformats.org/officeDocument/2006/relationships/oleObject" Target="../embeddings/oleObject8.bin"/></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302.xml"/><Relationship Id="rId2" Type="http://schemas.openxmlformats.org/officeDocument/2006/relationships/vmlDrawing" Target="../drawings/vmlDrawing8.vml"/><Relationship Id="rId1" Type="http://schemas.openxmlformats.org/officeDocument/2006/relationships/themeOverride" Target="../theme/themeOverride20.xml"/><Relationship Id="rId5" Type="http://schemas.openxmlformats.org/officeDocument/2006/relationships/image" Target="../media/image160.png"/><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themeOverride" Target="../theme/themeOverride21.xml"/><Relationship Id="rId4" Type="http://schemas.openxmlformats.org/officeDocument/2006/relationships/image" Target="../media/image174.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305.xml"/><Relationship Id="rId1" Type="http://schemas.openxmlformats.org/officeDocument/2006/relationships/themeOverride" Target="../theme/themeOverride22.xml"/><Relationship Id="rId4" Type="http://schemas.openxmlformats.org/officeDocument/2006/relationships/hyperlink" Target="file:///D:\assets\Videos\cell_structure.flv"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notesSlide" Target="../notesSlides/notesSlide89.xml"/><Relationship Id="rId1" Type="http://schemas.openxmlformats.org/officeDocument/2006/relationships/slideLayout" Target="../slideLayouts/slideLayout105.xml"/><Relationship Id="rId4" Type="http://schemas.openxmlformats.org/officeDocument/2006/relationships/image" Target="../media/image178.png"/></Relationships>
</file>

<file path=ppt/slides/_rels/slide13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90.xml"/><Relationship Id="rId1" Type="http://schemas.openxmlformats.org/officeDocument/2006/relationships/slideLayout" Target="../slideLayouts/slideLayout115.xml"/></Relationships>
</file>

<file path=ppt/slides/_rels/slide13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90.xml"/></Relationships>
</file>

<file path=ppt/slides/_rels/slide13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93.xml"/></Relationships>
</file>

<file path=ppt/slides/_rels/slide13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hyperphysics.phy-astr.gsu.edu/hbase/organic/imgorg/fructose.gif" TargetMode="External"/><Relationship Id="rId1" Type="http://schemas.openxmlformats.org/officeDocument/2006/relationships/slideLayout" Target="../slideLayouts/slideLayout49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67.xml"/></Relationships>
</file>

<file path=ppt/slides/_rels/slide14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93.xml"/></Relationships>
</file>

<file path=ppt/slides/_rels/slide14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9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14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93.xml"/></Relationships>
</file>

<file path=ppt/slides/_rels/slide14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93.xml"/></Relationships>
</file>

<file path=ppt/slides/_rels/slide14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hyperlink" Target="http://images.google.com/imgres?imgurl=niko.unl.edu/bs101/pix/cellulose.gif&amp;imgrefurl=http://niko.unl.edu/bs101/notes/slide3_9.html&amp;h=426&amp;w=596&amp;prev=/images?q=cellulose&amp;svnum=10&amp;hl=en&amp;lr=&amp;ie=UTF-8&amp;oe=UTF-8" TargetMode="External"/><Relationship Id="rId1" Type="http://schemas.openxmlformats.org/officeDocument/2006/relationships/slideLayout" Target="../slideLayouts/slideLayout493.xml"/><Relationship Id="rId4" Type="http://schemas.openxmlformats.org/officeDocument/2006/relationships/image" Target="../media/image189.png"/></Relationships>
</file>

<file path=ppt/slides/_rels/slide14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hyperlink" Target="http://users.rcn.com/jkimball.ma.ultranet/BiologyPages/C/chitin.gif" TargetMode="External"/><Relationship Id="rId1" Type="http://schemas.openxmlformats.org/officeDocument/2006/relationships/slideLayout" Target="../slideLayouts/slideLayout515.xml"/><Relationship Id="rId5" Type="http://schemas.openxmlformats.org/officeDocument/2006/relationships/image" Target="../media/image192.png"/><Relationship Id="rId4" Type="http://schemas.openxmlformats.org/officeDocument/2006/relationships/image" Target="../media/image19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16.xml"/></Relationships>
</file>

<file path=ppt/slides/_rels/slide14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538.xml"/><Relationship Id="rId1" Type="http://schemas.openxmlformats.org/officeDocument/2006/relationships/vmlDrawing" Target="../drawings/vmlDrawing9.vml"/><Relationship Id="rId6" Type="http://schemas.openxmlformats.org/officeDocument/2006/relationships/image" Target="../media/image193.wmf"/><Relationship Id="rId5" Type="http://schemas.openxmlformats.org/officeDocument/2006/relationships/oleObject" Target="../embeddings/oleObject10.bin"/><Relationship Id="rId4" Type="http://schemas.openxmlformats.org/officeDocument/2006/relationships/hyperlink" Target="../Desktop/Ccycle2.exe" TargetMode="External"/></Relationships>
</file>

<file path=ppt/slides/_rels/slide14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2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78.xml"/></Relationships>
</file>

<file path=ppt/slides/_rels/slide15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png"/><Relationship Id="rId1" Type="http://schemas.openxmlformats.org/officeDocument/2006/relationships/slideLayout" Target="../slideLayouts/slideLayout539.xml"/><Relationship Id="rId6" Type="http://schemas.openxmlformats.org/officeDocument/2006/relationships/image" Target="../media/image199.jpeg"/><Relationship Id="rId5" Type="http://schemas.openxmlformats.org/officeDocument/2006/relationships/hyperlink" Target="http://en.wikipedia.org/wiki/File:Lichen-covered_tree,_Tresco.jpg" TargetMode="External"/><Relationship Id="rId4" Type="http://schemas.openxmlformats.org/officeDocument/2006/relationships/image" Target="../media/image198.jpeg"/></Relationships>
</file>

<file path=ppt/slides/_rels/slide15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538.xml"/></Relationships>
</file>

<file path=ppt/slides/_rels/slide15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39.xml"/></Relationships>
</file>

<file path=ppt/slides/_rels/slide15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39.xml"/></Relationships>
</file>

<file path=ppt/slides/_rels/slide15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538.xml"/></Relationships>
</file>

<file path=ppt/slides/_rels/slide15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538.xml"/></Relationships>
</file>

<file path=ppt/slides/_rels/slide15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538.xml"/></Relationships>
</file>

<file path=ppt/slides/_rels/slide157.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image" Target="../media/image209.jpeg"/><Relationship Id="rId1" Type="http://schemas.openxmlformats.org/officeDocument/2006/relationships/slideLayout" Target="../slideLayouts/slideLayout53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62.xml"/><Relationship Id="rId1" Type="http://schemas.openxmlformats.org/officeDocument/2006/relationships/themeOverride" Target="../theme/themeOverride23.xml"/><Relationship Id="rId4" Type="http://schemas.openxmlformats.org/officeDocument/2006/relationships/image" Target="../media/image194.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7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52.xml"/><Relationship Id="rId1" Type="http://schemas.openxmlformats.org/officeDocument/2006/relationships/themeOverride" Target="../theme/themeOverride24.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563.xml"/><Relationship Id="rId1" Type="http://schemas.openxmlformats.org/officeDocument/2006/relationships/themeOverride" Target="../theme/themeOverride25.xml"/><Relationship Id="rId5" Type="http://schemas.openxmlformats.org/officeDocument/2006/relationships/image" Target="../media/image212.jpeg"/><Relationship Id="rId4" Type="http://schemas.openxmlformats.org/officeDocument/2006/relationships/image" Target="../media/image211.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63.xml"/><Relationship Id="rId1" Type="http://schemas.openxmlformats.org/officeDocument/2006/relationships/themeOverride" Target="../theme/themeOverride26.xml"/><Relationship Id="rId5" Type="http://schemas.openxmlformats.org/officeDocument/2006/relationships/image" Target="../media/image214.png"/><Relationship Id="rId4" Type="http://schemas.openxmlformats.org/officeDocument/2006/relationships/image" Target="../media/image213.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552.xml"/><Relationship Id="rId1" Type="http://schemas.openxmlformats.org/officeDocument/2006/relationships/themeOverride" Target="../theme/themeOverride27.xml"/><Relationship Id="rId4" Type="http://schemas.openxmlformats.org/officeDocument/2006/relationships/image" Target="../media/image215.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552.xml"/><Relationship Id="rId1" Type="http://schemas.openxmlformats.org/officeDocument/2006/relationships/themeOverride" Target="../theme/themeOverride28.xml"/><Relationship Id="rId4" Type="http://schemas.openxmlformats.org/officeDocument/2006/relationships/image" Target="../media/image216.jpe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562.xml"/><Relationship Id="rId1" Type="http://schemas.openxmlformats.org/officeDocument/2006/relationships/themeOverride" Target="../theme/themeOverride29.xml"/><Relationship Id="rId4" Type="http://schemas.openxmlformats.org/officeDocument/2006/relationships/image" Target="../media/image217.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52.xml"/><Relationship Id="rId1" Type="http://schemas.openxmlformats.org/officeDocument/2006/relationships/themeOverride" Target="../theme/themeOverride30.xml"/><Relationship Id="rId4" Type="http://schemas.openxmlformats.org/officeDocument/2006/relationships/image" Target="../media/image218.wmf"/></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5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6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0.xml"/><Relationship Id="rId1" Type="http://schemas.openxmlformats.org/officeDocument/2006/relationships/slideLayout" Target="../slideLayouts/slideLayout5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0.xml"/></Relationships>
</file>

<file path=ppt/slides/_rels/slide1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1.xml"/><Relationship Id="rId1" Type="http://schemas.openxmlformats.org/officeDocument/2006/relationships/slideLayout" Target="../slideLayouts/slideLayout565.xml"/></Relationships>
</file>

<file path=ppt/slides/_rels/slide17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02.xml"/><Relationship Id="rId1" Type="http://schemas.openxmlformats.org/officeDocument/2006/relationships/slideLayout" Target="../slideLayouts/slideLayout565.xml"/></Relationships>
</file>

<file path=ppt/slides/_rels/slide17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03.xml"/><Relationship Id="rId1" Type="http://schemas.openxmlformats.org/officeDocument/2006/relationships/slideLayout" Target="../slideLayouts/slideLayout565.xml"/></Relationships>
</file>

<file path=ppt/slides/_rels/slide17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04.xml"/><Relationship Id="rId1" Type="http://schemas.openxmlformats.org/officeDocument/2006/relationships/slideLayout" Target="../slideLayouts/slideLayout565.xml"/></Relationships>
</file>

<file path=ppt/slides/_rels/slide17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05.xml"/><Relationship Id="rId1" Type="http://schemas.openxmlformats.org/officeDocument/2006/relationships/slideLayout" Target="../slideLayouts/slideLayout565.xml"/></Relationships>
</file>

<file path=ppt/slides/_rels/slide17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6.xml"/><Relationship Id="rId1" Type="http://schemas.openxmlformats.org/officeDocument/2006/relationships/slideLayout" Target="../slideLayouts/slideLayout565.xml"/></Relationships>
</file>

<file path=ppt/slides/_rels/slide17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7.xml"/><Relationship Id="rId1" Type="http://schemas.openxmlformats.org/officeDocument/2006/relationships/slideLayout" Target="../slideLayouts/slideLayout564.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7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8.xml"/><Relationship Id="rId1" Type="http://schemas.openxmlformats.org/officeDocument/2006/relationships/slideLayout" Target="../slideLayouts/slideLayout565.xml"/><Relationship Id="rId4" Type="http://schemas.openxmlformats.org/officeDocument/2006/relationships/image" Target="../media/image231.png"/></Relationships>
</file>

<file path=ppt/slides/_rels/slide17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09.xml"/><Relationship Id="rId1" Type="http://schemas.openxmlformats.org/officeDocument/2006/relationships/slideLayout" Target="../slideLayouts/slideLayout564.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7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10.xml"/><Relationship Id="rId1" Type="http://schemas.openxmlformats.org/officeDocument/2006/relationships/slideLayout" Target="../slideLayouts/slideLayout56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80.xml"/></Relationships>
</file>

<file path=ppt/slides/_rels/slide18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11.xml"/><Relationship Id="rId1" Type="http://schemas.openxmlformats.org/officeDocument/2006/relationships/slideLayout" Target="../slideLayouts/slideLayout565.xml"/><Relationship Id="rId5" Type="http://schemas.openxmlformats.org/officeDocument/2006/relationships/image" Target="../media/image239.gif"/><Relationship Id="rId4" Type="http://schemas.openxmlformats.org/officeDocument/2006/relationships/image" Target="../media/image238.gif"/></Relationships>
</file>

<file path=ppt/slides/_rels/slide18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12.xml"/><Relationship Id="rId1" Type="http://schemas.openxmlformats.org/officeDocument/2006/relationships/slideLayout" Target="../slideLayouts/slideLayout565.xml"/></Relationships>
</file>

<file path=ppt/slides/_rels/slide18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13.xml"/><Relationship Id="rId1" Type="http://schemas.openxmlformats.org/officeDocument/2006/relationships/slideLayout" Target="../slideLayouts/slideLayout565.xml"/><Relationship Id="rId5" Type="http://schemas.openxmlformats.org/officeDocument/2006/relationships/image" Target="../media/image243.png"/><Relationship Id="rId4" Type="http://schemas.openxmlformats.org/officeDocument/2006/relationships/image" Target="../media/image242.jpeg"/></Relationships>
</file>

<file path=ppt/slides/_rels/slide18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4.xml"/><Relationship Id="rId1" Type="http://schemas.openxmlformats.org/officeDocument/2006/relationships/slideLayout" Target="../slideLayouts/slideLayout565.xml"/><Relationship Id="rId4" Type="http://schemas.openxmlformats.org/officeDocument/2006/relationships/hyperlink" Target="http://ngm.nationalgeographic.com/2013/09/rising-seas/if-ice-melted-map" TargetMode="External"/></Relationships>
</file>

<file path=ppt/slides/_rels/slide184.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565.xml"/></Relationships>
</file>

<file path=ppt/slides/_rels/slide18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65.xml"/></Relationships>
</file>

<file path=ppt/slides/_rels/slide18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565.xml"/></Relationships>
</file>

<file path=ppt/slides/_rels/slide187.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65.xml"/></Relationships>
</file>

<file path=ppt/slides/_rels/slide18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56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70.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7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87.xml"/></Relationships>
</file>

<file path=ppt/slides/_rels/slide19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17.xml"/><Relationship Id="rId1" Type="http://schemas.openxmlformats.org/officeDocument/2006/relationships/slideLayout" Target="../slideLayouts/slideLayout60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610.xml"/><Relationship Id="rId1" Type="http://schemas.openxmlformats.org/officeDocument/2006/relationships/themeOverride" Target="../theme/themeOverride31.xml"/><Relationship Id="rId5" Type="http://schemas.openxmlformats.org/officeDocument/2006/relationships/image" Target="../media/image252.jpeg"/><Relationship Id="rId4" Type="http://schemas.openxmlformats.org/officeDocument/2006/relationships/image" Target="../media/image251.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611.xml"/><Relationship Id="rId1" Type="http://schemas.openxmlformats.org/officeDocument/2006/relationships/themeOverride" Target="../theme/themeOverride32.xml"/><Relationship Id="rId4" Type="http://schemas.openxmlformats.org/officeDocument/2006/relationships/image" Target="../media/image253.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612.xml"/><Relationship Id="rId1" Type="http://schemas.openxmlformats.org/officeDocument/2006/relationships/themeOverride" Target="../theme/themeOverride33.xml"/><Relationship Id="rId5" Type="http://schemas.openxmlformats.org/officeDocument/2006/relationships/image" Target="../media/image255.gif"/><Relationship Id="rId4" Type="http://schemas.openxmlformats.org/officeDocument/2006/relationships/image" Target="../media/image254.pn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609.xml"/><Relationship Id="rId1" Type="http://schemas.openxmlformats.org/officeDocument/2006/relationships/themeOverride" Target="../theme/themeOverride34.xml"/><Relationship Id="rId4" Type="http://schemas.openxmlformats.org/officeDocument/2006/relationships/image" Target="../media/image256.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13.xml"/><Relationship Id="rId1" Type="http://schemas.openxmlformats.org/officeDocument/2006/relationships/themeOverride" Target="../theme/themeOverride35.xml"/><Relationship Id="rId4" Type="http://schemas.openxmlformats.org/officeDocument/2006/relationships/image" Target="../media/image257.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612.xml"/><Relationship Id="rId1" Type="http://schemas.openxmlformats.org/officeDocument/2006/relationships/themeOverride" Target="../theme/themeOverride36.xml"/><Relationship Id="rId4" Type="http://schemas.openxmlformats.org/officeDocument/2006/relationships/image" Target="../media/image254.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612.xml"/><Relationship Id="rId1" Type="http://schemas.openxmlformats.org/officeDocument/2006/relationships/themeOverride" Target="../theme/themeOverride37.xml"/><Relationship Id="rId5" Type="http://schemas.openxmlformats.org/officeDocument/2006/relationships/image" Target="../media/image254.png"/><Relationship Id="rId4" Type="http://schemas.openxmlformats.org/officeDocument/2006/relationships/hyperlink" Target="Ccycle2.ex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80.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598.xml"/><Relationship Id="rId1" Type="http://schemas.openxmlformats.org/officeDocument/2006/relationships/themeOverride" Target="../theme/themeOverride38.xml"/><Relationship Id="rId4" Type="http://schemas.openxmlformats.org/officeDocument/2006/relationships/image" Target="../media/image258.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26.xml"/><Relationship Id="rId7" Type="http://schemas.openxmlformats.org/officeDocument/2006/relationships/image" Target="../media/image262.jpeg"/><Relationship Id="rId2" Type="http://schemas.openxmlformats.org/officeDocument/2006/relationships/slideLayout" Target="../slideLayouts/slideLayout614.xml"/><Relationship Id="rId1" Type="http://schemas.openxmlformats.org/officeDocument/2006/relationships/themeOverride" Target="../theme/themeOverride39.xml"/><Relationship Id="rId6" Type="http://schemas.openxmlformats.org/officeDocument/2006/relationships/image" Target="../media/image261.jpeg"/><Relationship Id="rId5" Type="http://schemas.openxmlformats.org/officeDocument/2006/relationships/image" Target="../media/image260.png"/><Relationship Id="rId4" Type="http://schemas.openxmlformats.org/officeDocument/2006/relationships/image" Target="../media/image259.jpe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98.xml"/></Relationships>
</file>

<file path=ppt/slides/_rels/slide20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28.xml"/><Relationship Id="rId1" Type="http://schemas.openxmlformats.org/officeDocument/2006/relationships/slideLayout" Target="../slideLayouts/slideLayout598.xml"/></Relationships>
</file>

<file path=ppt/slides/_rels/slide204.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29.xml"/><Relationship Id="rId1" Type="http://schemas.openxmlformats.org/officeDocument/2006/relationships/slideLayout" Target="../slideLayouts/slideLayout598.xml"/><Relationship Id="rId4" Type="http://schemas.openxmlformats.org/officeDocument/2006/relationships/image" Target="../media/image265.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20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344.xml"/></Relationships>
</file>

<file path=ppt/slides/_rels/slide207.xml.rels><?xml version="1.0" encoding="UTF-8" standalone="yes"?>
<Relationships xmlns="http://schemas.openxmlformats.org/package/2006/relationships"><Relationship Id="rId3" Type="http://schemas.openxmlformats.org/officeDocument/2006/relationships/image" Target="../media/image268.gif"/><Relationship Id="rId2" Type="http://schemas.openxmlformats.org/officeDocument/2006/relationships/slideLayout" Target="../slideLayouts/slideLayout356.xml"/><Relationship Id="rId1" Type="http://schemas.openxmlformats.org/officeDocument/2006/relationships/vmlDrawing" Target="../drawings/vmlDrawing10.vml"/><Relationship Id="rId5" Type="http://schemas.openxmlformats.org/officeDocument/2006/relationships/image" Target="../media/image267.png"/><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68.xml"/><Relationship Id="rId1" Type="http://schemas.openxmlformats.org/officeDocument/2006/relationships/vmlDrawing" Target="../drawings/vmlDrawing1.vml"/><Relationship Id="rId5" Type="http://schemas.openxmlformats.org/officeDocument/2006/relationships/image" Target="../media/image40.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8.xml"/><Relationship Id="rId1" Type="http://schemas.openxmlformats.org/officeDocument/2006/relationships/vmlDrawing" Target="../drawings/vmlDrawing2.vml"/><Relationship Id="rId5" Type="http://schemas.openxmlformats.org/officeDocument/2006/relationships/image" Target="../media/image40.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8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381.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ilc.royalsaskmuseum.ca/ilc2/images/23fcougar.jpg&amp;imgrefurl=http://ilc.royalsaskmuseum.ca/ilc2/pages/22b/23f/23fp1.htm&amp;h=301&amp;w=736&amp;sz=203&amp;tbnid=YGzCWTj4ZlAJ:&amp;tbnh=56&amp;tbnw=136&amp;start=23&amp;prev=/images?q=tertiary+consumer&amp;start=20&amp;hl=en&amp;lr=&amp;ie=UTF-8&amp;sa=N" TargetMode="External"/><Relationship Id="rId2" Type="http://schemas.openxmlformats.org/officeDocument/2006/relationships/notesSlide" Target="../notesSlides/notesSlide22.xml"/><Relationship Id="rId1" Type="http://schemas.openxmlformats.org/officeDocument/2006/relationships/slideLayout" Target="../slideLayouts/slideLayout381.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8.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381.xml"/><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381.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380.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380.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36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8.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368.xml"/></Relationships>
</file>

<file path=ppt/slides/_rels/slide4.xml.rels><?xml version="1.0" encoding="UTF-8" standalone="yes"?>
<Relationships xmlns="http://schemas.openxmlformats.org/package/2006/relationships"><Relationship Id="rId3" Type="http://schemas.openxmlformats.org/officeDocument/2006/relationships/hyperlink" Target="http://europa.eu.int/comm/research/inco/leaflets/2002/nisceec/images/eskimo.gif" TargetMode="External"/><Relationship Id="rId2" Type="http://schemas.openxmlformats.org/officeDocument/2006/relationships/notesSlide" Target="../notesSlides/notesSlide4.xml"/><Relationship Id="rId1" Type="http://schemas.openxmlformats.org/officeDocument/2006/relationships/slideLayout" Target="../slideLayouts/slideLayout117.xml"/><Relationship Id="rId5" Type="http://schemas.openxmlformats.org/officeDocument/2006/relationships/image" Target="../media/image23.jpe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418.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408.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1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08.xml"/><Relationship Id="rId1" Type="http://schemas.openxmlformats.org/officeDocument/2006/relationships/themeOverride" Target="../theme/themeOverride1.xml"/><Relationship Id="rId4" Type="http://schemas.openxmlformats.org/officeDocument/2006/relationships/image" Target="../media/image64.g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19.xml"/><Relationship Id="rId1" Type="http://schemas.openxmlformats.org/officeDocument/2006/relationships/themeOverride" Target="../theme/themeOverride2.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19.xml"/><Relationship Id="rId1" Type="http://schemas.openxmlformats.org/officeDocument/2006/relationships/themeOverride" Target="../theme/themeOverride3.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13.xml"/><Relationship Id="rId1" Type="http://schemas.openxmlformats.org/officeDocument/2006/relationships/themeOverride" Target="../theme/themeOverride4.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18.xml"/><Relationship Id="rId1" Type="http://schemas.openxmlformats.org/officeDocument/2006/relationships/themeOverride" Target="../theme/themeOverride5.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40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5.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406.xml"/><Relationship Id="rId4" Type="http://schemas.openxmlformats.org/officeDocument/2006/relationships/image" Target="../media/image71.jp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406.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406.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406.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6.xml"/><Relationship Id="rId1" Type="http://schemas.openxmlformats.org/officeDocument/2006/relationships/slideLayout" Target="../slideLayouts/slideLayout406.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406.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406.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131.xml"/><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05.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406.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20.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3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png"/><Relationship Id="rId1" Type="http://schemas.openxmlformats.org/officeDocument/2006/relationships/slideLayout" Target="../slideLayouts/slideLayout131.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26.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21.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32.xml"/></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3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21.xml"/><Relationship Id="rId1" Type="http://schemas.openxmlformats.org/officeDocument/2006/relationships/vmlDrawing" Target="../drawings/vmlDrawing3.v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433.xml"/><Relationship Id="rId5" Type="http://schemas.openxmlformats.org/officeDocument/2006/relationships/image" Target="../media/image93.jpeg"/><Relationship Id="rId4" Type="http://schemas.openxmlformats.org/officeDocument/2006/relationships/image" Target="../media/image9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58.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458.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458.xml"/><Relationship Id="rId5" Type="http://schemas.openxmlformats.org/officeDocument/2006/relationships/image" Target="../media/image97.pn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5.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458.xml"/><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458.xml"/><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458.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457.xml"/><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457.xml"/><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469.xml"/></Relationships>
</file>

<file path=ppt/slides/_rels/slide8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469.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png"/></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46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1.xml"/><Relationship Id="rId1" Type="http://schemas.openxmlformats.org/officeDocument/2006/relationships/slideLayout" Target="../slideLayouts/slideLayout469.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5.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469.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469.xml"/></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4.xml"/><Relationship Id="rId1" Type="http://schemas.openxmlformats.org/officeDocument/2006/relationships/slideLayout" Target="../slideLayouts/slideLayout469.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469.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66.xml"/><Relationship Id="rId1" Type="http://schemas.openxmlformats.org/officeDocument/2006/relationships/slideLayout" Target="../slideLayouts/slideLayout469.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469.xml"/></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469.xml"/><Relationship Id="rId5" Type="http://schemas.openxmlformats.org/officeDocument/2006/relationships/image" Target="../media/image133.pn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69.xml"/></Relationships>
</file>

<file path=ppt/slides/_rels/slide98.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70.xml"/><Relationship Id="rId1" Type="http://schemas.openxmlformats.org/officeDocument/2006/relationships/slideLayout" Target="../slideLayouts/slideLayout166.xml"/></Relationships>
</file>

<file path=ppt/slides/_rels/slide99.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71.xml"/><Relationship Id="rId1" Type="http://schemas.openxmlformats.org/officeDocument/2006/relationships/slideLayout" Target="../slideLayouts/slideLayout16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AutoShape 2" descr="atom"/>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147" name="Picture 3" descr="at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828800"/>
            <a:ext cx="106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D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828800"/>
            <a:ext cx="12080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5" descr="fluorescent%20cell"/>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150" name="Picture 6" descr="fluorescent%20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1828800"/>
            <a:ext cx="121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health-tiss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1828800"/>
            <a:ext cx="121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cat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1828800"/>
            <a:ext cx="1219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nervou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5200" y="1905000"/>
            <a:ext cx="16002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liones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3733800"/>
            <a:ext cx="10588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m-prid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6400" y="3733800"/>
            <a:ext cx="1981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2" descr="Lion_eating_giraff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733800"/>
            <a:ext cx="1752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AutoShape 13" descr="lioness"/>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158" name="Picture 14" descr="savann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3733800"/>
            <a:ext cx="1447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5" descr="eart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733800"/>
            <a:ext cx="1828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Rectangle 16"/>
          <p:cNvSpPr>
            <a:spLocks noGrp="1" noChangeArrowheads="1"/>
          </p:cNvSpPr>
          <p:nvPr>
            <p:ph type="title" idx="4294967295"/>
          </p:nvPr>
        </p:nvSpPr>
        <p:spPr>
          <a:xfrm>
            <a:off x="990600" y="762000"/>
            <a:ext cx="7772400" cy="1143000"/>
          </a:xfrm>
        </p:spPr>
        <p:txBody>
          <a:bodyPr/>
          <a:lstStyle/>
          <a:p>
            <a:pPr eaLnBrk="1" hangingPunct="1"/>
            <a:r>
              <a:rPr lang="en-US" sz="4000" smtClean="0">
                <a:latin typeface="Arial Narrow" pitchFamily="34" charset="0"/>
              </a:rPr>
              <a:t>Levels of Organization in Biology</a:t>
            </a:r>
          </a:p>
        </p:txBody>
      </p:sp>
      <p:sp>
        <p:nvSpPr>
          <p:cNvPr id="53265" name="Rectangle 17"/>
          <p:cNvSpPr>
            <a:spLocks noChangeArrowheads="1"/>
          </p:cNvSpPr>
          <p:nvPr/>
        </p:nvSpPr>
        <p:spPr bwMode="auto">
          <a:xfrm>
            <a:off x="990600" y="3200400"/>
            <a:ext cx="10668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Atom</a:t>
            </a:r>
          </a:p>
        </p:txBody>
      </p:sp>
      <p:sp>
        <p:nvSpPr>
          <p:cNvPr id="53266" name="Rectangle 18"/>
          <p:cNvSpPr>
            <a:spLocks noChangeArrowheads="1"/>
          </p:cNvSpPr>
          <p:nvPr/>
        </p:nvSpPr>
        <p:spPr bwMode="auto">
          <a:xfrm>
            <a:off x="2133600" y="3200400"/>
            <a:ext cx="12192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Molecule</a:t>
            </a:r>
          </a:p>
        </p:txBody>
      </p:sp>
      <p:sp>
        <p:nvSpPr>
          <p:cNvPr id="53267" name="Rectangle 19"/>
          <p:cNvSpPr>
            <a:spLocks noChangeArrowheads="1"/>
          </p:cNvSpPr>
          <p:nvPr/>
        </p:nvSpPr>
        <p:spPr bwMode="auto">
          <a:xfrm>
            <a:off x="3429000" y="3200400"/>
            <a:ext cx="12192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Cell</a:t>
            </a:r>
          </a:p>
        </p:txBody>
      </p:sp>
      <p:sp>
        <p:nvSpPr>
          <p:cNvPr id="53268" name="Rectangle 20"/>
          <p:cNvSpPr>
            <a:spLocks noChangeArrowheads="1"/>
          </p:cNvSpPr>
          <p:nvPr/>
        </p:nvSpPr>
        <p:spPr bwMode="auto">
          <a:xfrm>
            <a:off x="4724400" y="3200400"/>
            <a:ext cx="12192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Tissue</a:t>
            </a:r>
          </a:p>
        </p:txBody>
      </p:sp>
      <p:sp>
        <p:nvSpPr>
          <p:cNvPr id="53269" name="Rectangle 21"/>
          <p:cNvSpPr>
            <a:spLocks noChangeArrowheads="1"/>
          </p:cNvSpPr>
          <p:nvPr/>
        </p:nvSpPr>
        <p:spPr bwMode="auto">
          <a:xfrm>
            <a:off x="6019800" y="3200400"/>
            <a:ext cx="12192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Organ</a:t>
            </a:r>
          </a:p>
        </p:txBody>
      </p:sp>
      <p:sp>
        <p:nvSpPr>
          <p:cNvPr id="53270" name="Rectangle 22"/>
          <p:cNvSpPr>
            <a:spLocks noChangeArrowheads="1"/>
          </p:cNvSpPr>
          <p:nvPr/>
        </p:nvSpPr>
        <p:spPr bwMode="auto">
          <a:xfrm>
            <a:off x="7315200" y="3200400"/>
            <a:ext cx="16002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System</a:t>
            </a:r>
          </a:p>
        </p:txBody>
      </p:sp>
      <p:sp>
        <p:nvSpPr>
          <p:cNvPr id="53271" name="Rectangle 23"/>
          <p:cNvSpPr>
            <a:spLocks noChangeArrowheads="1"/>
          </p:cNvSpPr>
          <p:nvPr/>
        </p:nvSpPr>
        <p:spPr bwMode="auto">
          <a:xfrm>
            <a:off x="533400" y="5257800"/>
            <a:ext cx="10668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Organism</a:t>
            </a:r>
          </a:p>
        </p:txBody>
      </p:sp>
      <p:sp>
        <p:nvSpPr>
          <p:cNvPr id="53272" name="Rectangle 24"/>
          <p:cNvSpPr>
            <a:spLocks noChangeArrowheads="1"/>
          </p:cNvSpPr>
          <p:nvPr/>
        </p:nvSpPr>
        <p:spPr bwMode="auto">
          <a:xfrm>
            <a:off x="1676400" y="5257800"/>
            <a:ext cx="19812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Population</a:t>
            </a:r>
          </a:p>
        </p:txBody>
      </p:sp>
      <p:sp>
        <p:nvSpPr>
          <p:cNvPr id="53273" name="Rectangle 25"/>
          <p:cNvSpPr>
            <a:spLocks noChangeArrowheads="1"/>
          </p:cNvSpPr>
          <p:nvPr/>
        </p:nvSpPr>
        <p:spPr bwMode="auto">
          <a:xfrm>
            <a:off x="3733800" y="5257800"/>
            <a:ext cx="1752600" cy="381000"/>
          </a:xfrm>
          <a:prstGeom prst="rect">
            <a:avLst/>
          </a:prstGeom>
          <a:solidFill>
            <a:schemeClr val="accent1"/>
          </a:solidFill>
          <a:ln w="9525">
            <a:solidFill>
              <a:schemeClr val="tx1"/>
            </a:solidFill>
            <a:miter lim="800000"/>
            <a:headEnd/>
            <a:tailEnd/>
          </a:ln>
        </p:spPr>
        <p:txBody>
          <a:bodyPr wrap="none" anchor="ctr"/>
          <a:lstStyle/>
          <a:p>
            <a:r>
              <a:rPr lang="en-US" sz="2000"/>
              <a:t>Community</a:t>
            </a:r>
            <a:r>
              <a:rPr lang="en-US" sz="2400">
                <a:latin typeface="Times New Roman" pitchFamily="18" charset="0"/>
              </a:rPr>
              <a:t>	</a:t>
            </a:r>
          </a:p>
        </p:txBody>
      </p:sp>
      <p:sp>
        <p:nvSpPr>
          <p:cNvPr id="53274" name="Rectangle 26"/>
          <p:cNvSpPr>
            <a:spLocks noChangeArrowheads="1"/>
          </p:cNvSpPr>
          <p:nvPr/>
        </p:nvSpPr>
        <p:spPr bwMode="auto">
          <a:xfrm>
            <a:off x="5562600" y="5257800"/>
            <a:ext cx="14478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Ecosystem</a:t>
            </a:r>
          </a:p>
        </p:txBody>
      </p:sp>
      <p:sp>
        <p:nvSpPr>
          <p:cNvPr id="53275" name="Rectangle 27"/>
          <p:cNvSpPr>
            <a:spLocks noChangeArrowheads="1"/>
          </p:cNvSpPr>
          <p:nvPr/>
        </p:nvSpPr>
        <p:spPr bwMode="auto">
          <a:xfrm>
            <a:off x="7086600" y="5257800"/>
            <a:ext cx="1828800" cy="381000"/>
          </a:xfrm>
          <a:prstGeom prst="rect">
            <a:avLst/>
          </a:prstGeom>
          <a:solidFill>
            <a:schemeClr val="accent1"/>
          </a:solidFill>
          <a:ln w="9525">
            <a:solidFill>
              <a:schemeClr val="tx1"/>
            </a:solidFill>
            <a:miter lim="800000"/>
            <a:headEnd/>
            <a:tailEnd/>
          </a:ln>
        </p:spPr>
        <p:txBody>
          <a:bodyPr wrap="none" anchor="ctr"/>
          <a:lstStyle/>
          <a:p>
            <a:pPr algn="ctr"/>
            <a:r>
              <a:rPr lang="en-US" sz="2000"/>
              <a:t>Biosphere</a:t>
            </a:r>
          </a:p>
        </p:txBody>
      </p:sp>
      <p:sp>
        <p:nvSpPr>
          <p:cNvPr id="53276" name="Rectangle 28"/>
          <p:cNvSpPr>
            <a:spLocks noChangeArrowheads="1"/>
          </p:cNvSpPr>
          <p:nvPr/>
        </p:nvSpPr>
        <p:spPr bwMode="auto">
          <a:xfrm>
            <a:off x="1752600" y="5791200"/>
            <a:ext cx="7162800" cy="838200"/>
          </a:xfrm>
          <a:prstGeom prst="rect">
            <a:avLst/>
          </a:prstGeom>
          <a:solidFill>
            <a:schemeClr val="accent2"/>
          </a:solidFill>
          <a:ln w="9525">
            <a:solidFill>
              <a:schemeClr val="tx1"/>
            </a:solidFill>
            <a:miter lim="800000"/>
            <a:headEnd/>
            <a:tailEnd/>
          </a:ln>
        </p:spPr>
        <p:txBody>
          <a:bodyPr wrap="none" anchor="ctr"/>
          <a:lstStyle/>
          <a:p>
            <a:pPr algn="ctr"/>
            <a:r>
              <a:rPr lang="en-US" sz="2400" b="1"/>
              <a:t>ECOLOGY</a:t>
            </a:r>
          </a:p>
        </p:txBody>
      </p:sp>
    </p:spTree>
    <p:extLst>
      <p:ext uri="{BB962C8B-B14F-4D97-AF65-F5344CB8AC3E}">
        <p14:creationId xmlns:p14="http://schemas.microsoft.com/office/powerpoint/2010/main" val="250160556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65"/>
                                        </p:tgtEl>
                                        <p:attrNameLst>
                                          <p:attrName>style.visibility</p:attrName>
                                        </p:attrNameLst>
                                      </p:cBhvr>
                                      <p:to>
                                        <p:strVal val="visible"/>
                                      </p:to>
                                    </p:set>
                                    <p:anim calcmode="lin" valueType="num">
                                      <p:cBhvr additive="base">
                                        <p:cTn id="7" dur="500" fill="hold"/>
                                        <p:tgtEl>
                                          <p:spTgt spid="53265"/>
                                        </p:tgtEl>
                                        <p:attrNameLst>
                                          <p:attrName>ppt_x</p:attrName>
                                        </p:attrNameLst>
                                      </p:cBhvr>
                                      <p:tavLst>
                                        <p:tav tm="0">
                                          <p:val>
                                            <p:strVal val="0-#ppt_w/2"/>
                                          </p:val>
                                        </p:tav>
                                        <p:tav tm="100000">
                                          <p:val>
                                            <p:strVal val="#ppt_x"/>
                                          </p:val>
                                        </p:tav>
                                      </p:tavLst>
                                    </p:anim>
                                    <p:anim calcmode="lin" valueType="num">
                                      <p:cBhvr additive="base">
                                        <p:cTn id="8" dur="500" fill="hold"/>
                                        <p:tgtEl>
                                          <p:spTgt spid="532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266"/>
                                        </p:tgtEl>
                                        <p:attrNameLst>
                                          <p:attrName>style.visibility</p:attrName>
                                        </p:attrNameLst>
                                      </p:cBhvr>
                                      <p:to>
                                        <p:strVal val="visible"/>
                                      </p:to>
                                    </p:set>
                                    <p:anim calcmode="lin" valueType="num">
                                      <p:cBhvr additive="base">
                                        <p:cTn id="13" dur="500" fill="hold"/>
                                        <p:tgtEl>
                                          <p:spTgt spid="53266"/>
                                        </p:tgtEl>
                                        <p:attrNameLst>
                                          <p:attrName>ppt_x</p:attrName>
                                        </p:attrNameLst>
                                      </p:cBhvr>
                                      <p:tavLst>
                                        <p:tav tm="0">
                                          <p:val>
                                            <p:strVal val="0-#ppt_w/2"/>
                                          </p:val>
                                        </p:tav>
                                        <p:tav tm="100000">
                                          <p:val>
                                            <p:strVal val="#ppt_x"/>
                                          </p:val>
                                        </p:tav>
                                      </p:tavLst>
                                    </p:anim>
                                    <p:anim calcmode="lin" valueType="num">
                                      <p:cBhvr additive="base">
                                        <p:cTn id="14" dur="500" fill="hold"/>
                                        <p:tgtEl>
                                          <p:spTgt spid="5326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267"/>
                                        </p:tgtEl>
                                        <p:attrNameLst>
                                          <p:attrName>style.visibility</p:attrName>
                                        </p:attrNameLst>
                                      </p:cBhvr>
                                      <p:to>
                                        <p:strVal val="visible"/>
                                      </p:to>
                                    </p:set>
                                    <p:anim calcmode="lin" valueType="num">
                                      <p:cBhvr additive="base">
                                        <p:cTn id="19" dur="500" fill="hold"/>
                                        <p:tgtEl>
                                          <p:spTgt spid="53267"/>
                                        </p:tgtEl>
                                        <p:attrNameLst>
                                          <p:attrName>ppt_x</p:attrName>
                                        </p:attrNameLst>
                                      </p:cBhvr>
                                      <p:tavLst>
                                        <p:tav tm="0">
                                          <p:val>
                                            <p:strVal val="0-#ppt_w/2"/>
                                          </p:val>
                                        </p:tav>
                                        <p:tav tm="100000">
                                          <p:val>
                                            <p:strVal val="#ppt_x"/>
                                          </p:val>
                                        </p:tav>
                                      </p:tavLst>
                                    </p:anim>
                                    <p:anim calcmode="lin" valueType="num">
                                      <p:cBhvr additive="base">
                                        <p:cTn id="20" dur="500" fill="hold"/>
                                        <p:tgtEl>
                                          <p:spTgt spid="5326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3268"/>
                                        </p:tgtEl>
                                        <p:attrNameLst>
                                          <p:attrName>style.visibility</p:attrName>
                                        </p:attrNameLst>
                                      </p:cBhvr>
                                      <p:to>
                                        <p:strVal val="visible"/>
                                      </p:to>
                                    </p:set>
                                    <p:anim calcmode="lin" valueType="num">
                                      <p:cBhvr additive="base">
                                        <p:cTn id="25" dur="500" fill="hold"/>
                                        <p:tgtEl>
                                          <p:spTgt spid="53268"/>
                                        </p:tgtEl>
                                        <p:attrNameLst>
                                          <p:attrName>ppt_x</p:attrName>
                                        </p:attrNameLst>
                                      </p:cBhvr>
                                      <p:tavLst>
                                        <p:tav tm="0">
                                          <p:val>
                                            <p:strVal val="0-#ppt_w/2"/>
                                          </p:val>
                                        </p:tav>
                                        <p:tav tm="100000">
                                          <p:val>
                                            <p:strVal val="#ppt_x"/>
                                          </p:val>
                                        </p:tav>
                                      </p:tavLst>
                                    </p:anim>
                                    <p:anim calcmode="lin" valueType="num">
                                      <p:cBhvr additive="base">
                                        <p:cTn id="26" dur="500" fill="hold"/>
                                        <p:tgtEl>
                                          <p:spTgt spid="532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3269"/>
                                        </p:tgtEl>
                                        <p:attrNameLst>
                                          <p:attrName>style.visibility</p:attrName>
                                        </p:attrNameLst>
                                      </p:cBhvr>
                                      <p:to>
                                        <p:strVal val="visible"/>
                                      </p:to>
                                    </p:set>
                                    <p:anim calcmode="lin" valueType="num">
                                      <p:cBhvr additive="base">
                                        <p:cTn id="31" dur="500" fill="hold"/>
                                        <p:tgtEl>
                                          <p:spTgt spid="53269"/>
                                        </p:tgtEl>
                                        <p:attrNameLst>
                                          <p:attrName>ppt_x</p:attrName>
                                        </p:attrNameLst>
                                      </p:cBhvr>
                                      <p:tavLst>
                                        <p:tav tm="0">
                                          <p:val>
                                            <p:strVal val="0-#ppt_w/2"/>
                                          </p:val>
                                        </p:tav>
                                        <p:tav tm="100000">
                                          <p:val>
                                            <p:strVal val="#ppt_x"/>
                                          </p:val>
                                        </p:tav>
                                      </p:tavLst>
                                    </p:anim>
                                    <p:anim calcmode="lin" valueType="num">
                                      <p:cBhvr additive="base">
                                        <p:cTn id="32" dur="500" fill="hold"/>
                                        <p:tgtEl>
                                          <p:spTgt spid="53269"/>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3270"/>
                                        </p:tgtEl>
                                        <p:attrNameLst>
                                          <p:attrName>style.visibility</p:attrName>
                                        </p:attrNameLst>
                                      </p:cBhvr>
                                      <p:to>
                                        <p:strVal val="visible"/>
                                      </p:to>
                                    </p:set>
                                    <p:anim calcmode="lin" valueType="num">
                                      <p:cBhvr additive="base">
                                        <p:cTn id="37" dur="500" fill="hold"/>
                                        <p:tgtEl>
                                          <p:spTgt spid="53270"/>
                                        </p:tgtEl>
                                        <p:attrNameLst>
                                          <p:attrName>ppt_x</p:attrName>
                                        </p:attrNameLst>
                                      </p:cBhvr>
                                      <p:tavLst>
                                        <p:tav tm="0">
                                          <p:val>
                                            <p:strVal val="0-#ppt_w/2"/>
                                          </p:val>
                                        </p:tav>
                                        <p:tav tm="100000">
                                          <p:val>
                                            <p:strVal val="#ppt_x"/>
                                          </p:val>
                                        </p:tav>
                                      </p:tavLst>
                                    </p:anim>
                                    <p:anim calcmode="lin" valueType="num">
                                      <p:cBhvr additive="base">
                                        <p:cTn id="38" dur="500" fill="hold"/>
                                        <p:tgtEl>
                                          <p:spTgt spid="532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3271"/>
                                        </p:tgtEl>
                                        <p:attrNameLst>
                                          <p:attrName>style.visibility</p:attrName>
                                        </p:attrNameLst>
                                      </p:cBhvr>
                                      <p:to>
                                        <p:strVal val="visible"/>
                                      </p:to>
                                    </p:set>
                                    <p:anim calcmode="lin" valueType="num">
                                      <p:cBhvr additive="base">
                                        <p:cTn id="43" dur="500" fill="hold"/>
                                        <p:tgtEl>
                                          <p:spTgt spid="53271"/>
                                        </p:tgtEl>
                                        <p:attrNameLst>
                                          <p:attrName>ppt_x</p:attrName>
                                        </p:attrNameLst>
                                      </p:cBhvr>
                                      <p:tavLst>
                                        <p:tav tm="0">
                                          <p:val>
                                            <p:strVal val="0-#ppt_w/2"/>
                                          </p:val>
                                        </p:tav>
                                        <p:tav tm="100000">
                                          <p:val>
                                            <p:strVal val="#ppt_x"/>
                                          </p:val>
                                        </p:tav>
                                      </p:tavLst>
                                    </p:anim>
                                    <p:anim calcmode="lin" valueType="num">
                                      <p:cBhvr additive="base">
                                        <p:cTn id="44" dur="500" fill="hold"/>
                                        <p:tgtEl>
                                          <p:spTgt spid="53271"/>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3272"/>
                                        </p:tgtEl>
                                        <p:attrNameLst>
                                          <p:attrName>style.visibility</p:attrName>
                                        </p:attrNameLst>
                                      </p:cBhvr>
                                      <p:to>
                                        <p:strVal val="visible"/>
                                      </p:to>
                                    </p:set>
                                    <p:anim calcmode="lin" valueType="num">
                                      <p:cBhvr additive="base">
                                        <p:cTn id="49" dur="500" fill="hold"/>
                                        <p:tgtEl>
                                          <p:spTgt spid="53272"/>
                                        </p:tgtEl>
                                        <p:attrNameLst>
                                          <p:attrName>ppt_x</p:attrName>
                                        </p:attrNameLst>
                                      </p:cBhvr>
                                      <p:tavLst>
                                        <p:tav tm="0">
                                          <p:val>
                                            <p:strVal val="0-#ppt_w/2"/>
                                          </p:val>
                                        </p:tav>
                                        <p:tav tm="100000">
                                          <p:val>
                                            <p:strVal val="#ppt_x"/>
                                          </p:val>
                                        </p:tav>
                                      </p:tavLst>
                                    </p:anim>
                                    <p:anim calcmode="lin" valueType="num">
                                      <p:cBhvr additive="base">
                                        <p:cTn id="50" dur="500" fill="hold"/>
                                        <p:tgtEl>
                                          <p:spTgt spid="53272"/>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3273"/>
                                        </p:tgtEl>
                                        <p:attrNameLst>
                                          <p:attrName>style.visibility</p:attrName>
                                        </p:attrNameLst>
                                      </p:cBhvr>
                                      <p:to>
                                        <p:strVal val="visible"/>
                                      </p:to>
                                    </p:set>
                                    <p:anim calcmode="lin" valueType="num">
                                      <p:cBhvr additive="base">
                                        <p:cTn id="55" dur="500" fill="hold"/>
                                        <p:tgtEl>
                                          <p:spTgt spid="53273"/>
                                        </p:tgtEl>
                                        <p:attrNameLst>
                                          <p:attrName>ppt_x</p:attrName>
                                        </p:attrNameLst>
                                      </p:cBhvr>
                                      <p:tavLst>
                                        <p:tav tm="0">
                                          <p:val>
                                            <p:strVal val="0-#ppt_w/2"/>
                                          </p:val>
                                        </p:tav>
                                        <p:tav tm="100000">
                                          <p:val>
                                            <p:strVal val="#ppt_x"/>
                                          </p:val>
                                        </p:tav>
                                      </p:tavLst>
                                    </p:anim>
                                    <p:anim calcmode="lin" valueType="num">
                                      <p:cBhvr additive="base">
                                        <p:cTn id="56" dur="500" fill="hold"/>
                                        <p:tgtEl>
                                          <p:spTgt spid="53273"/>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3274"/>
                                        </p:tgtEl>
                                        <p:attrNameLst>
                                          <p:attrName>style.visibility</p:attrName>
                                        </p:attrNameLst>
                                      </p:cBhvr>
                                      <p:to>
                                        <p:strVal val="visible"/>
                                      </p:to>
                                    </p:set>
                                    <p:anim calcmode="lin" valueType="num">
                                      <p:cBhvr additive="base">
                                        <p:cTn id="61" dur="500" fill="hold"/>
                                        <p:tgtEl>
                                          <p:spTgt spid="53274"/>
                                        </p:tgtEl>
                                        <p:attrNameLst>
                                          <p:attrName>ppt_x</p:attrName>
                                        </p:attrNameLst>
                                      </p:cBhvr>
                                      <p:tavLst>
                                        <p:tav tm="0">
                                          <p:val>
                                            <p:strVal val="0-#ppt_w/2"/>
                                          </p:val>
                                        </p:tav>
                                        <p:tav tm="100000">
                                          <p:val>
                                            <p:strVal val="#ppt_x"/>
                                          </p:val>
                                        </p:tav>
                                      </p:tavLst>
                                    </p:anim>
                                    <p:anim calcmode="lin" valueType="num">
                                      <p:cBhvr additive="base">
                                        <p:cTn id="62" dur="500" fill="hold"/>
                                        <p:tgtEl>
                                          <p:spTgt spid="53274"/>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3275"/>
                                        </p:tgtEl>
                                        <p:attrNameLst>
                                          <p:attrName>style.visibility</p:attrName>
                                        </p:attrNameLst>
                                      </p:cBhvr>
                                      <p:to>
                                        <p:strVal val="visible"/>
                                      </p:to>
                                    </p:set>
                                    <p:animEffect transition="in" filter="dissolve">
                                      <p:cBhvr>
                                        <p:cTn id="67" dur="500"/>
                                        <p:tgtEl>
                                          <p:spTgt spid="5327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53276"/>
                                        </p:tgtEl>
                                        <p:attrNameLst>
                                          <p:attrName>style.visibility</p:attrName>
                                        </p:attrNameLst>
                                      </p:cBhvr>
                                      <p:to>
                                        <p:strVal val="visible"/>
                                      </p:to>
                                    </p:set>
                                    <p:anim calcmode="lin" valueType="num">
                                      <p:cBhvr additive="base">
                                        <p:cTn id="72" dur="500" fill="hold"/>
                                        <p:tgtEl>
                                          <p:spTgt spid="53276"/>
                                        </p:tgtEl>
                                        <p:attrNameLst>
                                          <p:attrName>ppt_x</p:attrName>
                                        </p:attrNameLst>
                                      </p:cBhvr>
                                      <p:tavLst>
                                        <p:tav tm="0">
                                          <p:val>
                                            <p:strVal val="0-#ppt_w/2"/>
                                          </p:val>
                                        </p:tav>
                                        <p:tav tm="100000">
                                          <p:val>
                                            <p:strVal val="#ppt_x"/>
                                          </p:val>
                                        </p:tav>
                                      </p:tavLst>
                                    </p:anim>
                                    <p:anim calcmode="lin" valueType="num">
                                      <p:cBhvr additive="base">
                                        <p:cTn id="73" dur="500" fill="hold"/>
                                        <p:tgtEl>
                                          <p:spTgt spid="532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 grpId="0" animBg="1" autoUpdateAnimBg="0"/>
      <p:bldP spid="53266" grpId="0" animBg="1" autoUpdateAnimBg="0"/>
      <p:bldP spid="53267" grpId="0" animBg="1" autoUpdateAnimBg="0"/>
      <p:bldP spid="53268" grpId="0" animBg="1" autoUpdateAnimBg="0"/>
      <p:bldP spid="53269" grpId="0" animBg="1" autoUpdateAnimBg="0"/>
      <p:bldP spid="53270" grpId="0" animBg="1" autoUpdateAnimBg="0"/>
      <p:bldP spid="53271" grpId="0" animBg="1" autoUpdateAnimBg="0"/>
      <p:bldP spid="53272" grpId="0" animBg="1" autoUpdateAnimBg="0"/>
      <p:bldP spid="53273" grpId="0" animBg="1" autoUpdateAnimBg="0"/>
      <p:bldP spid="53274" grpId="0" animBg="1" autoUpdateAnimBg="0"/>
      <p:bldP spid="53275" grpId="0" animBg="1" autoUpdateAnimBg="0"/>
      <p:bldP spid="53276"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3962400" cy="6019800"/>
          </a:xfrm>
        </p:spPr>
        <p:txBody>
          <a:bodyPr>
            <a:normAutofit/>
          </a:bodyPr>
          <a:lstStyle/>
          <a:p>
            <a:pPr lvl="0">
              <a:buNone/>
            </a:pPr>
            <a:r>
              <a:rPr lang="en-US" sz="4600" b="1" dirty="0" smtClean="0"/>
              <a:t>3) Identify </a:t>
            </a:r>
            <a:r>
              <a:rPr lang="en-US" sz="4600" b="1" dirty="0"/>
              <a:t>the variables</a:t>
            </a:r>
            <a:r>
              <a:rPr lang="en-US" b="1" dirty="0" smtClean="0"/>
              <a:t>:</a:t>
            </a:r>
            <a:endParaRPr lang="en-US" dirty="0"/>
          </a:p>
          <a:p>
            <a:r>
              <a:rPr lang="en-US" b="1" u="sng" dirty="0" smtClean="0">
                <a:solidFill>
                  <a:srgbClr val="7030A0"/>
                </a:solidFill>
              </a:rPr>
              <a:t>Manipulated</a:t>
            </a:r>
            <a:r>
              <a:rPr lang="en-US" b="1" dirty="0" smtClean="0">
                <a:solidFill>
                  <a:srgbClr val="7030A0"/>
                </a:solidFill>
              </a:rPr>
              <a:t>: </a:t>
            </a:r>
            <a:r>
              <a:rPr lang="en-US" sz="2900" dirty="0" smtClean="0">
                <a:solidFill>
                  <a:srgbClr val="7030A0"/>
                </a:solidFill>
              </a:rPr>
              <a:t>The </a:t>
            </a:r>
            <a:r>
              <a:rPr lang="en-US" sz="2900" dirty="0">
                <a:solidFill>
                  <a:srgbClr val="7030A0"/>
                </a:solidFill>
              </a:rPr>
              <a:t>variable that is changed</a:t>
            </a:r>
          </a:p>
          <a:p>
            <a:pPr>
              <a:buNone/>
            </a:pPr>
            <a:r>
              <a:rPr lang="en-US" dirty="0">
                <a:solidFill>
                  <a:srgbClr val="7030A0"/>
                </a:solidFill>
              </a:rPr>
              <a:t>	</a:t>
            </a:r>
          </a:p>
          <a:p>
            <a:r>
              <a:rPr lang="en-US" b="1" u="sng" dirty="0" smtClean="0">
                <a:solidFill>
                  <a:srgbClr val="7030A0"/>
                </a:solidFill>
              </a:rPr>
              <a:t>Responding</a:t>
            </a:r>
            <a:r>
              <a:rPr lang="en-US" b="1" dirty="0" smtClean="0">
                <a:solidFill>
                  <a:srgbClr val="7030A0"/>
                </a:solidFill>
              </a:rPr>
              <a:t>: </a:t>
            </a:r>
            <a:r>
              <a:rPr lang="en-US" dirty="0" smtClean="0">
                <a:solidFill>
                  <a:srgbClr val="7030A0"/>
                </a:solidFill>
              </a:rPr>
              <a:t>The variable that is measured due to the change</a:t>
            </a:r>
            <a:endParaRPr lang="en-US" dirty="0">
              <a:solidFill>
                <a:srgbClr val="7030A0"/>
              </a:solidFill>
            </a:endParaRPr>
          </a:p>
          <a:p>
            <a:endParaRPr lang="en-US" dirty="0" smtClean="0"/>
          </a:p>
          <a:p>
            <a:endParaRPr lang="en-US" dirty="0"/>
          </a:p>
        </p:txBody>
      </p:sp>
      <p:sp>
        <p:nvSpPr>
          <p:cNvPr id="4" name="TextBox 3"/>
          <p:cNvSpPr txBox="1"/>
          <p:nvPr/>
        </p:nvSpPr>
        <p:spPr>
          <a:xfrm>
            <a:off x="4191000" y="4038600"/>
            <a:ext cx="4953000" cy="2246769"/>
          </a:xfrm>
          <a:prstGeom prst="rect">
            <a:avLst/>
          </a:prstGeom>
          <a:noFill/>
        </p:spPr>
        <p:txBody>
          <a:bodyPr wrap="square" rtlCol="0">
            <a:spAutoFit/>
          </a:bodyPr>
          <a:lstStyle/>
          <a:p>
            <a:r>
              <a:rPr lang="en-US" sz="2800" b="1" i="1" dirty="0" smtClean="0">
                <a:solidFill>
                  <a:srgbClr val="C00000"/>
                </a:solidFill>
              </a:rPr>
              <a:t>Ex: </a:t>
            </a:r>
          </a:p>
          <a:p>
            <a:r>
              <a:rPr lang="en-US" sz="2800" b="1" i="1" dirty="0" smtClean="0">
                <a:solidFill>
                  <a:srgbClr val="C00000"/>
                </a:solidFill>
              </a:rPr>
              <a:t>Manipulated: exposure to air</a:t>
            </a:r>
          </a:p>
          <a:p>
            <a:endParaRPr lang="en-US" sz="2800" b="1" i="1" dirty="0" smtClean="0">
              <a:solidFill>
                <a:srgbClr val="C00000"/>
              </a:solidFill>
            </a:endParaRPr>
          </a:p>
          <a:p>
            <a:r>
              <a:rPr lang="en-US" sz="2800" b="1" i="1" dirty="0" smtClean="0">
                <a:solidFill>
                  <a:srgbClr val="C00000"/>
                </a:solidFill>
              </a:rPr>
              <a:t>Responding:  growth of organisms in broth </a:t>
            </a:r>
            <a:endParaRPr lang="en-US" sz="2800" b="1" i="1" dirty="0">
              <a:solidFill>
                <a:srgbClr val="C00000"/>
              </a:solidFill>
            </a:endParaRPr>
          </a:p>
        </p:txBody>
      </p:sp>
      <p:pic>
        <p:nvPicPr>
          <p:cNvPr id="5" name="Picture 2" descr="https://encrypted-tbn3.google.com/images?q=tbn:ANd9GcSa8xEd5uQasx8q2gGFolx32ve8WSrQQHdZorwecJPCIrnsCN26LA"/>
          <p:cNvPicPr>
            <a:picLocks noChangeAspect="1" noChangeArrowheads="1"/>
          </p:cNvPicPr>
          <p:nvPr/>
        </p:nvPicPr>
        <p:blipFill>
          <a:blip r:embed="rId2" cstate="print"/>
          <a:srcRect/>
          <a:stretch>
            <a:fillRect/>
          </a:stretch>
        </p:blipFill>
        <p:spPr bwMode="auto">
          <a:xfrm>
            <a:off x="4724400" y="762000"/>
            <a:ext cx="3932319" cy="2819400"/>
          </a:xfrm>
          <a:prstGeom prst="rect">
            <a:avLst/>
          </a:prstGeom>
          <a:noFill/>
        </p:spPr>
      </p:pic>
    </p:spTree>
    <p:extLst>
      <p:ext uri="{BB962C8B-B14F-4D97-AF65-F5344CB8AC3E}">
        <p14:creationId xmlns:p14="http://schemas.microsoft.com/office/powerpoint/2010/main" val="88311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algn="ctr" fontAlgn="auto">
              <a:spcAft>
                <a:spcPts val="0"/>
              </a:spcAft>
              <a:defRPr/>
            </a:pPr>
            <a:r>
              <a:rPr lang="en-US" b="1" dirty="0" smtClean="0">
                <a:solidFill>
                  <a:schemeClr val="accent1">
                    <a:tint val="83000"/>
                    <a:satMod val="150000"/>
                  </a:schemeClr>
                </a:solidFill>
                <a:effectLst/>
              </a:rPr>
              <a:t>Total Magnification:</a:t>
            </a:r>
            <a:endParaRPr lang="en-US" dirty="0">
              <a:solidFill>
                <a:schemeClr val="accent1">
                  <a:tint val="83000"/>
                  <a:satMod val="150000"/>
                </a:schemeClr>
              </a:solidFill>
            </a:endParaRPr>
          </a:p>
        </p:txBody>
      </p:sp>
      <p:sp>
        <p:nvSpPr>
          <p:cNvPr id="3" name="Content Placeholder 2"/>
          <p:cNvSpPr>
            <a:spLocks noGrp="1"/>
          </p:cNvSpPr>
          <p:nvPr>
            <p:ph idx="1"/>
          </p:nvPr>
        </p:nvSpPr>
        <p:spPr>
          <a:xfrm>
            <a:off x="457200" y="1524000"/>
            <a:ext cx="8229600" cy="4572000"/>
          </a:xfrm>
        </p:spPr>
        <p:txBody>
          <a:bodyPr>
            <a:normAutofit lnSpcReduction="10000"/>
          </a:bodyPr>
          <a:lstStyle/>
          <a:p>
            <a:pPr marL="448056" indent="-384048" fontAlgn="auto">
              <a:spcAft>
                <a:spcPts val="0"/>
              </a:spcAft>
              <a:buFont typeface="Wingdings 2"/>
              <a:buNone/>
              <a:defRPr/>
            </a:pPr>
            <a:r>
              <a:rPr lang="en-US" u="sng" dirty="0" smtClean="0"/>
              <a:t>Total Magnification </a:t>
            </a:r>
            <a:r>
              <a:rPr lang="en-US" dirty="0" smtClean="0"/>
              <a:t>=</a:t>
            </a:r>
            <a:r>
              <a:rPr lang="en-US" sz="2400" dirty="0" smtClean="0"/>
              <a:t>Ocular X Objective</a:t>
            </a:r>
            <a:endParaRPr lang="en-US" sz="2400" b="1" dirty="0" smtClean="0"/>
          </a:p>
          <a:p>
            <a:pPr marL="448056" indent="-384048" fontAlgn="auto">
              <a:spcAft>
                <a:spcPts val="0"/>
              </a:spcAft>
              <a:buFont typeface="Wingdings 2"/>
              <a:buChar char=""/>
              <a:defRPr/>
            </a:pPr>
            <a:r>
              <a:rPr lang="en-US" sz="2400" dirty="0" smtClean="0"/>
              <a:t>Low Power:  </a:t>
            </a:r>
            <a:endParaRPr lang="en-US" sz="2400" b="1" dirty="0" smtClean="0"/>
          </a:p>
          <a:p>
            <a:pPr marL="1106424" lvl="2" fontAlgn="auto">
              <a:spcAft>
                <a:spcPts val="0"/>
              </a:spcAft>
              <a:buFont typeface="Wingdings 2"/>
              <a:buChar char=""/>
              <a:defRPr/>
            </a:pPr>
            <a:r>
              <a:rPr lang="en-US" sz="1800" dirty="0" smtClean="0"/>
              <a:t>10 X 4 = 40X total </a:t>
            </a:r>
            <a:r>
              <a:rPr lang="en-US" sz="1800" dirty="0" err="1" smtClean="0"/>
              <a:t>mag</a:t>
            </a:r>
            <a:endParaRPr lang="en-US" sz="1800" b="1" dirty="0" smtClean="0"/>
          </a:p>
          <a:p>
            <a:pPr marL="448056" indent="-384048" fontAlgn="auto">
              <a:spcAft>
                <a:spcPts val="0"/>
              </a:spcAft>
              <a:buFont typeface="Wingdings 2"/>
              <a:buChar char=""/>
              <a:defRPr/>
            </a:pPr>
            <a:r>
              <a:rPr lang="en-US" sz="2400" dirty="0" smtClean="0"/>
              <a:t>Medium Power:  </a:t>
            </a:r>
            <a:endParaRPr lang="en-US" sz="2400" b="1" dirty="0" smtClean="0"/>
          </a:p>
          <a:p>
            <a:pPr marL="1106424" lvl="2" fontAlgn="auto">
              <a:spcAft>
                <a:spcPts val="0"/>
              </a:spcAft>
              <a:buFont typeface="Wingdings 2"/>
              <a:buChar char=""/>
              <a:defRPr/>
            </a:pPr>
            <a:r>
              <a:rPr lang="en-US" sz="1800" dirty="0" smtClean="0"/>
              <a:t>10 X 10 = 100X total </a:t>
            </a:r>
            <a:r>
              <a:rPr lang="en-US" sz="1800" dirty="0" err="1" smtClean="0"/>
              <a:t>mag</a:t>
            </a:r>
            <a:endParaRPr lang="en-US" sz="1800" b="1" dirty="0" smtClean="0"/>
          </a:p>
          <a:p>
            <a:pPr marL="448056" indent="-384048" fontAlgn="auto">
              <a:spcAft>
                <a:spcPts val="0"/>
              </a:spcAft>
              <a:buFont typeface="Wingdings 2"/>
              <a:buChar char=""/>
              <a:defRPr/>
            </a:pPr>
            <a:r>
              <a:rPr lang="en-US" sz="2400" dirty="0" smtClean="0"/>
              <a:t>High Power:  </a:t>
            </a:r>
            <a:endParaRPr lang="en-US" sz="2400" b="1" dirty="0" smtClean="0"/>
          </a:p>
          <a:p>
            <a:pPr marL="1106424" lvl="2" fontAlgn="auto">
              <a:spcAft>
                <a:spcPts val="0"/>
              </a:spcAft>
              <a:buFont typeface="Wingdings 2"/>
              <a:buChar char=""/>
              <a:defRPr/>
            </a:pPr>
            <a:r>
              <a:rPr lang="en-US" sz="1800" dirty="0" smtClean="0"/>
              <a:t>10 X 40 = 400X total </a:t>
            </a:r>
            <a:r>
              <a:rPr lang="en-US" sz="1800" dirty="0" err="1" smtClean="0"/>
              <a:t>mag</a:t>
            </a:r>
            <a:endParaRPr lang="en-US" sz="1800" b="1" dirty="0" smtClean="0"/>
          </a:p>
          <a:p>
            <a:pPr marL="448056" indent="-384048" fontAlgn="auto">
              <a:spcAft>
                <a:spcPts val="0"/>
              </a:spcAft>
              <a:buFont typeface="Wingdings 2"/>
              <a:buChar char=""/>
              <a:defRPr/>
            </a:pPr>
            <a:r>
              <a:rPr lang="en-US" sz="2400" dirty="0" smtClean="0"/>
              <a:t>Highest Power:</a:t>
            </a:r>
          </a:p>
          <a:p>
            <a:pPr marL="1106424" lvl="2" fontAlgn="auto">
              <a:spcAft>
                <a:spcPts val="0"/>
              </a:spcAft>
              <a:buFont typeface="Wingdings 2"/>
              <a:buChar char=""/>
              <a:defRPr/>
            </a:pPr>
            <a:r>
              <a:rPr lang="en-US" sz="1800" dirty="0" smtClean="0"/>
              <a:t>10 X 100 = 1000X total </a:t>
            </a:r>
            <a:r>
              <a:rPr lang="en-US" sz="1800" dirty="0" err="1" smtClean="0"/>
              <a:t>mag</a:t>
            </a:r>
            <a:endParaRPr lang="en-US" sz="1800" dirty="0" smtClean="0"/>
          </a:p>
          <a:p>
            <a:pPr marL="1106424" lvl="2" fontAlgn="auto">
              <a:spcAft>
                <a:spcPts val="0"/>
              </a:spcAft>
              <a:buFont typeface="Wingdings 2"/>
              <a:buChar char=""/>
              <a:defRPr/>
            </a:pPr>
            <a:endParaRPr lang="en-US" sz="1800" dirty="0" smtClean="0"/>
          </a:p>
          <a:p>
            <a:pPr marL="448056" indent="-384048" fontAlgn="auto">
              <a:spcAft>
                <a:spcPts val="0"/>
              </a:spcAft>
              <a:buFont typeface="Wingdings 2"/>
              <a:buChar char=""/>
              <a:defRPr/>
            </a:pPr>
            <a:r>
              <a:rPr lang="en-US" sz="4400" b="1" dirty="0" smtClean="0"/>
              <a:t>DO NOT ADD!!!!</a:t>
            </a:r>
          </a:p>
          <a:p>
            <a:pPr marL="448056" indent="-384048" fontAlgn="auto">
              <a:spcAft>
                <a:spcPts val="0"/>
              </a:spcAft>
              <a:buFont typeface="Wingdings 2"/>
              <a:buChar char=""/>
              <a:defRPr/>
            </a:pPr>
            <a:endParaRPr lang="en-US" dirty="0"/>
          </a:p>
        </p:txBody>
      </p:sp>
      <p:pic>
        <p:nvPicPr>
          <p:cNvPr id="18435" name="Picture 3" descr="Microscope Parts"/>
          <p:cNvPicPr>
            <a:picLocks noChangeAspect="1" noChangeArrowheads="1"/>
          </p:cNvPicPr>
          <p:nvPr/>
        </p:nvPicPr>
        <p:blipFill>
          <a:blip r:embed="rId3" cstate="print"/>
          <a:srcRect/>
          <a:stretch>
            <a:fillRect/>
          </a:stretch>
        </p:blipFill>
        <p:spPr bwMode="auto">
          <a:xfrm>
            <a:off x="5791200" y="2133600"/>
            <a:ext cx="3352800" cy="4191000"/>
          </a:xfrm>
          <a:prstGeom prst="rect">
            <a:avLst/>
          </a:prstGeom>
          <a:noFill/>
          <a:ln w="9525">
            <a:noFill/>
            <a:miter lim="800000"/>
            <a:headEnd/>
            <a:tailEnd/>
          </a:ln>
        </p:spPr>
      </p:pic>
      <p:sp>
        <p:nvSpPr>
          <p:cNvPr id="18436" name="TextBox 4"/>
          <p:cNvSpPr txBox="1">
            <a:spLocks noChangeArrowheads="1"/>
          </p:cNvSpPr>
          <p:nvPr/>
        </p:nvSpPr>
        <p:spPr bwMode="auto">
          <a:xfrm>
            <a:off x="5715000" y="2895600"/>
            <a:ext cx="1143000" cy="338138"/>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prstClr val="black"/>
                </a:solidFill>
                <a:cs typeface="Arial" charset="0"/>
              </a:rPr>
              <a:t>or Turret</a:t>
            </a:r>
          </a:p>
        </p:txBody>
      </p:sp>
    </p:spTree>
    <p:extLst>
      <p:ext uri="{BB962C8B-B14F-4D97-AF65-F5344CB8AC3E}">
        <p14:creationId xmlns:p14="http://schemas.microsoft.com/office/powerpoint/2010/main" val="192789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0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algn="ctr" fontAlgn="auto">
              <a:spcAft>
                <a:spcPts val="0"/>
              </a:spcAft>
              <a:defRPr/>
            </a:pPr>
            <a:r>
              <a:rPr lang="en-US" b="1" u="sng" dirty="0" smtClean="0">
                <a:solidFill>
                  <a:schemeClr val="accent1">
                    <a:tint val="83000"/>
                    <a:satMod val="150000"/>
                  </a:schemeClr>
                </a:solidFill>
              </a:rPr>
              <a:t>Lighting the FOV:</a:t>
            </a:r>
            <a:r>
              <a:rPr lang="en-US" b="1" dirty="0" smtClean="0">
                <a:solidFill>
                  <a:schemeClr val="accent1">
                    <a:tint val="83000"/>
                    <a:satMod val="150000"/>
                  </a:schemeClr>
                </a:solidFill>
              </a:rPr>
              <a:t/>
            </a:r>
            <a:br>
              <a:rPr lang="en-US" b="1" dirty="0" smtClean="0">
                <a:solidFill>
                  <a:schemeClr val="accent1">
                    <a:tint val="83000"/>
                    <a:satMod val="150000"/>
                  </a:schemeClr>
                </a:solidFill>
              </a:rPr>
            </a:br>
            <a:endParaRPr lang="en-US" dirty="0">
              <a:solidFill>
                <a:schemeClr val="accent1">
                  <a:tint val="83000"/>
                  <a:satMod val="150000"/>
                </a:schemeClr>
              </a:solidFill>
            </a:endParaRPr>
          </a:p>
        </p:txBody>
      </p:sp>
      <p:sp>
        <p:nvSpPr>
          <p:cNvPr id="3" name="Content Placeholder 2"/>
          <p:cNvSpPr>
            <a:spLocks noGrp="1"/>
          </p:cNvSpPr>
          <p:nvPr>
            <p:ph idx="1"/>
          </p:nvPr>
        </p:nvSpPr>
        <p:spPr>
          <a:xfrm>
            <a:off x="457200" y="1143000"/>
            <a:ext cx="8229600" cy="4572000"/>
          </a:xfrm>
        </p:spPr>
        <p:txBody>
          <a:bodyPr/>
          <a:lstStyle/>
          <a:p>
            <a:r>
              <a:rPr lang="en-US" sz="2000" smtClean="0"/>
              <a:t>The lower the power, the lighter the FOV (easier to see image).</a:t>
            </a:r>
            <a:endParaRPr lang="en-US" sz="2000" b="1" smtClean="0"/>
          </a:p>
          <a:p>
            <a:r>
              <a:rPr lang="en-US" sz="2000" smtClean="0"/>
              <a:t>The higher the power, the darker the FOV (harder to see image).</a:t>
            </a:r>
            <a:endParaRPr lang="en-US" sz="2000" b="1" smtClean="0"/>
          </a:p>
          <a:p>
            <a:pPr lvl="1"/>
            <a:r>
              <a:rPr lang="en-US" sz="2000" b="1" u="sng" smtClean="0"/>
              <a:t>DIAPHRAGM</a:t>
            </a:r>
            <a:r>
              <a:rPr lang="en-US" sz="2000" smtClean="0"/>
              <a:t> (adjusts the amount of light): </a:t>
            </a:r>
          </a:p>
          <a:p>
            <a:pPr lvl="1">
              <a:buFont typeface="Verdana" pitchFamily="34" charset="0"/>
              <a:buNone/>
            </a:pPr>
            <a:r>
              <a:rPr lang="en-US" sz="2000" smtClean="0"/>
              <a:t>	 Disc underneath the stage that </a:t>
            </a:r>
          </a:p>
          <a:p>
            <a:pPr lvl="1">
              <a:buFont typeface="Verdana" pitchFamily="34" charset="0"/>
              <a:buNone/>
            </a:pPr>
            <a:r>
              <a:rPr lang="en-US" sz="2000" smtClean="0"/>
              <a:t>	 contains holes of different sizes. </a:t>
            </a:r>
          </a:p>
          <a:p>
            <a:pPr lvl="1">
              <a:buFont typeface="Verdana" pitchFamily="34" charset="0"/>
              <a:buNone/>
            </a:pPr>
            <a:r>
              <a:rPr lang="en-US" sz="2000" smtClean="0"/>
              <a:t>	 Dial to a larger hole to let in </a:t>
            </a:r>
          </a:p>
          <a:p>
            <a:pPr lvl="1">
              <a:buFont typeface="Verdana" pitchFamily="34" charset="0"/>
              <a:buNone/>
            </a:pPr>
            <a:r>
              <a:rPr lang="en-US" sz="2000" smtClean="0"/>
              <a:t>	 more light.</a:t>
            </a:r>
            <a:endParaRPr lang="en-US" sz="2000" b="1" smtClean="0"/>
          </a:p>
          <a:p>
            <a:endParaRPr lang="en-US" sz="2400" smtClean="0"/>
          </a:p>
        </p:txBody>
      </p:sp>
      <p:pic>
        <p:nvPicPr>
          <p:cNvPr id="20483" name="Picture 3" descr="Microscope Parts"/>
          <p:cNvPicPr>
            <a:picLocks noChangeAspect="1" noChangeArrowheads="1"/>
          </p:cNvPicPr>
          <p:nvPr/>
        </p:nvPicPr>
        <p:blipFill>
          <a:blip r:embed="rId3" cstate="print"/>
          <a:srcRect/>
          <a:stretch>
            <a:fillRect/>
          </a:stretch>
        </p:blipFill>
        <p:spPr bwMode="auto">
          <a:xfrm>
            <a:off x="5486400" y="2895600"/>
            <a:ext cx="3429000" cy="3810000"/>
          </a:xfrm>
          <a:prstGeom prst="rect">
            <a:avLst/>
          </a:prstGeom>
          <a:noFill/>
          <a:ln w="9525">
            <a:noFill/>
            <a:miter lim="800000"/>
            <a:headEnd/>
            <a:tailEnd/>
          </a:ln>
        </p:spPr>
      </p:pic>
      <p:sp>
        <p:nvSpPr>
          <p:cNvPr id="20484" name="TextBox 4"/>
          <p:cNvSpPr txBox="1">
            <a:spLocks noChangeArrowheads="1"/>
          </p:cNvSpPr>
          <p:nvPr/>
        </p:nvSpPr>
        <p:spPr bwMode="auto">
          <a:xfrm>
            <a:off x="4495800" y="5181600"/>
            <a:ext cx="1371600" cy="338138"/>
          </a:xfrm>
          <a:prstGeom prst="rect">
            <a:avLst/>
          </a:prstGeom>
          <a:solidFill>
            <a:srgbClr val="FFFF00"/>
          </a:solidFill>
          <a:ln w="9525">
            <a:noFill/>
            <a:miter lim="800000"/>
            <a:headEnd/>
            <a:tailEnd/>
          </a:ln>
        </p:spPr>
        <p:txBody>
          <a:bodyPr>
            <a:spAutoFit/>
          </a:bodyPr>
          <a:lstStyle/>
          <a:p>
            <a:pPr fontAlgn="base">
              <a:spcBef>
                <a:spcPct val="0"/>
              </a:spcBef>
              <a:spcAft>
                <a:spcPct val="0"/>
              </a:spcAft>
            </a:pPr>
            <a:r>
              <a:rPr lang="en-US" sz="1600" b="1">
                <a:solidFill>
                  <a:prstClr val="black"/>
                </a:solidFill>
                <a:cs typeface="Arial" charset="0"/>
              </a:rPr>
              <a:t>Diaphragm</a:t>
            </a:r>
          </a:p>
        </p:txBody>
      </p:sp>
      <p:sp>
        <p:nvSpPr>
          <p:cNvPr id="20485" name="TextBox 5"/>
          <p:cNvSpPr txBox="1">
            <a:spLocks noChangeArrowheads="1"/>
          </p:cNvSpPr>
          <p:nvPr/>
        </p:nvSpPr>
        <p:spPr bwMode="auto">
          <a:xfrm>
            <a:off x="5410200" y="3581400"/>
            <a:ext cx="1143000" cy="338138"/>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prstClr val="black"/>
                </a:solidFill>
                <a:cs typeface="Arial" charset="0"/>
              </a:rPr>
              <a:t>or Turret</a:t>
            </a:r>
          </a:p>
        </p:txBody>
      </p:sp>
    </p:spTree>
    <p:extLst>
      <p:ext uri="{BB962C8B-B14F-4D97-AF65-F5344CB8AC3E}">
        <p14:creationId xmlns:p14="http://schemas.microsoft.com/office/powerpoint/2010/main" val="28857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04106"/>
          </a:xfrm>
        </p:spPr>
        <p:txBody>
          <a:bodyPr>
            <a:normAutofit fontScale="90000"/>
          </a:bodyPr>
          <a:lstStyle/>
          <a:p>
            <a:pPr marL="484632" indent="0" algn="ctr" fontAlgn="auto">
              <a:spcAft>
                <a:spcPts val="0"/>
              </a:spcAft>
              <a:defRPr/>
            </a:pPr>
            <a:r>
              <a:rPr lang="en-US" b="1" u="sng" dirty="0" smtClean="0">
                <a:solidFill>
                  <a:schemeClr val="accent1">
                    <a:tint val="83000"/>
                    <a:satMod val="150000"/>
                  </a:schemeClr>
                </a:solidFill>
              </a:rPr>
              <a:t>Field of View (FOV):</a:t>
            </a:r>
            <a:r>
              <a:rPr lang="en-US" b="1" dirty="0" smtClean="0">
                <a:solidFill>
                  <a:schemeClr val="accent1">
                    <a:tint val="83000"/>
                    <a:satMod val="150000"/>
                  </a:schemeClr>
                </a:solidFill>
              </a:rPr>
              <a:t/>
            </a:r>
            <a:br>
              <a:rPr lang="en-US" b="1" dirty="0" smtClean="0">
                <a:solidFill>
                  <a:schemeClr val="accent1">
                    <a:tint val="83000"/>
                    <a:satMod val="150000"/>
                  </a:schemeClr>
                </a:solidFill>
              </a:rPr>
            </a:br>
            <a:endParaRPr lang="en-US" dirty="0">
              <a:solidFill>
                <a:schemeClr val="accent1">
                  <a:tint val="83000"/>
                  <a:satMod val="150000"/>
                </a:schemeClr>
              </a:solidFill>
            </a:endParaRPr>
          </a:p>
        </p:txBody>
      </p:sp>
      <p:sp>
        <p:nvSpPr>
          <p:cNvPr id="3" name="Content Placeholder 2"/>
          <p:cNvSpPr>
            <a:spLocks noGrp="1"/>
          </p:cNvSpPr>
          <p:nvPr>
            <p:ph idx="1"/>
          </p:nvPr>
        </p:nvSpPr>
        <p:spPr>
          <a:xfrm>
            <a:off x="457200" y="1882775"/>
            <a:ext cx="8229600" cy="4572000"/>
          </a:xfrm>
        </p:spPr>
        <p:txBody>
          <a:bodyPr/>
          <a:lstStyle/>
          <a:p>
            <a:pPr>
              <a:buFont typeface="Wingdings 2" pitchFamily="18" charset="2"/>
              <a:buNone/>
            </a:pPr>
            <a:r>
              <a:rPr lang="en-US" u="sng" smtClean="0"/>
              <a:t>Field of View (FOV):</a:t>
            </a:r>
            <a:endParaRPr lang="en-US" b="1" smtClean="0"/>
          </a:p>
          <a:p>
            <a:r>
              <a:rPr lang="en-US" sz="2400" smtClean="0"/>
              <a:t>The lower the power, the more FOV you see.  (More area is magnified less)</a:t>
            </a:r>
            <a:endParaRPr lang="en-US" sz="2400" b="1" smtClean="0"/>
          </a:p>
          <a:p>
            <a:r>
              <a:rPr lang="en-US" sz="2400" smtClean="0"/>
              <a:t>The higher the power, the less FOV you see.  (Less area is magnified more)</a:t>
            </a:r>
            <a:endParaRPr lang="en-US" sz="2400" b="1" smtClean="0"/>
          </a:p>
          <a:p>
            <a:pPr>
              <a:buFont typeface="Wingdings 2" pitchFamily="18" charset="2"/>
              <a:buNone/>
            </a:pPr>
            <a:endParaRPr lang="en-US" smtClean="0"/>
          </a:p>
          <a:p>
            <a:pPr>
              <a:buFont typeface="Wingdings 2" pitchFamily="18" charset="2"/>
              <a:buNone/>
            </a:pPr>
            <a:endParaRPr lang="en-US" smtClean="0"/>
          </a:p>
          <a:p>
            <a:pPr>
              <a:buFont typeface="Wingdings 2" pitchFamily="18" charset="2"/>
              <a:buNone/>
            </a:pPr>
            <a:endParaRPr lang="en-US" smtClean="0"/>
          </a:p>
          <a:p>
            <a:pPr>
              <a:buFont typeface="Wingdings 2" pitchFamily="18" charset="2"/>
              <a:buNone/>
            </a:pPr>
            <a:r>
              <a:rPr lang="en-US" smtClean="0"/>
              <a:t>10x		15X		20X		30X		40X</a:t>
            </a:r>
          </a:p>
        </p:txBody>
      </p:sp>
      <p:pic>
        <p:nvPicPr>
          <p:cNvPr id="19459" name="Picture 3" descr="10x Magnification, penny"/>
          <p:cNvPicPr>
            <a:picLocks noChangeAspect="1" noChangeArrowheads="1"/>
          </p:cNvPicPr>
          <p:nvPr/>
        </p:nvPicPr>
        <p:blipFill>
          <a:blip r:embed="rId3" cstate="print"/>
          <a:srcRect/>
          <a:stretch>
            <a:fillRect/>
          </a:stretch>
        </p:blipFill>
        <p:spPr bwMode="auto">
          <a:xfrm>
            <a:off x="152400" y="4191000"/>
            <a:ext cx="1836738" cy="1228725"/>
          </a:xfrm>
          <a:prstGeom prst="rect">
            <a:avLst/>
          </a:prstGeom>
          <a:noFill/>
          <a:ln w="9525">
            <a:noFill/>
            <a:miter lim="800000"/>
            <a:headEnd/>
            <a:tailEnd/>
          </a:ln>
        </p:spPr>
      </p:pic>
      <p:pic>
        <p:nvPicPr>
          <p:cNvPr id="19460" name="Picture 4" descr="15x Magnification, penny"/>
          <p:cNvPicPr>
            <a:picLocks noChangeAspect="1" noChangeArrowheads="1"/>
          </p:cNvPicPr>
          <p:nvPr/>
        </p:nvPicPr>
        <p:blipFill>
          <a:blip r:embed="rId4" cstate="print"/>
          <a:srcRect/>
          <a:stretch>
            <a:fillRect/>
          </a:stretch>
        </p:blipFill>
        <p:spPr bwMode="auto">
          <a:xfrm>
            <a:off x="1981200" y="4191000"/>
            <a:ext cx="1676400" cy="1219200"/>
          </a:xfrm>
          <a:prstGeom prst="rect">
            <a:avLst/>
          </a:prstGeom>
          <a:noFill/>
          <a:ln w="9525">
            <a:noFill/>
            <a:miter lim="800000"/>
            <a:headEnd/>
            <a:tailEnd/>
          </a:ln>
        </p:spPr>
      </p:pic>
      <p:pic>
        <p:nvPicPr>
          <p:cNvPr id="19461" name="Picture 5" descr="20x Magnification, penny"/>
          <p:cNvPicPr>
            <a:picLocks noChangeAspect="1" noChangeArrowheads="1"/>
          </p:cNvPicPr>
          <p:nvPr/>
        </p:nvPicPr>
        <p:blipFill>
          <a:blip r:embed="rId5" cstate="print"/>
          <a:srcRect/>
          <a:stretch>
            <a:fillRect/>
          </a:stretch>
        </p:blipFill>
        <p:spPr bwMode="auto">
          <a:xfrm>
            <a:off x="3657600" y="4191000"/>
            <a:ext cx="1752600" cy="1219200"/>
          </a:xfrm>
          <a:prstGeom prst="rect">
            <a:avLst/>
          </a:prstGeom>
          <a:noFill/>
          <a:ln w="9525">
            <a:noFill/>
            <a:miter lim="800000"/>
            <a:headEnd/>
            <a:tailEnd/>
          </a:ln>
        </p:spPr>
      </p:pic>
      <p:pic>
        <p:nvPicPr>
          <p:cNvPr id="19462" name="Picture 6" descr="30x Magnification, penny"/>
          <p:cNvPicPr>
            <a:picLocks noChangeAspect="1" noChangeArrowheads="1"/>
          </p:cNvPicPr>
          <p:nvPr/>
        </p:nvPicPr>
        <p:blipFill>
          <a:blip r:embed="rId6" cstate="print"/>
          <a:srcRect/>
          <a:stretch>
            <a:fillRect/>
          </a:stretch>
        </p:blipFill>
        <p:spPr bwMode="auto">
          <a:xfrm>
            <a:off x="5410200" y="4191000"/>
            <a:ext cx="1838325" cy="1219200"/>
          </a:xfrm>
          <a:prstGeom prst="rect">
            <a:avLst/>
          </a:prstGeom>
          <a:noFill/>
          <a:ln w="9525">
            <a:noFill/>
            <a:miter lim="800000"/>
            <a:headEnd/>
            <a:tailEnd/>
          </a:ln>
        </p:spPr>
      </p:pic>
      <p:pic>
        <p:nvPicPr>
          <p:cNvPr id="19463" name="Picture 7" descr="40x Magnification, penny"/>
          <p:cNvPicPr>
            <a:picLocks noChangeAspect="1" noChangeArrowheads="1"/>
          </p:cNvPicPr>
          <p:nvPr/>
        </p:nvPicPr>
        <p:blipFill>
          <a:blip r:embed="rId7" cstate="print"/>
          <a:srcRect/>
          <a:stretch>
            <a:fillRect/>
          </a:stretch>
        </p:blipFill>
        <p:spPr bwMode="auto">
          <a:xfrm>
            <a:off x="7162800" y="4191000"/>
            <a:ext cx="1752600" cy="1219200"/>
          </a:xfrm>
          <a:prstGeom prst="rect">
            <a:avLst/>
          </a:prstGeom>
          <a:noFill/>
          <a:ln w="9525">
            <a:noFill/>
            <a:miter lim="800000"/>
            <a:headEnd/>
            <a:tailEnd/>
          </a:ln>
        </p:spPr>
      </p:pic>
      <p:pic>
        <p:nvPicPr>
          <p:cNvPr id="19464" name="Picture 12" descr="This circle of light is the field of view.">
            <a:hlinkClick r:id="rId8" tooltip="#jsArticleStepImageCredit1"/>
          </p:cNvPr>
          <p:cNvPicPr>
            <a:picLocks noChangeAspect="1" noChangeArrowheads="1"/>
          </p:cNvPicPr>
          <p:nvPr/>
        </p:nvPicPr>
        <p:blipFill>
          <a:blip r:embed="rId9" cstate="print"/>
          <a:srcRect/>
          <a:stretch>
            <a:fillRect/>
          </a:stretch>
        </p:blipFill>
        <p:spPr bwMode="auto">
          <a:xfrm>
            <a:off x="7239000" y="685800"/>
            <a:ext cx="1524000" cy="1524000"/>
          </a:xfrm>
          <a:prstGeom prst="rect">
            <a:avLst/>
          </a:prstGeom>
          <a:noFill/>
          <a:ln w="9525">
            <a:noFill/>
            <a:miter lim="800000"/>
            <a:headEnd/>
            <a:tailEnd/>
          </a:ln>
        </p:spPr>
      </p:pic>
      <p:pic>
        <p:nvPicPr>
          <p:cNvPr id="19465" name="Picture 13" descr="http://www.pkwrite.com/blog/wp-content/uploads/2007/11/amphipod.jpg"/>
          <p:cNvPicPr>
            <a:picLocks noChangeAspect="1" noChangeArrowheads="1"/>
          </p:cNvPicPr>
          <p:nvPr/>
        </p:nvPicPr>
        <p:blipFill>
          <a:blip r:embed="rId10" cstate="print"/>
          <a:srcRect/>
          <a:stretch>
            <a:fillRect/>
          </a:stretch>
        </p:blipFill>
        <p:spPr bwMode="auto">
          <a:xfrm>
            <a:off x="381000" y="533400"/>
            <a:ext cx="2019300" cy="1247775"/>
          </a:xfrm>
          <a:prstGeom prst="rect">
            <a:avLst/>
          </a:prstGeom>
          <a:noFill/>
          <a:ln w="9525">
            <a:noFill/>
            <a:miter lim="800000"/>
            <a:headEnd/>
            <a:tailEnd/>
          </a:ln>
        </p:spPr>
      </p:pic>
      <p:pic>
        <p:nvPicPr>
          <p:cNvPr id="15" name="Picture 14" descr="http://www.hobart.k12.in.us/jkousen/Biology/fldvw1.jpg"/>
          <p:cNvPicPr>
            <a:picLocks noChangeAspect="1" noChangeArrowheads="1"/>
          </p:cNvPicPr>
          <p:nvPr/>
        </p:nvPicPr>
        <p:blipFill>
          <a:blip r:embed="rId11" cstate="print"/>
          <a:srcRect/>
          <a:stretch>
            <a:fillRect/>
          </a:stretch>
        </p:blipFill>
        <p:spPr bwMode="auto">
          <a:xfrm>
            <a:off x="3962400" y="1752600"/>
            <a:ext cx="3581400" cy="2438400"/>
          </a:xfrm>
          <a:prstGeom prst="rect">
            <a:avLst/>
          </a:prstGeom>
          <a:noFill/>
          <a:ln w="9525">
            <a:noFill/>
            <a:miter lim="800000"/>
            <a:headEnd/>
            <a:tailEnd/>
          </a:ln>
        </p:spPr>
      </p:pic>
      <p:pic>
        <p:nvPicPr>
          <p:cNvPr id="16" name="Picture 15" descr="FOV"/>
          <p:cNvPicPr>
            <a:picLocks noChangeAspect="1" noChangeArrowheads="1"/>
          </p:cNvPicPr>
          <p:nvPr/>
        </p:nvPicPr>
        <p:blipFill>
          <a:blip r:embed="rId12" cstate="print"/>
          <a:srcRect/>
          <a:stretch>
            <a:fillRect/>
          </a:stretch>
        </p:blipFill>
        <p:spPr bwMode="auto">
          <a:xfrm>
            <a:off x="762000" y="1752600"/>
            <a:ext cx="3200400" cy="2514600"/>
          </a:xfrm>
          <a:prstGeom prst="rect">
            <a:avLst/>
          </a:prstGeom>
          <a:noFill/>
          <a:ln w="9525">
            <a:noFill/>
            <a:miter lim="800000"/>
            <a:headEnd/>
            <a:tailEnd/>
          </a:ln>
        </p:spPr>
      </p:pic>
    </p:spTree>
    <p:extLst>
      <p:ext uri="{BB962C8B-B14F-4D97-AF65-F5344CB8AC3E}">
        <p14:creationId xmlns:p14="http://schemas.microsoft.com/office/powerpoint/2010/main" val="9094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algn="ctr" fontAlgn="auto">
              <a:spcAft>
                <a:spcPts val="0"/>
              </a:spcAft>
              <a:defRPr/>
            </a:pPr>
            <a:r>
              <a:rPr lang="en-US" b="1" u="sng" dirty="0" smtClean="0">
                <a:solidFill>
                  <a:schemeClr val="accent1">
                    <a:tint val="83000"/>
                    <a:satMod val="150000"/>
                  </a:schemeClr>
                </a:solidFill>
              </a:rPr>
              <a:t>Lighting the FOV:</a:t>
            </a:r>
            <a:r>
              <a:rPr lang="en-US" b="1" dirty="0" smtClean="0">
                <a:solidFill>
                  <a:schemeClr val="accent1">
                    <a:tint val="83000"/>
                    <a:satMod val="150000"/>
                  </a:schemeClr>
                </a:solidFill>
              </a:rPr>
              <a:t/>
            </a:r>
            <a:br>
              <a:rPr lang="en-US" b="1" dirty="0" smtClean="0">
                <a:solidFill>
                  <a:schemeClr val="accent1">
                    <a:tint val="83000"/>
                    <a:satMod val="150000"/>
                  </a:schemeClr>
                </a:solidFill>
              </a:rPr>
            </a:br>
            <a:endParaRPr lang="en-US" dirty="0">
              <a:solidFill>
                <a:schemeClr val="accent1">
                  <a:tint val="83000"/>
                  <a:satMod val="150000"/>
                </a:schemeClr>
              </a:solidFill>
            </a:endParaRPr>
          </a:p>
        </p:txBody>
      </p:sp>
      <p:sp>
        <p:nvSpPr>
          <p:cNvPr id="3" name="Content Placeholder 2"/>
          <p:cNvSpPr>
            <a:spLocks noGrp="1"/>
          </p:cNvSpPr>
          <p:nvPr>
            <p:ph idx="1"/>
          </p:nvPr>
        </p:nvSpPr>
        <p:spPr>
          <a:xfrm>
            <a:off x="457200" y="1143000"/>
            <a:ext cx="8229600" cy="4572000"/>
          </a:xfrm>
        </p:spPr>
        <p:txBody>
          <a:bodyPr/>
          <a:lstStyle/>
          <a:p>
            <a:r>
              <a:rPr lang="en-US" sz="2000" smtClean="0"/>
              <a:t>The lower the power, the lighter the FOV (easier to see image).</a:t>
            </a:r>
            <a:endParaRPr lang="en-US" sz="2000" b="1" smtClean="0"/>
          </a:p>
          <a:p>
            <a:r>
              <a:rPr lang="en-US" sz="2000" smtClean="0"/>
              <a:t>The higher the power, the darker the FOV (harder to see image).</a:t>
            </a:r>
            <a:endParaRPr lang="en-US" sz="2000" b="1" smtClean="0"/>
          </a:p>
          <a:p>
            <a:pPr lvl="1"/>
            <a:r>
              <a:rPr lang="en-US" sz="2000" b="1" u="sng" smtClean="0"/>
              <a:t>DIAPHRAGM</a:t>
            </a:r>
            <a:r>
              <a:rPr lang="en-US" sz="2000" smtClean="0"/>
              <a:t> (adjusts the amount of light): </a:t>
            </a:r>
          </a:p>
          <a:p>
            <a:pPr lvl="1">
              <a:buFont typeface="Verdana" pitchFamily="34" charset="0"/>
              <a:buNone/>
            </a:pPr>
            <a:r>
              <a:rPr lang="en-US" sz="2000" smtClean="0"/>
              <a:t>	 Disc underneath the stage that </a:t>
            </a:r>
          </a:p>
          <a:p>
            <a:pPr lvl="1">
              <a:buFont typeface="Verdana" pitchFamily="34" charset="0"/>
              <a:buNone/>
            </a:pPr>
            <a:r>
              <a:rPr lang="en-US" sz="2000" smtClean="0"/>
              <a:t>	 contains holes of different sizes. </a:t>
            </a:r>
          </a:p>
          <a:p>
            <a:pPr lvl="1">
              <a:buFont typeface="Verdana" pitchFamily="34" charset="0"/>
              <a:buNone/>
            </a:pPr>
            <a:r>
              <a:rPr lang="en-US" sz="2000" smtClean="0"/>
              <a:t>	 Dial to a larger hole to let in </a:t>
            </a:r>
          </a:p>
          <a:p>
            <a:pPr lvl="1">
              <a:buFont typeface="Verdana" pitchFamily="34" charset="0"/>
              <a:buNone/>
            </a:pPr>
            <a:r>
              <a:rPr lang="en-US" sz="2000" smtClean="0"/>
              <a:t>	 more light.</a:t>
            </a:r>
            <a:endParaRPr lang="en-US" sz="2000" b="1" smtClean="0"/>
          </a:p>
          <a:p>
            <a:endParaRPr lang="en-US" sz="2400" smtClean="0"/>
          </a:p>
        </p:txBody>
      </p:sp>
      <p:pic>
        <p:nvPicPr>
          <p:cNvPr id="20483" name="Picture 3" descr="Microscope Parts"/>
          <p:cNvPicPr>
            <a:picLocks noChangeAspect="1" noChangeArrowheads="1"/>
          </p:cNvPicPr>
          <p:nvPr/>
        </p:nvPicPr>
        <p:blipFill>
          <a:blip r:embed="rId3" cstate="print"/>
          <a:srcRect/>
          <a:stretch>
            <a:fillRect/>
          </a:stretch>
        </p:blipFill>
        <p:spPr bwMode="auto">
          <a:xfrm>
            <a:off x="5486400" y="2895600"/>
            <a:ext cx="3429000" cy="3810000"/>
          </a:xfrm>
          <a:prstGeom prst="rect">
            <a:avLst/>
          </a:prstGeom>
          <a:noFill/>
          <a:ln w="9525">
            <a:noFill/>
            <a:miter lim="800000"/>
            <a:headEnd/>
            <a:tailEnd/>
          </a:ln>
        </p:spPr>
      </p:pic>
      <p:sp>
        <p:nvSpPr>
          <p:cNvPr id="20484" name="TextBox 4"/>
          <p:cNvSpPr txBox="1">
            <a:spLocks noChangeArrowheads="1"/>
          </p:cNvSpPr>
          <p:nvPr/>
        </p:nvSpPr>
        <p:spPr bwMode="auto">
          <a:xfrm>
            <a:off x="4495800" y="5181600"/>
            <a:ext cx="1371600" cy="338138"/>
          </a:xfrm>
          <a:prstGeom prst="rect">
            <a:avLst/>
          </a:prstGeom>
          <a:solidFill>
            <a:srgbClr val="FFFF00"/>
          </a:solidFill>
          <a:ln w="9525">
            <a:noFill/>
            <a:miter lim="800000"/>
            <a:headEnd/>
            <a:tailEnd/>
          </a:ln>
        </p:spPr>
        <p:txBody>
          <a:bodyPr>
            <a:spAutoFit/>
          </a:bodyPr>
          <a:lstStyle/>
          <a:p>
            <a:pPr fontAlgn="base">
              <a:spcBef>
                <a:spcPct val="0"/>
              </a:spcBef>
              <a:spcAft>
                <a:spcPct val="0"/>
              </a:spcAft>
            </a:pPr>
            <a:r>
              <a:rPr lang="en-US" sz="1600" b="1">
                <a:solidFill>
                  <a:prstClr val="black"/>
                </a:solidFill>
                <a:cs typeface="Arial" charset="0"/>
              </a:rPr>
              <a:t>Diaphragm</a:t>
            </a:r>
          </a:p>
        </p:txBody>
      </p:sp>
      <p:sp>
        <p:nvSpPr>
          <p:cNvPr id="20485" name="TextBox 5"/>
          <p:cNvSpPr txBox="1">
            <a:spLocks noChangeArrowheads="1"/>
          </p:cNvSpPr>
          <p:nvPr/>
        </p:nvSpPr>
        <p:spPr bwMode="auto">
          <a:xfrm>
            <a:off x="5410200" y="3581400"/>
            <a:ext cx="1143000" cy="338138"/>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prstClr val="black"/>
                </a:solidFill>
                <a:cs typeface="Arial" charset="0"/>
              </a:rPr>
              <a:t>or Turret</a:t>
            </a:r>
          </a:p>
        </p:txBody>
      </p:sp>
    </p:spTree>
    <p:extLst>
      <p:ext uri="{BB962C8B-B14F-4D97-AF65-F5344CB8AC3E}">
        <p14:creationId xmlns:p14="http://schemas.microsoft.com/office/powerpoint/2010/main" val="324762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14126"/>
          </a:xfrm>
        </p:spPr>
        <p:txBody>
          <a:bodyPr>
            <a:normAutofit fontScale="90000"/>
          </a:bodyPr>
          <a:lstStyle/>
          <a:p>
            <a:pPr marL="484632" indent="0" algn="ctr" fontAlgn="auto">
              <a:spcAft>
                <a:spcPts val="0"/>
              </a:spcAft>
              <a:defRPr/>
            </a:pPr>
            <a:r>
              <a:rPr lang="en-US" sz="3100" b="1" u="sng" dirty="0" smtClean="0">
                <a:solidFill>
                  <a:schemeClr val="accent1">
                    <a:tint val="83000"/>
                    <a:satMod val="150000"/>
                  </a:schemeClr>
                </a:solidFill>
              </a:rPr>
              <a:t>How to make a wet mount slide preparation</a:t>
            </a:r>
            <a:r>
              <a:rPr lang="en-US" b="1" dirty="0" smtClean="0">
                <a:solidFill>
                  <a:schemeClr val="accent1">
                    <a:tint val="83000"/>
                    <a:satMod val="150000"/>
                  </a:schemeClr>
                </a:solidFill>
              </a:rPr>
              <a:t/>
            </a:r>
            <a:br>
              <a:rPr lang="en-US" b="1" dirty="0" smtClean="0">
                <a:solidFill>
                  <a:schemeClr val="accent1">
                    <a:tint val="83000"/>
                    <a:satMod val="150000"/>
                  </a:schemeClr>
                </a:solidFill>
              </a:rPr>
            </a:br>
            <a:endParaRPr lang="en-US" dirty="0">
              <a:solidFill>
                <a:schemeClr val="accent1">
                  <a:tint val="83000"/>
                  <a:satMod val="150000"/>
                </a:schemeClr>
              </a:solidFill>
            </a:endParaRPr>
          </a:p>
        </p:txBody>
      </p:sp>
      <p:sp>
        <p:nvSpPr>
          <p:cNvPr id="3" name="Content Placeholder 2"/>
          <p:cNvSpPr>
            <a:spLocks noGrp="1"/>
          </p:cNvSpPr>
          <p:nvPr>
            <p:ph idx="1"/>
          </p:nvPr>
        </p:nvSpPr>
        <p:spPr>
          <a:xfrm>
            <a:off x="304800" y="914400"/>
            <a:ext cx="8229600" cy="4876800"/>
          </a:xfrm>
        </p:spPr>
        <p:txBody>
          <a:bodyPr>
            <a:normAutofit fontScale="85000" lnSpcReduction="10000"/>
          </a:bodyPr>
          <a:lstStyle/>
          <a:p>
            <a:pPr marL="448056" indent="-384048" fontAlgn="auto">
              <a:spcAft>
                <a:spcPts val="0"/>
              </a:spcAft>
              <a:buFont typeface="Wingdings 2"/>
              <a:buNone/>
              <a:defRPr/>
            </a:pPr>
            <a:endParaRPr lang="en-US" b="1" dirty="0" smtClean="0"/>
          </a:p>
          <a:p>
            <a:pPr marL="578358" indent="-514350" fontAlgn="auto">
              <a:spcAft>
                <a:spcPts val="0"/>
              </a:spcAft>
              <a:buFont typeface="+mj-lt"/>
              <a:buAutoNum type="arabicPeriod"/>
              <a:defRPr/>
            </a:pPr>
            <a:r>
              <a:rPr lang="en-US" sz="2800" dirty="0" smtClean="0"/>
              <a:t>Take out a clear, clean slide.</a:t>
            </a:r>
          </a:p>
          <a:p>
            <a:pPr marL="578358" indent="-514350" fontAlgn="auto">
              <a:spcAft>
                <a:spcPts val="0"/>
              </a:spcAft>
              <a:buFont typeface="+mj-lt"/>
              <a:buAutoNum type="arabicPeriod"/>
              <a:defRPr/>
            </a:pPr>
            <a:r>
              <a:rPr lang="en-US" sz="2800" dirty="0" smtClean="0"/>
              <a:t>Place 2 drops of water on the middle of the slide.</a:t>
            </a:r>
          </a:p>
          <a:p>
            <a:pPr marL="578358" indent="-514350" fontAlgn="auto">
              <a:spcAft>
                <a:spcPts val="0"/>
              </a:spcAft>
              <a:buFont typeface="+mj-lt"/>
              <a:buAutoNum type="arabicPeriod"/>
              <a:defRPr/>
            </a:pPr>
            <a:r>
              <a:rPr lang="en-US" sz="2800" dirty="0" smtClean="0"/>
              <a:t>Carefully place specimen in the middle of water.</a:t>
            </a:r>
          </a:p>
          <a:p>
            <a:pPr marL="578358" indent="-514350" fontAlgn="auto">
              <a:spcAft>
                <a:spcPts val="0"/>
              </a:spcAft>
              <a:buFont typeface="+mj-lt"/>
              <a:buAutoNum type="arabicPeriod"/>
              <a:defRPr/>
            </a:pPr>
            <a:r>
              <a:rPr lang="en-US" sz="2800" dirty="0" smtClean="0"/>
              <a:t>Gently lower cover slip onto water drops.</a:t>
            </a:r>
          </a:p>
          <a:p>
            <a:pPr marL="578358" indent="-514350" fontAlgn="auto">
              <a:spcAft>
                <a:spcPts val="0"/>
              </a:spcAft>
              <a:buFont typeface="+mj-lt"/>
              <a:buAutoNum type="arabicPeriod"/>
              <a:defRPr/>
            </a:pPr>
            <a:r>
              <a:rPr lang="en-US" sz="2800" dirty="0" smtClean="0"/>
              <a:t>Repeat if the following happens…</a:t>
            </a:r>
          </a:p>
          <a:p>
            <a:pPr marL="1236726" lvl="2" indent="-514350" fontAlgn="auto">
              <a:spcAft>
                <a:spcPts val="0"/>
              </a:spcAft>
              <a:buFont typeface="+mj-lt"/>
              <a:buAutoNum type="alphaUcPeriod"/>
              <a:defRPr/>
            </a:pPr>
            <a:r>
              <a:rPr lang="en-US" dirty="0" smtClean="0"/>
              <a:t>Water seeps out sides of cover slips</a:t>
            </a:r>
          </a:p>
          <a:p>
            <a:pPr marL="1501902" lvl="3" indent="-514350" fontAlgn="auto">
              <a:spcAft>
                <a:spcPts val="0"/>
              </a:spcAft>
              <a:buFont typeface="Wingdings 2"/>
              <a:buChar char=""/>
              <a:defRPr/>
            </a:pPr>
            <a:r>
              <a:rPr lang="en-US" sz="2300" dirty="0" smtClean="0"/>
              <a:t>Wick away extra water seeping out by placing a piece of paper towel right next to cover slip.  Hold there until all the water is gone from outside of cover slip.</a:t>
            </a:r>
          </a:p>
          <a:p>
            <a:pPr marL="1236726" lvl="2" indent="-514350" fontAlgn="auto">
              <a:spcAft>
                <a:spcPts val="0"/>
              </a:spcAft>
              <a:buFont typeface="+mj-lt"/>
              <a:buAutoNum type="alphaUcPeriod"/>
              <a:defRPr/>
            </a:pPr>
            <a:r>
              <a:rPr lang="en-US" dirty="0" smtClean="0"/>
              <a:t>Air pockets under cover slip</a:t>
            </a:r>
          </a:p>
          <a:p>
            <a:pPr marL="1501902" lvl="3" indent="-514350" fontAlgn="auto">
              <a:spcAft>
                <a:spcPts val="0"/>
              </a:spcAft>
              <a:buFont typeface="Wingdings 2"/>
              <a:buChar char=""/>
              <a:defRPr/>
            </a:pPr>
            <a:r>
              <a:rPr lang="en-US" dirty="0" smtClean="0"/>
              <a:t>Redo.</a:t>
            </a:r>
          </a:p>
          <a:p>
            <a:pPr marL="448056" indent="-384048" fontAlgn="auto">
              <a:spcAft>
                <a:spcPts val="0"/>
              </a:spcAft>
              <a:buFont typeface="Wingdings 2"/>
              <a:buChar char=""/>
              <a:defRPr/>
            </a:pPr>
            <a:endParaRPr lang="en-US" dirty="0"/>
          </a:p>
        </p:txBody>
      </p:sp>
      <p:pic>
        <p:nvPicPr>
          <p:cNvPr id="21507" name="Picture 4" descr="https://kleinsclasses.wikispaces.com/file/view/handbook-slide_wet_mount.gif/56435076/handbook-slide_wet_mount.gif"/>
          <p:cNvPicPr>
            <a:picLocks noChangeAspect="1" noChangeArrowheads="1"/>
          </p:cNvPicPr>
          <p:nvPr/>
        </p:nvPicPr>
        <p:blipFill>
          <a:blip r:embed="rId3" cstate="print"/>
          <a:srcRect/>
          <a:stretch>
            <a:fillRect/>
          </a:stretch>
        </p:blipFill>
        <p:spPr bwMode="auto">
          <a:xfrm>
            <a:off x="2286000" y="5562600"/>
            <a:ext cx="5935663" cy="1295400"/>
          </a:xfrm>
          <a:prstGeom prst="rect">
            <a:avLst/>
          </a:prstGeom>
          <a:noFill/>
          <a:ln w="9525">
            <a:noFill/>
            <a:miter lim="800000"/>
            <a:headEnd/>
            <a:tailEnd/>
          </a:ln>
        </p:spPr>
      </p:pic>
      <p:pic>
        <p:nvPicPr>
          <p:cNvPr id="21508" name="Picture 5"/>
          <p:cNvPicPr>
            <a:picLocks noChangeAspect="1" noChangeArrowheads="1"/>
          </p:cNvPicPr>
          <p:nvPr/>
        </p:nvPicPr>
        <p:blipFill>
          <a:blip r:embed="rId4" cstate="print"/>
          <a:srcRect/>
          <a:stretch>
            <a:fillRect/>
          </a:stretch>
        </p:blipFill>
        <p:spPr bwMode="auto">
          <a:xfrm>
            <a:off x="990600" y="5562600"/>
            <a:ext cx="1295400" cy="1295400"/>
          </a:xfrm>
          <a:prstGeom prst="rect">
            <a:avLst/>
          </a:prstGeom>
          <a:noFill/>
          <a:ln w="9525">
            <a:noFill/>
            <a:miter lim="800000"/>
            <a:headEnd/>
            <a:tailEnd/>
          </a:ln>
        </p:spPr>
      </p:pic>
    </p:spTree>
    <p:extLst>
      <p:ext uri="{BB962C8B-B14F-4D97-AF65-F5344CB8AC3E}">
        <p14:creationId xmlns:p14="http://schemas.microsoft.com/office/powerpoint/2010/main" val="330820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down)">
                                      <p:cBhvr>
                                        <p:cTn id="33" dur="500"/>
                                        <p:tgtEl>
                                          <p:spTgt spid="3">
                                            <p:txEl>
                                              <p:pRg st="7" end="7"/>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down)">
                                      <p:cBhvr>
                                        <p:cTn id="36" dur="500"/>
                                        <p:tgtEl>
                                          <p:spTgt spid="3">
                                            <p:txEl>
                                              <p:pRg st="8" end="8"/>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down)">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81000" y="228600"/>
            <a:ext cx="8183563" cy="1050925"/>
          </a:xfrm>
        </p:spPr>
        <p:txBody>
          <a:bodyPr/>
          <a:lstStyle/>
          <a:p>
            <a:pPr eaLnBrk="1" fontAlgn="auto" hangingPunct="1">
              <a:spcAft>
                <a:spcPts val="0"/>
              </a:spcAft>
              <a:defRPr/>
            </a:pPr>
            <a:r>
              <a:rPr lang="en-US" u="sng" dirty="0">
                <a:solidFill>
                  <a:srgbClr val="7030A0"/>
                </a:solidFill>
                <a:latin typeface="Arial" charset="0"/>
              </a:rPr>
              <a:t>Modern Microscopes</a:t>
            </a:r>
          </a:p>
        </p:txBody>
      </p:sp>
      <p:sp>
        <p:nvSpPr>
          <p:cNvPr id="56323" name="Rectangle 3"/>
          <p:cNvSpPr>
            <a:spLocks noGrp="1" noChangeArrowheads="1"/>
          </p:cNvSpPr>
          <p:nvPr>
            <p:ph idx="1"/>
          </p:nvPr>
        </p:nvSpPr>
        <p:spPr>
          <a:xfrm>
            <a:off x="533400" y="1676400"/>
            <a:ext cx="8183563" cy="4187825"/>
          </a:xfrm>
        </p:spPr>
        <p:txBody>
          <a:bodyPr/>
          <a:lstStyle/>
          <a:p>
            <a:pPr eaLnBrk="1" hangingPunct="1">
              <a:lnSpc>
                <a:spcPct val="90000"/>
              </a:lnSpc>
            </a:pPr>
            <a:r>
              <a:rPr lang="en-US" sz="2400" smtClean="0">
                <a:latin typeface="Arial" charset="0"/>
              </a:rPr>
              <a:t>Some of the light microscopes here are capable of 1000x magnification.</a:t>
            </a:r>
          </a:p>
          <a:p>
            <a:pPr lvl="1" eaLnBrk="1" hangingPunct="1">
              <a:lnSpc>
                <a:spcPct val="90000"/>
              </a:lnSpc>
            </a:pPr>
            <a:r>
              <a:rPr lang="en-US" sz="2000" smtClean="0">
                <a:latin typeface="Arial" charset="0"/>
              </a:rPr>
              <a:t>That is about the limit of a light microscope’s magnification without losing clarity (called Resolving Power).</a:t>
            </a:r>
          </a:p>
          <a:p>
            <a:pPr lvl="2" eaLnBrk="1" hangingPunct="1">
              <a:lnSpc>
                <a:spcPct val="90000"/>
              </a:lnSpc>
            </a:pPr>
            <a:r>
              <a:rPr lang="en-US" sz="2000" smtClean="0">
                <a:latin typeface="Arial" charset="0"/>
              </a:rPr>
              <a:t>Due to the width of visible light’s wavelength</a:t>
            </a:r>
          </a:p>
          <a:p>
            <a:pPr lvl="2" eaLnBrk="1" hangingPunct="1">
              <a:lnSpc>
                <a:spcPct val="90000"/>
              </a:lnSpc>
              <a:buFontTx/>
              <a:buNone/>
            </a:pPr>
            <a:endParaRPr lang="en-US" sz="2000" smtClean="0">
              <a:latin typeface="Arial" charset="0"/>
            </a:endParaRPr>
          </a:p>
          <a:p>
            <a:pPr eaLnBrk="1" hangingPunct="1">
              <a:lnSpc>
                <a:spcPct val="90000"/>
              </a:lnSpc>
            </a:pPr>
            <a:r>
              <a:rPr lang="en-US" sz="2400" smtClean="0">
                <a:latin typeface="Arial" charset="0"/>
              </a:rPr>
              <a:t>The electron microscope was introduced in the 1950s and uses the wavelength of electrons to </a:t>
            </a:r>
            <a:r>
              <a:rPr lang="en-US" sz="2400" i="1" smtClean="0">
                <a:latin typeface="Arial" charset="0"/>
              </a:rPr>
              <a:t>increase</a:t>
            </a:r>
            <a:r>
              <a:rPr lang="en-US" sz="2400" smtClean="0">
                <a:latin typeface="Arial" charset="0"/>
              </a:rPr>
              <a:t> the resolving power by 100x. </a:t>
            </a:r>
          </a:p>
          <a:p>
            <a:pPr lvl="1" eaLnBrk="1" hangingPunct="1">
              <a:lnSpc>
                <a:spcPct val="90000"/>
              </a:lnSpc>
            </a:pPr>
            <a:r>
              <a:rPr lang="en-US" sz="2000" smtClean="0">
                <a:latin typeface="Arial" charset="0"/>
              </a:rPr>
              <a:t>Approx. 100,000x magnification!!</a:t>
            </a:r>
          </a:p>
          <a:p>
            <a:pPr lvl="1" eaLnBrk="1" hangingPunct="1">
              <a:lnSpc>
                <a:spcPct val="90000"/>
              </a:lnSpc>
            </a:pPr>
            <a:r>
              <a:rPr lang="en-US" sz="2000" smtClean="0">
                <a:latin typeface="Arial" charset="0"/>
              </a:rPr>
              <a:t>Cell Biology advanced rapidly as cellular organelles were clearly seen for the first time. </a:t>
            </a:r>
          </a:p>
        </p:txBody>
      </p:sp>
    </p:spTree>
    <p:extLst>
      <p:ext uri="{BB962C8B-B14F-4D97-AF65-F5344CB8AC3E}">
        <p14:creationId xmlns:p14="http://schemas.microsoft.com/office/powerpoint/2010/main" val="267359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6323">
                                            <p:txEl>
                                              <p:pRg st="0" end="0"/>
                                            </p:txEl>
                                          </p:spTgt>
                                        </p:tgtEl>
                                        <p:attrNameLst>
                                          <p:attrName>style.visibility</p:attrName>
                                        </p:attrNameLst>
                                      </p:cBhvr>
                                      <p:to>
                                        <p:strVal val="visible"/>
                                      </p:to>
                                    </p:set>
                                    <p:anim calcmode="discrete" valueType="clr">
                                      <p:cBhvr override="childStyle">
                                        <p:cTn id="7" dur="80"/>
                                        <p:tgtEl>
                                          <p:spTgt spid="56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3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63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14" dur="8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563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6323">
                                            <p:txEl>
                                              <p:pRg st="2" end="2"/>
                                            </p:txEl>
                                          </p:spTgt>
                                        </p:tgtEl>
                                        <p:attrNameLst>
                                          <p:attrName>style.visibility</p:attrName>
                                        </p:attrNameLst>
                                      </p:cBhvr>
                                      <p:to>
                                        <p:strVal val="visible"/>
                                      </p:to>
                                    </p:set>
                                    <p:anim calcmode="discrete" valueType="clr">
                                      <p:cBhvr override="childStyle">
                                        <p:cTn id="21" dur="80"/>
                                        <p:tgtEl>
                                          <p:spTgt spid="563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63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563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56323">
                                            <p:txEl>
                                              <p:pRg st="4" end="4"/>
                                            </p:txEl>
                                          </p:spTgt>
                                        </p:tgtEl>
                                        <p:attrNameLst>
                                          <p:attrName>style.visibility</p:attrName>
                                        </p:attrNameLst>
                                      </p:cBhvr>
                                      <p:to>
                                        <p:strVal val="visible"/>
                                      </p:to>
                                    </p:set>
                                    <p:anim calcmode="discrete" valueType="clr">
                                      <p:cBhvr override="childStyle">
                                        <p:cTn id="28" dur="80"/>
                                        <p:tgtEl>
                                          <p:spTgt spid="563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6323">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56323">
                                            <p:txEl>
                                              <p:pRg st="4" end="4"/>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56323">
                                            <p:txEl>
                                              <p:pRg st="5" end="5"/>
                                            </p:txEl>
                                          </p:spTgt>
                                        </p:tgtEl>
                                        <p:attrNameLst>
                                          <p:attrName>style.visibility</p:attrName>
                                        </p:attrNameLst>
                                      </p:cBhvr>
                                      <p:to>
                                        <p:strVal val="visible"/>
                                      </p:to>
                                    </p:set>
                                    <p:anim calcmode="discrete" valueType="clr">
                                      <p:cBhvr override="childStyle">
                                        <p:cTn id="35" dur="80"/>
                                        <p:tgtEl>
                                          <p:spTgt spid="5632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56323">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56323">
                                            <p:txEl>
                                              <p:pRg st="5" end="5"/>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56323">
                                            <p:txEl>
                                              <p:pRg st="6" end="6"/>
                                            </p:txEl>
                                          </p:spTgt>
                                        </p:tgtEl>
                                        <p:attrNameLst>
                                          <p:attrName>style.visibility</p:attrName>
                                        </p:attrNameLst>
                                      </p:cBhvr>
                                      <p:to>
                                        <p:strVal val="visible"/>
                                      </p:to>
                                    </p:set>
                                    <p:anim calcmode="discrete" valueType="clr">
                                      <p:cBhvr override="childStyle">
                                        <p:cTn id="42" dur="80"/>
                                        <p:tgtEl>
                                          <p:spTgt spid="5632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56323">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5632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a:xfrm>
            <a:off x="381000" y="457200"/>
            <a:ext cx="8153400" cy="990600"/>
          </a:xfrm>
        </p:spPr>
        <p:txBody>
          <a:bodyPr>
            <a:normAutofit fontScale="90000"/>
          </a:bodyPr>
          <a:lstStyle/>
          <a:p>
            <a:pPr eaLnBrk="1" fontAlgn="auto" hangingPunct="1">
              <a:spcAft>
                <a:spcPts val="0"/>
              </a:spcAft>
              <a:defRPr/>
            </a:pPr>
            <a:r>
              <a:rPr lang="en-US" dirty="0">
                <a:solidFill>
                  <a:srgbClr val="7030A0"/>
                </a:solidFill>
              </a:rPr>
              <a:t>A </a:t>
            </a:r>
            <a:r>
              <a:rPr lang="en-US" dirty="0" smtClean="0">
                <a:solidFill>
                  <a:srgbClr val="7030A0"/>
                </a:solidFill>
              </a:rPr>
              <a:t>few limitations of electron microscopes</a:t>
            </a:r>
            <a:endParaRPr lang="en-US" dirty="0">
              <a:solidFill>
                <a:srgbClr val="7030A0"/>
              </a:solidFill>
            </a:endParaRPr>
          </a:p>
        </p:txBody>
      </p:sp>
      <p:sp>
        <p:nvSpPr>
          <p:cNvPr id="6" name="TextBox 5"/>
          <p:cNvSpPr txBox="1">
            <a:spLocks noChangeArrowheads="1"/>
          </p:cNvSpPr>
          <p:nvPr/>
        </p:nvSpPr>
        <p:spPr bwMode="auto">
          <a:xfrm>
            <a:off x="304800" y="1524000"/>
            <a:ext cx="2971800" cy="4246563"/>
          </a:xfrm>
          <a:prstGeom prst="rect">
            <a:avLst/>
          </a:prstGeom>
          <a:noFill/>
          <a:ln w="9525">
            <a:noFill/>
            <a:miter lim="800000"/>
            <a:headEnd/>
            <a:tailEnd/>
          </a:ln>
        </p:spPr>
        <p:txBody>
          <a:bodyPr>
            <a:spAutoFit/>
          </a:bodyPr>
          <a:lstStyle/>
          <a:p>
            <a:pPr fontAlgn="base">
              <a:spcBef>
                <a:spcPct val="0"/>
              </a:spcBef>
              <a:spcAft>
                <a:spcPct val="0"/>
              </a:spcAft>
            </a:pPr>
            <a:endParaRPr lang="en-US">
              <a:solidFill>
                <a:prstClr val="black"/>
              </a:solidFill>
              <a:latin typeface="Times New Roman" pitchFamily="18" charset="0"/>
            </a:endParaRPr>
          </a:p>
          <a:p>
            <a:pPr lvl="1" fontAlgn="base">
              <a:spcBef>
                <a:spcPct val="0"/>
              </a:spcBef>
              <a:spcAft>
                <a:spcPct val="0"/>
              </a:spcAft>
              <a:buFont typeface="Arial" charset="0"/>
              <a:buChar char="•"/>
            </a:pPr>
            <a:r>
              <a:rPr lang="en-US">
                <a:solidFill>
                  <a:prstClr val="black"/>
                </a:solidFill>
                <a:latin typeface="Times New Roman" pitchFamily="18" charset="0"/>
              </a:rPr>
              <a:t> Specimen must be placed in a vacuum and is typically coated with a conductive metal like gold. Consequently you can’t look at living specimens under electron microscopes.</a:t>
            </a:r>
          </a:p>
          <a:p>
            <a:pPr lvl="1" fontAlgn="base">
              <a:spcBef>
                <a:spcPct val="0"/>
              </a:spcBef>
              <a:spcAft>
                <a:spcPct val="0"/>
              </a:spcAft>
              <a:buFont typeface="Arial" charset="0"/>
              <a:buChar char="•"/>
            </a:pPr>
            <a:endParaRPr lang="en-US">
              <a:solidFill>
                <a:prstClr val="black"/>
              </a:solidFill>
              <a:latin typeface="Times New Roman" pitchFamily="18" charset="0"/>
            </a:endParaRPr>
          </a:p>
          <a:p>
            <a:pPr lvl="1" fontAlgn="base">
              <a:spcBef>
                <a:spcPct val="0"/>
              </a:spcBef>
              <a:spcAft>
                <a:spcPct val="0"/>
              </a:spcAft>
              <a:buFont typeface="Arial" charset="0"/>
              <a:buChar char="•"/>
            </a:pPr>
            <a:r>
              <a:rPr lang="en-US">
                <a:solidFill>
                  <a:prstClr val="black"/>
                </a:solidFill>
                <a:latin typeface="Times New Roman" pitchFamily="18" charset="0"/>
              </a:rPr>
              <a:t>All images produced are black and white, so you can’t distinguish colors. Pictures are usually colored in digitally later.</a:t>
            </a:r>
          </a:p>
        </p:txBody>
      </p:sp>
      <p:pic>
        <p:nvPicPr>
          <p:cNvPr id="62482" name="Picture 18" descr="File:Electron Microscope.png">
            <a:hlinkClick r:id="rId2"/>
          </p:cNvPr>
          <p:cNvPicPr>
            <a:picLocks noChangeAspect="1" noChangeArrowheads="1"/>
          </p:cNvPicPr>
          <p:nvPr/>
        </p:nvPicPr>
        <p:blipFill>
          <a:blip r:embed="rId3" cstate="print"/>
          <a:srcRect/>
          <a:stretch>
            <a:fillRect/>
          </a:stretch>
        </p:blipFill>
        <p:spPr bwMode="auto">
          <a:xfrm>
            <a:off x="4038600" y="1752600"/>
            <a:ext cx="4700588" cy="4229100"/>
          </a:xfrm>
          <a:prstGeom prst="rect">
            <a:avLst/>
          </a:prstGeom>
          <a:noFill/>
          <a:ln w="9525">
            <a:solidFill>
              <a:schemeClr val="tx1"/>
            </a:solidFill>
            <a:miter lim="800000"/>
            <a:headEnd/>
            <a:tailEnd/>
          </a:ln>
        </p:spPr>
      </p:pic>
      <p:pic>
        <p:nvPicPr>
          <p:cNvPr id="62484" name="Picture 20" descr="File:Ant SEM.jpg">
            <a:hlinkClick r:id="rId4"/>
          </p:cNvPr>
          <p:cNvPicPr>
            <a:picLocks noChangeAspect="1" noChangeArrowheads="1"/>
          </p:cNvPicPr>
          <p:nvPr/>
        </p:nvPicPr>
        <p:blipFill>
          <a:blip r:embed="rId5" cstate="print"/>
          <a:srcRect/>
          <a:stretch>
            <a:fillRect/>
          </a:stretch>
        </p:blipFill>
        <p:spPr bwMode="auto">
          <a:xfrm>
            <a:off x="3962400" y="1600200"/>
            <a:ext cx="4800600" cy="4495800"/>
          </a:xfrm>
          <a:prstGeom prst="rect">
            <a:avLst/>
          </a:prstGeom>
          <a:noFill/>
          <a:ln w="9525">
            <a:noFill/>
            <a:miter lim="800000"/>
            <a:headEnd/>
            <a:tailEnd/>
          </a:ln>
        </p:spPr>
      </p:pic>
      <p:pic>
        <p:nvPicPr>
          <p:cNvPr id="10" name="Picture 5" descr="&#10;cancer.jpg                                                     00463CA1 Macintosh                      BE4B3FBF:"/>
          <p:cNvPicPr>
            <a:picLocks noChangeAspect="1" noChangeArrowheads="1"/>
          </p:cNvPicPr>
          <p:nvPr/>
        </p:nvPicPr>
        <p:blipFill>
          <a:blip r:embed="rId6" cstate="print"/>
          <a:srcRect/>
          <a:stretch>
            <a:fillRect/>
          </a:stretch>
        </p:blipFill>
        <p:spPr bwMode="auto">
          <a:xfrm>
            <a:off x="3810000" y="1905000"/>
            <a:ext cx="5029200" cy="3336925"/>
          </a:xfrm>
          <a:prstGeom prst="rect">
            <a:avLst/>
          </a:prstGeom>
          <a:noFill/>
          <a:ln w="9525">
            <a:noFill/>
            <a:miter lim="800000"/>
            <a:headEnd/>
            <a:tailEnd/>
          </a:ln>
        </p:spPr>
      </p:pic>
    </p:spTree>
    <p:extLst>
      <p:ext uri="{BB962C8B-B14F-4D97-AF65-F5344CB8AC3E}">
        <p14:creationId xmlns:p14="http://schemas.microsoft.com/office/powerpoint/2010/main" val="2736199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62482"/>
                                        </p:tgtEl>
                                        <p:attrNameLst>
                                          <p:attrName>ppt_x</p:attrName>
                                        </p:attrNameLst>
                                      </p:cBhvr>
                                      <p:tavLst>
                                        <p:tav tm="0">
                                          <p:val>
                                            <p:strVal val="ppt_x"/>
                                          </p:val>
                                        </p:tav>
                                        <p:tav tm="100000">
                                          <p:val>
                                            <p:strVal val="ppt_x"/>
                                          </p:val>
                                        </p:tav>
                                      </p:tavLst>
                                    </p:anim>
                                    <p:anim calcmode="lin" valueType="num">
                                      <p:cBhvr additive="base">
                                        <p:cTn id="13" dur="500"/>
                                        <p:tgtEl>
                                          <p:spTgt spid="62482"/>
                                        </p:tgtEl>
                                        <p:attrNameLst>
                                          <p:attrName>ppt_y</p:attrName>
                                        </p:attrNameLst>
                                      </p:cBhvr>
                                      <p:tavLst>
                                        <p:tav tm="0">
                                          <p:val>
                                            <p:strVal val="ppt_y"/>
                                          </p:val>
                                        </p:tav>
                                        <p:tav tm="100000">
                                          <p:val>
                                            <p:strVal val="1+ppt_h/2"/>
                                          </p:val>
                                        </p:tav>
                                      </p:tavLst>
                                    </p:anim>
                                    <p:set>
                                      <p:cBhvr>
                                        <p:cTn id="14" dur="1" fill="hold">
                                          <p:stCondLst>
                                            <p:cond delay="499"/>
                                          </p:stCondLst>
                                        </p:cTn>
                                        <p:tgtEl>
                                          <p:spTgt spid="62482"/>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3" end="3"/>
                                            </p:txEl>
                                          </p:spTgt>
                                        </p:tgtEl>
                                        <p:attrNameLst>
                                          <p:attrName>ppt_y</p:attrName>
                                        </p:attrNameLst>
                                      </p:cBhvr>
                                      <p:tavLst>
                                        <p:tav tm="0">
                                          <p:val>
                                            <p:strVal val="#ppt_y"/>
                                          </p:val>
                                        </p:tav>
                                        <p:tav tm="100000">
                                          <p:val>
                                            <p:strVal val="#ppt_y"/>
                                          </p:val>
                                        </p:tav>
                                      </p:tavLst>
                                    </p:anim>
                                  </p:childTnLst>
                                </p:cTn>
                              </p:par>
                              <p:par>
                                <p:cTn id="19" presetID="25" presetClass="entr" presetSubtype="0" fill="hold" nodeType="withEffect">
                                  <p:stCondLst>
                                    <p:cond delay="0"/>
                                  </p:stCondLst>
                                  <p:childTnLst>
                                    <p:set>
                                      <p:cBhvr>
                                        <p:cTn id="20" dur="1" fill="hold">
                                          <p:stCondLst>
                                            <p:cond delay="0"/>
                                          </p:stCondLst>
                                        </p:cTn>
                                        <p:tgtEl>
                                          <p:spTgt spid="62484"/>
                                        </p:tgtEl>
                                        <p:attrNameLst>
                                          <p:attrName>style.visibility</p:attrName>
                                        </p:attrNameLst>
                                      </p:cBhvr>
                                      <p:to>
                                        <p:strVal val="visible"/>
                                      </p:to>
                                    </p:set>
                                    <p:anim calcmode="lin" valueType="num">
                                      <p:cBhvr>
                                        <p:cTn id="21" dur="500" decel="50000" fill="hold">
                                          <p:stCondLst>
                                            <p:cond delay="0"/>
                                          </p:stCondLst>
                                        </p:cTn>
                                        <p:tgtEl>
                                          <p:spTgt spid="6248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248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2484"/>
                                        </p:tgtEl>
                                        <p:attrNameLst>
                                          <p:attrName>ppt_w</p:attrName>
                                        </p:attrNameLst>
                                      </p:cBhvr>
                                      <p:tavLst>
                                        <p:tav tm="0">
                                          <p:val>
                                            <p:strVal val="#ppt_w*.05"/>
                                          </p:val>
                                        </p:tav>
                                        <p:tav tm="100000">
                                          <p:val>
                                            <p:strVal val="#ppt_w"/>
                                          </p:val>
                                        </p:tav>
                                      </p:tavLst>
                                    </p:anim>
                                    <p:anim calcmode="lin" valueType="num">
                                      <p:cBhvr>
                                        <p:cTn id="24" dur="1000" fill="hold"/>
                                        <p:tgtEl>
                                          <p:spTgt spid="6248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248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248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248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248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xit" presetSubtype="0" fill="hold" nodeType="clickEffect">
                                  <p:stCondLst>
                                    <p:cond delay="0"/>
                                  </p:stCondLst>
                                  <p:childTnLst>
                                    <p:animEffect transition="out" filter="fade">
                                      <p:cBhvr>
                                        <p:cTn id="32" dur="1000"/>
                                        <p:tgtEl>
                                          <p:spTgt spid="62484"/>
                                        </p:tgtEl>
                                      </p:cBhvr>
                                    </p:animEffect>
                                    <p:anim calcmode="lin" valueType="num">
                                      <p:cBhvr>
                                        <p:cTn id="33" dur="1000"/>
                                        <p:tgtEl>
                                          <p:spTgt spid="62484"/>
                                        </p:tgtEl>
                                        <p:attrNameLst>
                                          <p:attrName>ppt_x</p:attrName>
                                        </p:attrNameLst>
                                      </p:cBhvr>
                                      <p:tavLst>
                                        <p:tav tm="0">
                                          <p:val>
                                            <p:strVal val="ppt_x"/>
                                          </p:val>
                                        </p:tav>
                                        <p:tav tm="100000">
                                          <p:val>
                                            <p:strVal val="ppt_x"/>
                                          </p:val>
                                        </p:tav>
                                      </p:tavLst>
                                    </p:anim>
                                    <p:anim calcmode="lin" valueType="num">
                                      <p:cBhvr>
                                        <p:cTn id="34" dur="100" decel="100000"/>
                                        <p:tgtEl>
                                          <p:spTgt spid="62484"/>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62484"/>
                                        </p:tgtEl>
                                        <p:attrNameLst>
                                          <p:attrName>ppt_y</p:attrName>
                                        </p:attrNameLst>
                                      </p:cBhvr>
                                      <p:tavLst>
                                        <p:tav tm="0">
                                          <p:val>
                                            <p:strVal val="ppt_y"/>
                                          </p:val>
                                        </p:tav>
                                        <p:tav tm="100000">
                                          <p:val>
                                            <p:strVal val="ppt_y+1"/>
                                          </p:val>
                                        </p:tav>
                                      </p:tavLst>
                                    </p:anim>
                                    <p:set>
                                      <p:cBhvr>
                                        <p:cTn id="36" dur="1" fill="hold">
                                          <p:stCondLst>
                                            <p:cond delay="999"/>
                                          </p:stCondLst>
                                        </p:cTn>
                                        <p:tgtEl>
                                          <p:spTgt spid="62484"/>
                                        </p:tgtEl>
                                        <p:attrNameLst>
                                          <p:attrName>style.visibility</p:attrName>
                                        </p:attrNameLst>
                                      </p:cBhvr>
                                      <p:to>
                                        <p:strVal val="hidden"/>
                                      </p:to>
                                    </p:set>
                                  </p:childTnLst>
                                </p:cTn>
                              </p:par>
                            </p:childTnLst>
                          </p:cTn>
                        </p:par>
                        <p:par>
                          <p:cTn id="37" fill="hold" nodeType="afterGroup">
                            <p:stCondLst>
                              <p:cond delay="1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fontAlgn="auto" hangingPunct="1">
              <a:spcAft>
                <a:spcPts val="0"/>
              </a:spcAft>
              <a:defRPr/>
            </a:pPr>
            <a:r>
              <a:rPr lang="en-US">
                <a:solidFill>
                  <a:schemeClr val="accent1">
                    <a:tint val="88000"/>
                    <a:satMod val="150000"/>
                  </a:schemeClr>
                </a:solidFill>
              </a:rPr>
              <a:t>It all started with an invention….</a:t>
            </a:r>
          </a:p>
        </p:txBody>
      </p:sp>
      <p:sp>
        <p:nvSpPr>
          <p:cNvPr id="53251" name="Rectangle 3"/>
          <p:cNvSpPr>
            <a:spLocks noGrp="1" noChangeArrowheads="1"/>
          </p:cNvSpPr>
          <p:nvPr>
            <p:ph type="body" sz="half" idx="1"/>
          </p:nvPr>
        </p:nvSpPr>
        <p:spPr>
          <a:xfrm>
            <a:off x="381000" y="1600200"/>
            <a:ext cx="4267200" cy="4495800"/>
          </a:xfrm>
        </p:spPr>
        <p:txBody>
          <a:bodyPr>
            <a:normAutofit fontScale="92500"/>
          </a:bodyPr>
          <a:lstStyle/>
          <a:p>
            <a:pPr eaLnBrk="1" hangingPunct="1"/>
            <a:r>
              <a:rPr lang="en-US" dirty="0" smtClean="0">
                <a:latin typeface="Arial" charset="0"/>
              </a:rPr>
              <a:t>The first </a:t>
            </a:r>
            <a:r>
              <a:rPr lang="en-US" b="1" dirty="0" smtClean="0">
                <a:solidFill>
                  <a:srgbClr val="FF0000"/>
                </a:solidFill>
                <a:latin typeface="Arial" charset="0"/>
              </a:rPr>
              <a:t>microscope</a:t>
            </a:r>
          </a:p>
          <a:p>
            <a:pPr lvl="1" eaLnBrk="1" hangingPunct="1"/>
            <a:r>
              <a:rPr lang="en-US" dirty="0" err="1" smtClean="0">
                <a:latin typeface="Arial" charset="0"/>
              </a:rPr>
              <a:t>Sacharias</a:t>
            </a:r>
            <a:r>
              <a:rPr lang="en-US" dirty="0" smtClean="0">
                <a:latin typeface="Arial" charset="0"/>
              </a:rPr>
              <a:t> Jansen, 1595, Middleburg, Holland</a:t>
            </a:r>
          </a:p>
          <a:p>
            <a:pPr lvl="1" eaLnBrk="1" hangingPunct="1"/>
            <a:r>
              <a:rPr lang="en-US" dirty="0" smtClean="0">
                <a:latin typeface="Arial" charset="0"/>
              </a:rPr>
              <a:t>It launched great leaps in Astronomy and Biology. </a:t>
            </a:r>
          </a:p>
          <a:p>
            <a:pPr lvl="1" eaLnBrk="1" hangingPunct="1"/>
            <a:r>
              <a:rPr lang="en-US" dirty="0" smtClean="0">
                <a:latin typeface="Arial" charset="0"/>
              </a:rPr>
              <a:t>Some of the first great observations with it were made by…</a:t>
            </a:r>
            <a:endParaRPr lang="en-US" dirty="0" smtClean="0"/>
          </a:p>
        </p:txBody>
      </p:sp>
      <p:pic>
        <p:nvPicPr>
          <p:cNvPr id="8196" name="Picture 8" descr="http://proto57.files.wordpress.com/2009/08/janssen_microsco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371600"/>
            <a:ext cx="2533650" cy="42862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784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additive="base">
                                        <p:cTn id="7" dur="500" fill="hold"/>
                                        <p:tgtEl>
                                          <p:spTgt spid="53251"/>
                                        </p:tgtEl>
                                        <p:attrNameLst>
                                          <p:attrName>ppt_x</p:attrName>
                                        </p:attrNameLst>
                                      </p:cBhvr>
                                      <p:tavLst>
                                        <p:tav tm="0">
                                          <p:val>
                                            <p:strVal val="#ppt_x"/>
                                          </p:val>
                                        </p:tav>
                                        <p:tav tm="100000">
                                          <p:val>
                                            <p:strVal val="#ppt_x"/>
                                          </p:val>
                                        </p:tav>
                                      </p:tavLst>
                                    </p:anim>
                                    <p:anim calcmode="lin" valueType="num">
                                      <p:cBhvr additive="base">
                                        <p:cTn id="8" dur="500" fill="hold"/>
                                        <p:tgtEl>
                                          <p:spTgt spid="532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381000"/>
            <a:ext cx="8183563" cy="1050925"/>
          </a:xfrm>
        </p:spPr>
        <p:txBody>
          <a:bodyPr/>
          <a:lstStyle/>
          <a:p>
            <a:pPr eaLnBrk="1" fontAlgn="auto" hangingPunct="1">
              <a:spcAft>
                <a:spcPts val="0"/>
              </a:spcAft>
              <a:defRPr/>
            </a:pPr>
            <a:r>
              <a:rPr lang="en-US" dirty="0">
                <a:solidFill>
                  <a:schemeClr val="accent1">
                    <a:tint val="88000"/>
                    <a:satMod val="150000"/>
                  </a:schemeClr>
                </a:solidFill>
                <a:latin typeface="Arial" charset="0"/>
              </a:rPr>
              <a:t>Robert Hooke </a:t>
            </a:r>
            <a:r>
              <a:rPr lang="en-US" sz="2400" dirty="0">
                <a:solidFill>
                  <a:schemeClr val="accent1">
                    <a:tint val="88000"/>
                    <a:satMod val="150000"/>
                  </a:schemeClr>
                </a:solidFill>
                <a:latin typeface="Arial" charset="0"/>
              </a:rPr>
              <a:t>(1635-1703)</a:t>
            </a:r>
          </a:p>
        </p:txBody>
      </p:sp>
      <p:sp>
        <p:nvSpPr>
          <p:cNvPr id="30723" name="Rectangle 3"/>
          <p:cNvSpPr>
            <a:spLocks noGrp="1" noChangeArrowheads="1"/>
          </p:cNvSpPr>
          <p:nvPr>
            <p:ph idx="1"/>
          </p:nvPr>
        </p:nvSpPr>
        <p:spPr>
          <a:xfrm>
            <a:off x="381000" y="1524000"/>
            <a:ext cx="4343400" cy="4953000"/>
          </a:xfrm>
        </p:spPr>
        <p:txBody>
          <a:bodyPr/>
          <a:lstStyle/>
          <a:p>
            <a:pPr lvl="1" eaLnBrk="1" hangingPunct="1"/>
            <a:r>
              <a:rPr lang="en-US" smtClean="0">
                <a:latin typeface="Arial" charset="0"/>
              </a:rPr>
              <a:t>Designed microscopes</a:t>
            </a:r>
          </a:p>
          <a:p>
            <a:pPr lvl="1" eaLnBrk="1" hangingPunct="1"/>
            <a:r>
              <a:rPr lang="en-US" smtClean="0">
                <a:latin typeface="Arial" charset="0"/>
              </a:rPr>
              <a:t>Discovered and documented </a:t>
            </a:r>
          </a:p>
          <a:p>
            <a:pPr lvl="1" eaLnBrk="1" hangingPunct="1">
              <a:buFontTx/>
              <a:buNone/>
            </a:pPr>
            <a:r>
              <a:rPr lang="en-US" smtClean="0">
                <a:latin typeface="Arial" charset="0"/>
              </a:rPr>
              <a:t>the first “cells” in 1665</a:t>
            </a:r>
          </a:p>
          <a:p>
            <a:pPr lvl="2" eaLnBrk="1" hangingPunct="1"/>
            <a:r>
              <a:rPr lang="en-US" smtClean="0">
                <a:latin typeface="Arial" charset="0"/>
              </a:rPr>
              <a:t>Named them after the cells in </a:t>
            </a:r>
          </a:p>
          <a:p>
            <a:pPr lvl="2" eaLnBrk="1" hangingPunct="1">
              <a:buFontTx/>
              <a:buNone/>
            </a:pPr>
            <a:r>
              <a:rPr lang="en-US" smtClean="0">
                <a:latin typeface="Arial" charset="0"/>
              </a:rPr>
              <a:t>which a monk sleeps.</a:t>
            </a:r>
          </a:p>
        </p:txBody>
      </p:sp>
      <p:sp>
        <p:nvSpPr>
          <p:cNvPr id="9220" name="Rectangle 6"/>
          <p:cNvSpPr>
            <a:spLocks noChangeArrowheads="1"/>
          </p:cNvSpPr>
          <p:nvPr/>
        </p:nvSpPr>
        <p:spPr bwMode="auto">
          <a:xfrm>
            <a:off x="4648200" y="6553200"/>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fontAlgn="base">
              <a:spcBef>
                <a:spcPct val="0"/>
              </a:spcBef>
              <a:spcAft>
                <a:spcPct val="0"/>
              </a:spcAft>
            </a:pPr>
            <a:r>
              <a:rPr lang="en-US" sz="1400">
                <a:solidFill>
                  <a:prstClr val="black"/>
                </a:solidFill>
                <a:latin typeface="Arial" charset="0"/>
              </a:rPr>
              <a:t>From:  http://www.ucmp.berkeley.edu/history/hooke.html</a:t>
            </a:r>
          </a:p>
        </p:txBody>
      </p:sp>
      <p:pic>
        <p:nvPicPr>
          <p:cNvPr id="9221" name="Picture 17" descr="http://4.bp.blogspot.com/_V2VyMF9S7CE/Sfk5z2TxXdI/AAAAAAAAAEY/ABHFqZxoy7c/s400/Robert+Hook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752600"/>
            <a:ext cx="3962400"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810716"/>
      </p:ext>
    </p:extLst>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checkerboard(across)">
                                      <p:cBhvr>
                                        <p:cTn id="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457200"/>
            <a:ext cx="8183563" cy="1050925"/>
          </a:xfrm>
        </p:spPr>
        <p:txBody>
          <a:bodyPr/>
          <a:lstStyle/>
          <a:p>
            <a:pPr eaLnBrk="1" fontAlgn="auto" hangingPunct="1">
              <a:spcAft>
                <a:spcPts val="0"/>
              </a:spcAft>
              <a:defRPr/>
            </a:pPr>
            <a:r>
              <a:rPr lang="en-US" sz="3200" dirty="0">
                <a:solidFill>
                  <a:srgbClr val="FF0000"/>
                </a:solidFill>
                <a:latin typeface="Arial" charset="0"/>
              </a:rPr>
              <a:t>Antony van Leeuwenhoek </a:t>
            </a:r>
            <a:br>
              <a:rPr lang="en-US" sz="3200" dirty="0">
                <a:solidFill>
                  <a:srgbClr val="FF0000"/>
                </a:solidFill>
                <a:latin typeface="Arial" charset="0"/>
              </a:rPr>
            </a:br>
            <a:r>
              <a:rPr lang="en-US" sz="2000" dirty="0">
                <a:solidFill>
                  <a:srgbClr val="FF0000"/>
                </a:solidFill>
                <a:latin typeface="Arial" charset="0"/>
              </a:rPr>
              <a:t>(1632-1723)</a:t>
            </a:r>
          </a:p>
        </p:txBody>
      </p:sp>
      <p:sp>
        <p:nvSpPr>
          <p:cNvPr id="35843" name="Rectangle 3"/>
          <p:cNvSpPr>
            <a:spLocks noGrp="1" noChangeArrowheads="1"/>
          </p:cNvSpPr>
          <p:nvPr>
            <p:ph idx="1"/>
          </p:nvPr>
        </p:nvSpPr>
        <p:spPr>
          <a:xfrm>
            <a:off x="304800" y="1905000"/>
            <a:ext cx="5715000" cy="4187825"/>
          </a:xfrm>
        </p:spPr>
        <p:txBody>
          <a:bodyPr>
            <a:normAutofit fontScale="92500" lnSpcReduction="20000"/>
          </a:bodyPr>
          <a:lstStyle/>
          <a:p>
            <a:pPr marL="265176" indent="-265176" eaLnBrk="1" fontAlgn="auto" hangingPunct="1">
              <a:lnSpc>
                <a:spcPct val="80000"/>
              </a:lnSpc>
              <a:spcAft>
                <a:spcPts val="0"/>
              </a:spcAft>
              <a:buFont typeface="Wingdings 2"/>
              <a:buChar char=""/>
              <a:defRPr/>
            </a:pPr>
            <a:r>
              <a:rPr lang="en-US" dirty="0">
                <a:latin typeface="Arial" charset="0"/>
              </a:rPr>
              <a:t>A tradesman from Holland </a:t>
            </a:r>
          </a:p>
          <a:p>
            <a:pPr marL="265176" indent="-265176" eaLnBrk="1" fontAlgn="auto" hangingPunct="1">
              <a:lnSpc>
                <a:spcPct val="80000"/>
              </a:lnSpc>
              <a:spcAft>
                <a:spcPts val="0"/>
              </a:spcAft>
              <a:buFont typeface="Symbol" pitchFamily="18" charset="2"/>
              <a:buNone/>
              <a:defRPr/>
            </a:pPr>
            <a:r>
              <a:rPr lang="en-US" dirty="0">
                <a:latin typeface="Arial" charset="0"/>
              </a:rPr>
              <a:t>who became fascinated with </a:t>
            </a:r>
          </a:p>
          <a:p>
            <a:pPr marL="265176" indent="-265176" eaLnBrk="1" fontAlgn="auto" hangingPunct="1">
              <a:lnSpc>
                <a:spcPct val="80000"/>
              </a:lnSpc>
              <a:spcAft>
                <a:spcPts val="0"/>
              </a:spcAft>
              <a:buFont typeface="Symbol" pitchFamily="18" charset="2"/>
              <a:buNone/>
              <a:defRPr/>
            </a:pPr>
            <a:r>
              <a:rPr lang="en-US" dirty="0">
                <a:latin typeface="Arial" charset="0"/>
              </a:rPr>
              <a:t>Hooke’s book</a:t>
            </a:r>
          </a:p>
          <a:p>
            <a:pPr marL="265176" indent="-265176" eaLnBrk="1" fontAlgn="auto" hangingPunct="1">
              <a:lnSpc>
                <a:spcPct val="80000"/>
              </a:lnSpc>
              <a:spcAft>
                <a:spcPts val="0"/>
              </a:spcAft>
              <a:buFont typeface="Wingdings 2"/>
              <a:buChar char=""/>
              <a:defRPr/>
            </a:pPr>
            <a:r>
              <a:rPr lang="en-US" dirty="0">
                <a:latin typeface="Arial" charset="0"/>
              </a:rPr>
              <a:t>Discovered </a:t>
            </a:r>
            <a:r>
              <a:rPr lang="en-US" dirty="0" smtClean="0">
                <a:latin typeface="Arial" charset="0"/>
              </a:rPr>
              <a:t>bacteria, </a:t>
            </a:r>
            <a:r>
              <a:rPr lang="en-US" dirty="0" err="1">
                <a:latin typeface="Arial" charset="0"/>
              </a:rPr>
              <a:t>protists</a:t>
            </a:r>
            <a:r>
              <a:rPr lang="en-US" dirty="0">
                <a:latin typeface="Arial" charset="0"/>
              </a:rPr>
              <a:t>, sperm cells, </a:t>
            </a:r>
            <a:r>
              <a:rPr lang="en-US" dirty="0" smtClean="0">
                <a:latin typeface="Arial" charset="0"/>
              </a:rPr>
              <a:t>blood </a:t>
            </a:r>
            <a:r>
              <a:rPr lang="en-US" dirty="0">
                <a:latin typeface="Arial" charset="0"/>
              </a:rPr>
              <a:t>cells, nematodes, etc.</a:t>
            </a:r>
          </a:p>
          <a:p>
            <a:pPr marL="265176" indent="-265176" eaLnBrk="1" fontAlgn="auto" hangingPunct="1">
              <a:lnSpc>
                <a:spcPct val="80000"/>
              </a:lnSpc>
              <a:spcAft>
                <a:spcPts val="0"/>
              </a:spcAft>
              <a:buFont typeface="Wingdings 2"/>
              <a:buChar char=""/>
              <a:defRPr/>
            </a:pPr>
            <a:r>
              <a:rPr lang="en-US" dirty="0">
                <a:latin typeface="Arial" charset="0"/>
              </a:rPr>
              <a:t>Became an expert lens grinder and made over 500 simple microscopes</a:t>
            </a:r>
          </a:p>
          <a:p>
            <a:pPr marL="265176" indent="-265176" eaLnBrk="1" fontAlgn="auto" hangingPunct="1">
              <a:lnSpc>
                <a:spcPct val="80000"/>
              </a:lnSpc>
              <a:spcAft>
                <a:spcPts val="0"/>
              </a:spcAft>
              <a:buFont typeface="Wingdings 2"/>
              <a:buChar char=""/>
              <a:defRPr/>
            </a:pPr>
            <a:r>
              <a:rPr lang="en-US" dirty="0">
                <a:latin typeface="Arial" charset="0"/>
              </a:rPr>
              <a:t>Acute eyesight and lens grinding skill let him build microscopes that were capable of 200X magnification</a:t>
            </a:r>
          </a:p>
          <a:p>
            <a:pPr marL="265176" indent="-265176" eaLnBrk="1" fontAlgn="auto" hangingPunct="1">
              <a:lnSpc>
                <a:spcPct val="80000"/>
              </a:lnSpc>
              <a:spcAft>
                <a:spcPts val="0"/>
              </a:spcAft>
              <a:buFont typeface="Wingdings 2"/>
              <a:buChar char=""/>
              <a:defRPr/>
            </a:pPr>
            <a:endParaRPr lang="en-US" dirty="0">
              <a:latin typeface="Arial" charset="0"/>
            </a:endParaRPr>
          </a:p>
        </p:txBody>
      </p:sp>
      <p:pic>
        <p:nvPicPr>
          <p:cNvPr id="14340" name="Picture 8" descr="c2qlee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57200"/>
            <a:ext cx="2524125"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10" descr="http://students.ou.edu/J/Renee.E.Jones-1/Van%20leeuwenhoek%20Sco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657600"/>
            <a:ext cx="26955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195388"/>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u="sng" dirty="0" smtClean="0">
                <a:solidFill>
                  <a:srgbClr val="7030A0"/>
                </a:solidFill>
              </a:rPr>
              <a:t>Control (fixed) variables</a:t>
            </a:r>
            <a:r>
              <a:rPr lang="en-US" b="1" dirty="0" smtClean="0">
                <a:solidFill>
                  <a:srgbClr val="7030A0"/>
                </a:solidFill>
              </a:rPr>
              <a:t>: </a:t>
            </a:r>
            <a:r>
              <a:rPr lang="en-US" dirty="0" smtClean="0">
                <a:solidFill>
                  <a:srgbClr val="7030A0"/>
                </a:solidFill>
              </a:rPr>
              <a:t>variables that do not change</a:t>
            </a:r>
          </a:p>
        </p:txBody>
      </p:sp>
      <p:sp>
        <p:nvSpPr>
          <p:cNvPr id="3" name="Content Placeholder 2"/>
          <p:cNvSpPr>
            <a:spLocks noGrp="1"/>
          </p:cNvSpPr>
          <p:nvPr>
            <p:ph idx="1"/>
          </p:nvPr>
        </p:nvSpPr>
        <p:spPr>
          <a:xfrm>
            <a:off x="228600" y="1600200"/>
            <a:ext cx="4495800" cy="4953000"/>
          </a:xfrm>
        </p:spPr>
        <p:txBody>
          <a:bodyPr>
            <a:normAutofit lnSpcReduction="10000"/>
          </a:bodyPr>
          <a:lstStyle/>
          <a:p>
            <a:pPr>
              <a:buNone/>
            </a:pPr>
            <a:endParaRPr lang="en-US" sz="2000" dirty="0" smtClean="0">
              <a:solidFill>
                <a:srgbClr val="7030A0"/>
              </a:solidFill>
            </a:endParaRPr>
          </a:p>
          <a:p>
            <a:pPr lvl="0"/>
            <a:r>
              <a:rPr lang="en-US" sz="2000" dirty="0" smtClean="0"/>
              <a:t>At least three </a:t>
            </a:r>
            <a:r>
              <a:rPr lang="en-US" sz="2000" b="1" cap="all" dirty="0" smtClean="0"/>
              <a:t>controlled variables</a:t>
            </a:r>
            <a:r>
              <a:rPr lang="en-US" sz="2000" dirty="0" smtClean="0"/>
              <a:t> are required, but more may be necessary.  The controlled variables you list must be relevant to your investigation.  You need to control for all variables that may reasonably affect the outcome of the investigation.  </a:t>
            </a:r>
            <a:r>
              <a:rPr lang="en-US" sz="2000" b="1" dirty="0" smtClean="0"/>
              <a:t>Materials used and measurement techniques are NOT controlled variables</a:t>
            </a:r>
            <a:r>
              <a:rPr lang="en-US" sz="2000" dirty="0" smtClean="0"/>
              <a:t> (they are validity measures).  While materials and techniques must be consistent, a true variable is something that could directly influence the responding variable, not just how it is measured. </a:t>
            </a:r>
          </a:p>
          <a:p>
            <a:endParaRPr lang="en-US" sz="2000" dirty="0"/>
          </a:p>
        </p:txBody>
      </p:sp>
      <p:sp>
        <p:nvSpPr>
          <p:cNvPr id="4" name="TextBox 3"/>
          <p:cNvSpPr txBox="1"/>
          <p:nvPr/>
        </p:nvSpPr>
        <p:spPr>
          <a:xfrm>
            <a:off x="5486400" y="3441680"/>
            <a:ext cx="3657600" cy="4247317"/>
          </a:xfrm>
          <a:prstGeom prst="rect">
            <a:avLst/>
          </a:prstGeom>
          <a:noFill/>
        </p:spPr>
        <p:txBody>
          <a:bodyPr wrap="square" rtlCol="0">
            <a:spAutoFit/>
          </a:bodyPr>
          <a:lstStyle/>
          <a:p>
            <a:endParaRPr lang="en-US" dirty="0" smtClean="0">
              <a:solidFill>
                <a:prstClr val="black"/>
              </a:solidFill>
            </a:endParaRPr>
          </a:p>
          <a:p>
            <a:endParaRPr lang="en-US" dirty="0" smtClean="0">
              <a:solidFill>
                <a:prstClr val="black"/>
              </a:solidFill>
            </a:endParaRPr>
          </a:p>
          <a:p>
            <a:endParaRPr lang="en-US" b="1" dirty="0" smtClean="0">
              <a:solidFill>
                <a:srgbClr val="C00000"/>
              </a:solidFill>
            </a:endParaRPr>
          </a:p>
          <a:p>
            <a:r>
              <a:rPr lang="en-US" b="1" dirty="0" smtClean="0">
                <a:solidFill>
                  <a:srgbClr val="C00000"/>
                </a:solidFill>
              </a:rPr>
              <a:t>Ex:</a:t>
            </a:r>
          </a:p>
          <a:p>
            <a:r>
              <a:rPr lang="en-US" b="1" dirty="0" smtClean="0">
                <a:solidFill>
                  <a:srgbClr val="C00000"/>
                </a:solidFill>
              </a:rPr>
              <a:t>Temperature at which flasks are stored</a:t>
            </a:r>
          </a:p>
          <a:p>
            <a:endParaRPr lang="en-US" b="1" dirty="0" smtClean="0">
              <a:solidFill>
                <a:srgbClr val="C00000"/>
              </a:solidFill>
            </a:endParaRPr>
          </a:p>
          <a:p>
            <a:r>
              <a:rPr lang="en-US" b="1" dirty="0" smtClean="0">
                <a:solidFill>
                  <a:srgbClr val="C00000"/>
                </a:solidFill>
              </a:rPr>
              <a:t>Time that flasks are allowed to sit</a:t>
            </a:r>
          </a:p>
          <a:p>
            <a:endParaRPr lang="en-US" b="1" dirty="0" smtClean="0">
              <a:solidFill>
                <a:srgbClr val="C00000"/>
              </a:solidFill>
            </a:endParaRPr>
          </a:p>
          <a:p>
            <a:r>
              <a:rPr lang="en-US" b="1" dirty="0" smtClean="0">
                <a:solidFill>
                  <a:srgbClr val="C00000"/>
                </a:solidFill>
              </a:rPr>
              <a:t>Amount of light that flasks are exposed to</a:t>
            </a:r>
          </a:p>
          <a:p>
            <a:endParaRPr lang="en-US" dirty="0" smtClean="0">
              <a:solidFill>
                <a:prstClr val="black"/>
              </a:solidFill>
            </a:endParaRPr>
          </a:p>
          <a:p>
            <a:endParaRPr lang="en-US" dirty="0" smtClean="0">
              <a:solidFill>
                <a:prstClr val="black"/>
              </a:solidFill>
            </a:endParaRPr>
          </a:p>
          <a:p>
            <a:endParaRPr lang="en-US" dirty="0" smtClean="0">
              <a:solidFill>
                <a:prstClr val="black"/>
              </a:solidFill>
            </a:endParaRPr>
          </a:p>
          <a:p>
            <a:endParaRPr lang="en-US" dirty="0">
              <a:solidFill>
                <a:prstClr val="black"/>
              </a:solidFill>
            </a:endParaRPr>
          </a:p>
        </p:txBody>
      </p:sp>
      <p:pic>
        <p:nvPicPr>
          <p:cNvPr id="5" name="Picture 2" descr="https://encrypted-tbn3.google.com/images?q=tbn:ANd9GcSa8xEd5uQasx8q2gGFolx32ve8WSrQQHdZorwecJPCIrnsCN26LA"/>
          <p:cNvPicPr>
            <a:picLocks noChangeAspect="1" noChangeArrowheads="1"/>
          </p:cNvPicPr>
          <p:nvPr/>
        </p:nvPicPr>
        <p:blipFill>
          <a:blip r:embed="rId2" cstate="print"/>
          <a:srcRect/>
          <a:stretch>
            <a:fillRect/>
          </a:stretch>
        </p:blipFill>
        <p:spPr bwMode="auto">
          <a:xfrm>
            <a:off x="4953000" y="838200"/>
            <a:ext cx="3932319" cy="2819400"/>
          </a:xfrm>
          <a:prstGeom prst="rect">
            <a:avLst/>
          </a:prstGeom>
          <a:noFill/>
        </p:spPr>
      </p:pic>
    </p:spTree>
    <p:extLst>
      <p:ext uri="{BB962C8B-B14F-4D97-AF65-F5344CB8AC3E}">
        <p14:creationId xmlns:p14="http://schemas.microsoft.com/office/powerpoint/2010/main" val="126119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dissolve">
                                      <p:cBhvr>
                                        <p:cTn id="7" dur="500"/>
                                        <p:tgtEl>
                                          <p:spTgt spid="4">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dissolve">
                                      <p:cBhvr>
                                        <p:cTn id="10" dur="500"/>
                                        <p:tgtEl>
                                          <p:spTgt spid="4">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dissolve">
                                      <p:cBhvr>
                                        <p:cTn id="13" dur="500"/>
                                        <p:tgtEl>
                                          <p:spTgt spid="4">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dissolve">
                                      <p:cBhvr>
                                        <p:cTn id="1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457200"/>
            <a:ext cx="8183563" cy="1050925"/>
          </a:xfrm>
        </p:spPr>
        <p:txBody>
          <a:bodyPr/>
          <a:lstStyle/>
          <a:p>
            <a:pPr eaLnBrk="1" fontAlgn="auto" hangingPunct="1">
              <a:spcAft>
                <a:spcPts val="0"/>
              </a:spcAft>
              <a:defRPr/>
            </a:pPr>
            <a:r>
              <a:rPr lang="en-US" u="sng" dirty="0">
                <a:solidFill>
                  <a:srgbClr val="FF0000"/>
                </a:solidFill>
                <a:latin typeface="Arial" charset="0"/>
              </a:rPr>
              <a:t>Cell Theory</a:t>
            </a:r>
          </a:p>
        </p:txBody>
      </p:sp>
      <p:sp>
        <p:nvSpPr>
          <p:cNvPr id="32771" name="Rectangle 3"/>
          <p:cNvSpPr>
            <a:spLocks noGrp="1" noChangeArrowheads="1"/>
          </p:cNvSpPr>
          <p:nvPr>
            <p:ph idx="1"/>
          </p:nvPr>
        </p:nvSpPr>
        <p:spPr>
          <a:xfrm>
            <a:off x="381000" y="1600200"/>
            <a:ext cx="6248400" cy="4800600"/>
          </a:xfrm>
        </p:spPr>
        <p:txBody>
          <a:bodyPr>
            <a:normAutofit fontScale="92500" lnSpcReduction="20000"/>
          </a:bodyPr>
          <a:lstStyle/>
          <a:p>
            <a:pPr marL="265176" indent="-265176" eaLnBrk="1" fontAlgn="auto" hangingPunct="1">
              <a:spcAft>
                <a:spcPts val="0"/>
              </a:spcAft>
              <a:buFont typeface="Wingdings 2"/>
              <a:buChar char=""/>
              <a:defRPr/>
            </a:pPr>
            <a:r>
              <a:rPr lang="en-US" dirty="0">
                <a:latin typeface="Arial" charset="0"/>
              </a:rPr>
              <a:t>1838 </a:t>
            </a:r>
            <a:r>
              <a:rPr lang="en-US" dirty="0" err="1">
                <a:latin typeface="Arial" charset="0"/>
              </a:rPr>
              <a:t>Mattias</a:t>
            </a:r>
            <a:r>
              <a:rPr lang="en-US" dirty="0">
                <a:latin typeface="Arial" charset="0"/>
              </a:rPr>
              <a:t> </a:t>
            </a:r>
            <a:r>
              <a:rPr lang="en-US" dirty="0" err="1">
                <a:latin typeface="Arial" charset="0"/>
              </a:rPr>
              <a:t>Schleiden</a:t>
            </a:r>
            <a:r>
              <a:rPr lang="en-US" dirty="0">
                <a:latin typeface="Arial" charset="0"/>
              </a:rPr>
              <a:t> stated that all plant tissues consisted of cells</a:t>
            </a:r>
          </a:p>
          <a:p>
            <a:pPr marL="265176" indent="-265176" eaLnBrk="1" fontAlgn="auto" hangingPunct="1">
              <a:spcAft>
                <a:spcPts val="0"/>
              </a:spcAft>
              <a:buFont typeface="Wingdings 2"/>
              <a:buChar char=""/>
              <a:defRPr/>
            </a:pPr>
            <a:r>
              <a:rPr lang="en-US" dirty="0">
                <a:latin typeface="Arial" charset="0"/>
              </a:rPr>
              <a:t>1839 Theodore Schwann stated that all animal tissues consisted of cells</a:t>
            </a:r>
          </a:p>
          <a:p>
            <a:pPr marL="265176" indent="-265176" eaLnBrk="1" fontAlgn="auto" hangingPunct="1">
              <a:spcAft>
                <a:spcPts val="0"/>
              </a:spcAft>
              <a:buFont typeface="Wingdings 2"/>
              <a:buChar char=""/>
              <a:defRPr/>
            </a:pPr>
            <a:r>
              <a:rPr lang="en-US" dirty="0">
                <a:latin typeface="Arial" charset="0"/>
              </a:rPr>
              <a:t>Each conjectured that there was a nucleus</a:t>
            </a:r>
          </a:p>
          <a:p>
            <a:pPr marL="265176" indent="-265176" eaLnBrk="1" fontAlgn="auto" hangingPunct="1">
              <a:spcAft>
                <a:spcPts val="0"/>
              </a:spcAft>
              <a:buFont typeface="Wingdings 2"/>
              <a:buChar char=""/>
              <a:defRPr/>
            </a:pPr>
            <a:r>
              <a:rPr lang="en-US" dirty="0">
                <a:latin typeface="Arial" charset="0"/>
              </a:rPr>
              <a:t>1858 Rudolf Virchow combined the two ideas and added that all cells come from pre-existing cells, formulating the </a:t>
            </a:r>
            <a:r>
              <a:rPr lang="en-US" b="1" dirty="0">
                <a:solidFill>
                  <a:srgbClr val="002060"/>
                </a:solidFill>
                <a:latin typeface="Arial" charset="0"/>
              </a:rPr>
              <a:t>Cell Theory</a:t>
            </a:r>
          </a:p>
          <a:p>
            <a:pPr marL="265176" indent="-265176" eaLnBrk="1" fontAlgn="auto" hangingPunct="1">
              <a:spcAft>
                <a:spcPts val="0"/>
              </a:spcAft>
              <a:buFont typeface="Wingdings 2"/>
              <a:buChar char=""/>
              <a:defRPr/>
            </a:pPr>
            <a:endParaRPr lang="en-US" b="1" dirty="0">
              <a:latin typeface="Arial" charset="0"/>
            </a:endParaRPr>
          </a:p>
        </p:txBody>
      </p:sp>
      <p:pic>
        <p:nvPicPr>
          <p:cNvPr id="32773" name="Picture 5" descr="http://en.academic.ru/pictures/enwiki/77/Matthias_Jacob_Schleid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609600"/>
            <a:ext cx="20574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7" descr="http://merke.ch/biografien/images/schwan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352800"/>
            <a:ext cx="2085975" cy="2619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643187"/>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5" presetClass="entr" presetSubtype="0" fill="hold" nodeType="clickEffect">
                                  <p:stCondLst>
                                    <p:cond delay="0"/>
                                  </p:stCondLst>
                                  <p:childTnLst>
                                    <p:set>
                                      <p:cBhvr>
                                        <p:cTn id="12" dur="1" fill="hold">
                                          <p:stCondLst>
                                            <p:cond delay="0"/>
                                          </p:stCondLst>
                                        </p:cTn>
                                        <p:tgtEl>
                                          <p:spTgt spid="32773"/>
                                        </p:tgtEl>
                                        <p:attrNameLst>
                                          <p:attrName>style.visibility</p:attrName>
                                        </p:attrNameLst>
                                      </p:cBhvr>
                                      <p:to>
                                        <p:strVal val="visible"/>
                                      </p:to>
                                    </p:set>
                                    <p:animEffect transition="in" filter="fade">
                                      <p:cBhvr>
                                        <p:cTn id="13" dur="2000"/>
                                        <p:tgtEl>
                                          <p:spTgt spid="32773"/>
                                        </p:tgtEl>
                                      </p:cBhvr>
                                    </p:animEffect>
                                    <p:anim calcmode="lin" valueType="num">
                                      <p:cBhvr>
                                        <p:cTn id="14" dur="2000" fill="hold"/>
                                        <p:tgtEl>
                                          <p:spTgt spid="32773"/>
                                        </p:tgtEl>
                                        <p:attrNameLst>
                                          <p:attrName>style.rotation</p:attrName>
                                        </p:attrNameLst>
                                      </p:cBhvr>
                                      <p:tavLst>
                                        <p:tav tm="0">
                                          <p:val>
                                            <p:fltVal val="720"/>
                                          </p:val>
                                        </p:tav>
                                        <p:tav tm="100000">
                                          <p:val>
                                            <p:fltVal val="0"/>
                                          </p:val>
                                        </p:tav>
                                      </p:tavLst>
                                    </p:anim>
                                    <p:anim calcmode="lin" valueType="num">
                                      <p:cBhvr>
                                        <p:cTn id="15" dur="2000" fill="hold"/>
                                        <p:tgtEl>
                                          <p:spTgt spid="32773"/>
                                        </p:tgtEl>
                                        <p:attrNameLst>
                                          <p:attrName>ppt_h</p:attrName>
                                        </p:attrNameLst>
                                      </p:cBhvr>
                                      <p:tavLst>
                                        <p:tav tm="0">
                                          <p:val>
                                            <p:fltVal val="0"/>
                                          </p:val>
                                        </p:tav>
                                        <p:tav tm="100000">
                                          <p:val>
                                            <p:strVal val="#ppt_h"/>
                                          </p:val>
                                        </p:tav>
                                      </p:tavLst>
                                    </p:anim>
                                    <p:anim calcmode="lin" valueType="num">
                                      <p:cBhvr>
                                        <p:cTn id="16" dur="2000" fill="hold"/>
                                        <p:tgtEl>
                                          <p:spTgt spid="32773"/>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2771">
                                            <p:txEl>
                                              <p:pRg st="1" end="1"/>
                                            </p:txEl>
                                          </p:spTgt>
                                        </p:tgtEl>
                                        <p:attrNameLst>
                                          <p:attrName>style.visibility</p:attrName>
                                        </p:attrNameLst>
                                      </p:cBhvr>
                                      <p:to>
                                        <p:strVal val="visible"/>
                                      </p:to>
                                    </p:set>
                                    <p:anim calcmode="lin" valueType="num">
                                      <p:cBhvr additive="base">
                                        <p:cTn id="21" dur="500" fill="hold"/>
                                        <p:tgtEl>
                                          <p:spTgt spid="32771">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nodeType="clickEffect">
                                  <p:stCondLst>
                                    <p:cond delay="0"/>
                                  </p:stCondLst>
                                  <p:childTnLst>
                                    <p:set>
                                      <p:cBhvr>
                                        <p:cTn id="26" dur="1" fill="hold">
                                          <p:stCondLst>
                                            <p:cond delay="0"/>
                                          </p:stCondLst>
                                        </p:cTn>
                                        <p:tgtEl>
                                          <p:spTgt spid="32775"/>
                                        </p:tgtEl>
                                        <p:attrNameLst>
                                          <p:attrName>style.visibility</p:attrName>
                                        </p:attrNameLst>
                                      </p:cBhvr>
                                      <p:to>
                                        <p:strVal val="visible"/>
                                      </p:to>
                                    </p:set>
                                    <p:animEffect transition="in" filter="wheel(4)">
                                      <p:cBhvr>
                                        <p:cTn id="27" dur="2000"/>
                                        <p:tgtEl>
                                          <p:spTgt spid="327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2771">
                                            <p:txEl>
                                              <p:pRg st="2" end="2"/>
                                            </p:txEl>
                                          </p:spTgt>
                                        </p:tgtEl>
                                        <p:attrNameLst>
                                          <p:attrName>style.visibility</p:attrName>
                                        </p:attrNameLst>
                                      </p:cBhvr>
                                      <p:to>
                                        <p:strVal val="visible"/>
                                      </p:to>
                                    </p:set>
                                    <p:anim calcmode="lin" valueType="num">
                                      <p:cBhvr additive="base">
                                        <p:cTn id="32" dur="500" fill="hold"/>
                                        <p:tgtEl>
                                          <p:spTgt spid="32771">
                                            <p:txEl>
                                              <p:pRg st="2" end="2"/>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32771">
                                            <p:txEl>
                                              <p:pRg st="3" end="3"/>
                                            </p:txEl>
                                          </p:spTgt>
                                        </p:tgtEl>
                                        <p:attrNameLst>
                                          <p:attrName>style.visibility</p:attrName>
                                        </p:attrNameLst>
                                      </p:cBhvr>
                                      <p:to>
                                        <p:strVal val="visible"/>
                                      </p:to>
                                    </p:set>
                                    <p:anim calcmode="lin" valueType="num">
                                      <p:cBhvr additive="base">
                                        <p:cTn id="38" dur="500" fill="hold"/>
                                        <p:tgtEl>
                                          <p:spTgt spid="32771">
                                            <p:txEl>
                                              <p:pRg st="3" end="3"/>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304800"/>
            <a:ext cx="8229600" cy="1371600"/>
          </a:xfrm>
        </p:spPr>
        <p:txBody>
          <a:bodyPr/>
          <a:lstStyle/>
          <a:p>
            <a:pPr eaLnBrk="1" fontAlgn="auto" hangingPunct="1">
              <a:spcAft>
                <a:spcPts val="0"/>
              </a:spcAft>
              <a:defRPr/>
            </a:pPr>
            <a:r>
              <a:rPr lang="en-US" dirty="0">
                <a:solidFill>
                  <a:srgbClr val="FF0000"/>
                </a:solidFill>
                <a:latin typeface="Arial" charset="0"/>
              </a:rPr>
              <a:t>Rudolf Virchow</a:t>
            </a:r>
            <a:r>
              <a:rPr lang="en-US" sz="5400" dirty="0">
                <a:solidFill>
                  <a:srgbClr val="FF0000"/>
                </a:solidFill>
                <a:latin typeface="Arial" charset="0"/>
              </a:rPr>
              <a:t> </a:t>
            </a:r>
            <a:r>
              <a:rPr lang="en-US" sz="2400" dirty="0">
                <a:solidFill>
                  <a:srgbClr val="FF0000"/>
                </a:solidFill>
                <a:latin typeface="Arial" charset="0"/>
              </a:rPr>
              <a:t>1858</a:t>
            </a:r>
          </a:p>
        </p:txBody>
      </p:sp>
      <p:sp>
        <p:nvSpPr>
          <p:cNvPr id="33795" name="Rectangle 3"/>
          <p:cNvSpPr>
            <a:spLocks noGrp="1" noChangeArrowheads="1"/>
          </p:cNvSpPr>
          <p:nvPr>
            <p:ph type="body" sz="half" idx="1"/>
          </p:nvPr>
        </p:nvSpPr>
        <p:spPr>
          <a:xfrm>
            <a:off x="1219200" y="1371600"/>
            <a:ext cx="4267200" cy="5486400"/>
          </a:xfrm>
        </p:spPr>
        <p:txBody>
          <a:bodyPr/>
          <a:lstStyle/>
          <a:p>
            <a:pPr eaLnBrk="1" hangingPunct="1">
              <a:buFont typeface="Symbol" pitchFamily="18" charset="2"/>
              <a:buNone/>
            </a:pPr>
            <a:r>
              <a:rPr lang="en-US" dirty="0" smtClean="0">
                <a:solidFill>
                  <a:srgbClr val="FF0000"/>
                </a:solidFill>
                <a:latin typeface="Arial" charset="0"/>
              </a:rPr>
              <a:t>Cell Theory</a:t>
            </a:r>
          </a:p>
          <a:p>
            <a:pPr eaLnBrk="1" hangingPunct="1"/>
            <a:r>
              <a:rPr lang="en-US" sz="2400" dirty="0" smtClean="0">
                <a:latin typeface="Arial" charset="0"/>
              </a:rPr>
              <a:t>All living things are composed of one or more cells</a:t>
            </a:r>
          </a:p>
          <a:p>
            <a:pPr eaLnBrk="1" hangingPunct="1"/>
            <a:r>
              <a:rPr lang="en-US" sz="2400" dirty="0" smtClean="0">
                <a:latin typeface="Arial" charset="0"/>
              </a:rPr>
              <a:t>In organisms, cells are the basic units of structure and function.</a:t>
            </a:r>
          </a:p>
          <a:p>
            <a:pPr eaLnBrk="1" hangingPunct="1"/>
            <a:r>
              <a:rPr lang="en-US" sz="2400" dirty="0" smtClean="0">
                <a:latin typeface="Arial" charset="0"/>
              </a:rPr>
              <a:t>All cells are produced only from existing cells. </a:t>
            </a:r>
          </a:p>
        </p:txBody>
      </p:sp>
      <p:pic>
        <p:nvPicPr>
          <p:cNvPr id="16388" name="Picture 1029" descr="bavi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480050" y="1371600"/>
            <a:ext cx="3473450" cy="4724400"/>
          </a:xfrm>
          <a:noFill/>
        </p:spPr>
      </p:pic>
    </p:spTree>
    <p:extLst>
      <p:ext uri="{BB962C8B-B14F-4D97-AF65-F5344CB8AC3E}">
        <p14:creationId xmlns:p14="http://schemas.microsoft.com/office/powerpoint/2010/main" val="14116204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Prokaryotic </a:t>
            </a:r>
            <a:r>
              <a:rPr lang="en-US" dirty="0" err="1" smtClean="0"/>
              <a:t>vs</a:t>
            </a:r>
            <a:r>
              <a:rPr lang="en-US" dirty="0" smtClean="0"/>
              <a:t> Eukaryotic Cells</a:t>
            </a:r>
            <a:endParaRPr lang="en-US" dirty="0"/>
          </a:p>
        </p:txBody>
      </p:sp>
      <p:pic>
        <p:nvPicPr>
          <p:cNvPr id="92162" name="Picture 2" descr="D:\assets\Images\bhspe-020301-007.gif"/>
          <p:cNvPicPr>
            <a:picLocks noChangeAspect="1" noChangeArrowheads="1"/>
          </p:cNvPicPr>
          <p:nvPr/>
        </p:nvPicPr>
        <p:blipFill>
          <a:blip r:embed="rId2" cstate="print"/>
          <a:srcRect/>
          <a:stretch>
            <a:fillRect/>
          </a:stretch>
        </p:blipFill>
        <p:spPr bwMode="auto">
          <a:xfrm>
            <a:off x="2362200" y="1600200"/>
            <a:ext cx="5181600" cy="5030680"/>
          </a:xfrm>
          <a:prstGeom prst="rect">
            <a:avLst/>
          </a:prstGeom>
          <a:noFill/>
        </p:spPr>
      </p:pic>
    </p:spTree>
    <p:extLst>
      <p:ext uri="{BB962C8B-B14F-4D97-AF65-F5344CB8AC3E}">
        <p14:creationId xmlns:p14="http://schemas.microsoft.com/office/powerpoint/2010/main" val="42125608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body" sz="half" idx="1"/>
          </p:nvPr>
        </p:nvSpPr>
        <p:spPr>
          <a:xfrm>
            <a:off x="609600" y="1600200"/>
            <a:ext cx="4495800" cy="4530725"/>
          </a:xfrm>
          <a:noFill/>
        </p:spPr>
        <p:txBody>
          <a:bodyPr/>
          <a:lstStyle/>
          <a:p>
            <a:pPr marL="0" indent="0" eaLnBrk="1" hangingPunct="1">
              <a:lnSpc>
                <a:spcPct val="90000"/>
              </a:lnSpc>
            </a:pPr>
            <a:r>
              <a:rPr lang="en-US" sz="2400" b="1" u="sng" dirty="0" smtClean="0"/>
              <a:t>Prokaryotic Cells </a:t>
            </a:r>
          </a:p>
          <a:p>
            <a:pPr marL="457200" lvl="1" indent="0" eaLnBrk="1" hangingPunct="1">
              <a:lnSpc>
                <a:spcPct val="90000"/>
              </a:lnSpc>
            </a:pPr>
            <a:r>
              <a:rPr lang="en-US" sz="2200" dirty="0" smtClean="0"/>
              <a:t> primitive, ‘before </a:t>
            </a:r>
            <a:r>
              <a:rPr lang="en-US" sz="2200" dirty="0" err="1" smtClean="0"/>
              <a:t>kernal</a:t>
            </a:r>
            <a:r>
              <a:rPr lang="en-US" sz="2200" dirty="0" smtClean="0"/>
              <a:t>’</a:t>
            </a:r>
          </a:p>
          <a:p>
            <a:pPr marL="857250" lvl="2" indent="0" eaLnBrk="1" hangingPunct="1">
              <a:lnSpc>
                <a:spcPct val="90000"/>
              </a:lnSpc>
              <a:buNone/>
            </a:pPr>
            <a:r>
              <a:rPr lang="en-US" sz="1900" dirty="0" smtClean="0"/>
              <a:t>- NO NUCLEUS</a:t>
            </a:r>
            <a:endParaRPr lang="en-US" sz="1900" b="1" dirty="0" smtClean="0"/>
          </a:p>
          <a:p>
            <a:pPr marL="457200" lvl="1" indent="0" eaLnBrk="1" hangingPunct="1">
              <a:lnSpc>
                <a:spcPct val="90000"/>
              </a:lnSpc>
            </a:pPr>
            <a:r>
              <a:rPr lang="en-US" sz="2200" dirty="0" smtClean="0"/>
              <a:t> Lack internal membranes </a:t>
            </a:r>
            <a:r>
              <a:rPr lang="en-US" sz="2200" dirty="0" smtClean="0">
                <a:solidFill>
                  <a:srgbClr val="00B050"/>
                </a:solidFill>
              </a:rPr>
              <a:t>(no “membrane-bound” organelles)</a:t>
            </a:r>
          </a:p>
          <a:p>
            <a:pPr marL="457200" lvl="1" indent="0" eaLnBrk="1" hangingPunct="1">
              <a:lnSpc>
                <a:spcPct val="90000"/>
              </a:lnSpc>
            </a:pPr>
            <a:r>
              <a:rPr lang="en-US" sz="2200" dirty="0" smtClean="0"/>
              <a:t> Genetic material:  single, circular DNA molecule </a:t>
            </a:r>
            <a:r>
              <a:rPr lang="en-US" sz="2200" dirty="0" smtClean="0">
                <a:solidFill>
                  <a:srgbClr val="00B050"/>
                </a:solidFill>
              </a:rPr>
              <a:t>suspended</a:t>
            </a:r>
            <a:r>
              <a:rPr lang="en-US" sz="2200" dirty="0" smtClean="0"/>
              <a:t> in the cytoplasm</a:t>
            </a:r>
          </a:p>
          <a:p>
            <a:pPr marL="914400" lvl="2" indent="0" eaLnBrk="1" hangingPunct="1">
              <a:lnSpc>
                <a:spcPct val="90000"/>
              </a:lnSpc>
            </a:pPr>
            <a:r>
              <a:rPr lang="en-US" sz="2000" dirty="0" smtClean="0"/>
              <a:t>Ex.  Bacteria </a:t>
            </a:r>
          </a:p>
          <a:p>
            <a:pPr marL="914400" lvl="2" indent="0" eaLnBrk="1" hangingPunct="1">
              <a:lnSpc>
                <a:spcPct val="90000"/>
              </a:lnSpc>
              <a:buNone/>
            </a:pPr>
            <a:r>
              <a:rPr lang="en-US" sz="2000" dirty="0" smtClean="0"/>
              <a:t>(such as Anthrax or E. coli)</a:t>
            </a:r>
            <a:endParaRPr lang="en-US" sz="1900" dirty="0" smtClean="0"/>
          </a:p>
          <a:p>
            <a:pPr marL="457200" lvl="1" indent="0" eaLnBrk="1" hangingPunct="1">
              <a:lnSpc>
                <a:spcPct val="90000"/>
              </a:lnSpc>
            </a:pPr>
            <a:r>
              <a:rPr lang="en-US" sz="2200" dirty="0" smtClean="0">
                <a:solidFill>
                  <a:srgbClr val="00B050"/>
                </a:solidFill>
              </a:rPr>
              <a:t>Microscopic, single-celled organisms</a:t>
            </a:r>
          </a:p>
          <a:p>
            <a:pPr marL="457200" lvl="1" indent="0" eaLnBrk="1" hangingPunct="1">
              <a:lnSpc>
                <a:spcPct val="90000"/>
              </a:lnSpc>
            </a:pPr>
            <a:endParaRPr lang="en-US" sz="2200" dirty="0" smtClean="0"/>
          </a:p>
          <a:p>
            <a:pPr marL="914400" lvl="2" indent="0" eaLnBrk="1" hangingPunct="1">
              <a:lnSpc>
                <a:spcPct val="90000"/>
              </a:lnSpc>
              <a:buFont typeface="Wingdings" pitchFamily="2" charset="2"/>
              <a:buNone/>
            </a:pPr>
            <a:endParaRPr lang="en-US" sz="1800" dirty="0" smtClean="0"/>
          </a:p>
        </p:txBody>
      </p:sp>
      <p:sp>
        <p:nvSpPr>
          <p:cNvPr id="10244" name="Rectangle 21"/>
          <p:cNvSpPr>
            <a:spLocks noGrp="1" noChangeArrowheads="1"/>
          </p:cNvSpPr>
          <p:nvPr>
            <p:ph type="title"/>
          </p:nvPr>
        </p:nvSpPr>
        <p:spPr>
          <a:noFill/>
        </p:spPr>
        <p:txBody>
          <a:bodyPr/>
          <a:lstStyle/>
          <a:p>
            <a:pPr eaLnBrk="1" hangingPunct="1"/>
            <a:r>
              <a:rPr lang="en-US" b="1" u="sng" dirty="0" smtClean="0"/>
              <a:t>Prokaryotic Cells (Bacteria)</a:t>
            </a:r>
          </a:p>
        </p:txBody>
      </p:sp>
      <p:pic>
        <p:nvPicPr>
          <p:cNvPr id="57345" name="Picture 1" descr="D:\assets\Images\bhspe-0618co-001.jpg"/>
          <p:cNvPicPr>
            <a:picLocks noGrp="1" noChangeAspect="1" noChangeArrowheads="1"/>
          </p:cNvPicPr>
          <p:nvPr>
            <p:ph sz="half" idx="2"/>
          </p:nvPr>
        </p:nvPicPr>
        <p:blipFill>
          <a:blip r:embed="rId2" cstate="print"/>
          <a:srcRect/>
          <a:stretch>
            <a:fillRect/>
          </a:stretch>
        </p:blipFill>
        <p:spPr bwMode="auto">
          <a:xfrm>
            <a:off x="4800600" y="2209800"/>
            <a:ext cx="3914176" cy="3124200"/>
          </a:xfrm>
          <a:prstGeom prst="rect">
            <a:avLst/>
          </a:prstGeom>
          <a:noFill/>
        </p:spPr>
      </p:pic>
    </p:spTree>
    <p:extLst>
      <p:ext uri="{BB962C8B-B14F-4D97-AF65-F5344CB8AC3E}">
        <p14:creationId xmlns:p14="http://schemas.microsoft.com/office/powerpoint/2010/main" val="190045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fade">
                                      <p:cBhvr>
                                        <p:cTn id="7" dur="1000"/>
                                        <p:tgtEl>
                                          <p:spTgt spid="22532">
                                            <p:txEl>
                                              <p:pRg st="0" end="0"/>
                                            </p:txEl>
                                          </p:spTgt>
                                        </p:tgtEl>
                                      </p:cBhvr>
                                    </p:animEffect>
                                    <p:anim calcmode="lin" valueType="num">
                                      <p:cBhvr>
                                        <p:cTn id="8" dur="1000" fill="hold"/>
                                        <p:tgtEl>
                                          <p:spTgt spid="2253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253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532">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Effect transition="in" filter="fade">
                                      <p:cBhvr>
                                        <p:cTn id="13" dur="1000"/>
                                        <p:tgtEl>
                                          <p:spTgt spid="22532">
                                            <p:txEl>
                                              <p:pRg st="1" end="1"/>
                                            </p:txEl>
                                          </p:spTgt>
                                        </p:tgtEl>
                                      </p:cBhvr>
                                    </p:animEffect>
                                    <p:anim calcmode="lin" valueType="num">
                                      <p:cBhvr>
                                        <p:cTn id="14" dur="1000" fill="hold"/>
                                        <p:tgtEl>
                                          <p:spTgt spid="22532">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2532">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532">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Effect transition="in" filter="fade">
                                      <p:cBhvr>
                                        <p:cTn id="19" dur="1000"/>
                                        <p:tgtEl>
                                          <p:spTgt spid="22532">
                                            <p:txEl>
                                              <p:pRg st="2" end="2"/>
                                            </p:txEl>
                                          </p:spTgt>
                                        </p:tgtEl>
                                      </p:cBhvr>
                                    </p:animEffect>
                                    <p:anim calcmode="lin" valueType="num">
                                      <p:cBhvr>
                                        <p:cTn id="20" dur="1000" fill="hold"/>
                                        <p:tgtEl>
                                          <p:spTgt spid="22532">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2532">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53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22532">
                                            <p:txEl>
                                              <p:pRg st="3" end="3"/>
                                            </p:txEl>
                                          </p:spTgt>
                                        </p:tgtEl>
                                        <p:attrNameLst>
                                          <p:attrName>style.visibility</p:attrName>
                                        </p:attrNameLst>
                                      </p:cBhvr>
                                      <p:to>
                                        <p:strVal val="visible"/>
                                      </p:to>
                                    </p:set>
                                    <p:animEffect transition="in" filter="fade">
                                      <p:cBhvr>
                                        <p:cTn id="27" dur="1000"/>
                                        <p:tgtEl>
                                          <p:spTgt spid="22532">
                                            <p:txEl>
                                              <p:pRg st="3" end="3"/>
                                            </p:txEl>
                                          </p:spTgt>
                                        </p:tgtEl>
                                      </p:cBhvr>
                                    </p:animEffect>
                                    <p:anim calcmode="lin" valueType="num">
                                      <p:cBhvr>
                                        <p:cTn id="28" dur="1000" fill="hold"/>
                                        <p:tgtEl>
                                          <p:spTgt spid="22532">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22532">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253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22532">
                                            <p:txEl>
                                              <p:pRg st="4" end="4"/>
                                            </p:txEl>
                                          </p:spTgt>
                                        </p:tgtEl>
                                        <p:attrNameLst>
                                          <p:attrName>style.visibility</p:attrName>
                                        </p:attrNameLst>
                                      </p:cBhvr>
                                      <p:to>
                                        <p:strVal val="visible"/>
                                      </p:to>
                                    </p:set>
                                    <p:animEffect transition="in" filter="fade">
                                      <p:cBhvr>
                                        <p:cTn id="35" dur="1000"/>
                                        <p:tgtEl>
                                          <p:spTgt spid="22532">
                                            <p:txEl>
                                              <p:pRg st="4" end="4"/>
                                            </p:txEl>
                                          </p:spTgt>
                                        </p:tgtEl>
                                      </p:cBhvr>
                                    </p:animEffect>
                                    <p:anim calcmode="lin" valueType="num">
                                      <p:cBhvr>
                                        <p:cTn id="36" dur="1000" fill="hold"/>
                                        <p:tgtEl>
                                          <p:spTgt spid="22532">
                                            <p:txEl>
                                              <p:pRg st="4" end="4"/>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22532">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253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Effect transition="in" filter="fade">
                                      <p:cBhvr>
                                        <p:cTn id="43" dur="1000"/>
                                        <p:tgtEl>
                                          <p:spTgt spid="22532">
                                            <p:txEl>
                                              <p:pRg st="5" end="5"/>
                                            </p:txEl>
                                          </p:spTgt>
                                        </p:tgtEl>
                                      </p:cBhvr>
                                    </p:animEffect>
                                    <p:anim calcmode="lin" valueType="num">
                                      <p:cBhvr>
                                        <p:cTn id="44" dur="1000" fill="hold"/>
                                        <p:tgtEl>
                                          <p:spTgt spid="22532">
                                            <p:txEl>
                                              <p:pRg st="5" end="5"/>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22532">
                                            <p:txEl>
                                              <p:pRg st="5" end="5"/>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253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22532">
                                            <p:txEl>
                                              <p:pRg st="6" end="6"/>
                                            </p:txEl>
                                          </p:spTgt>
                                        </p:tgtEl>
                                        <p:attrNameLst>
                                          <p:attrName>style.visibility</p:attrName>
                                        </p:attrNameLst>
                                      </p:cBhvr>
                                      <p:to>
                                        <p:strVal val="visible"/>
                                      </p:to>
                                    </p:set>
                                    <p:animEffect transition="in" filter="fade">
                                      <p:cBhvr>
                                        <p:cTn id="51" dur="1000"/>
                                        <p:tgtEl>
                                          <p:spTgt spid="22532">
                                            <p:txEl>
                                              <p:pRg st="6" end="6"/>
                                            </p:txEl>
                                          </p:spTgt>
                                        </p:tgtEl>
                                      </p:cBhvr>
                                    </p:animEffect>
                                    <p:anim calcmode="lin" valueType="num">
                                      <p:cBhvr>
                                        <p:cTn id="52" dur="1000" fill="hold"/>
                                        <p:tgtEl>
                                          <p:spTgt spid="22532">
                                            <p:txEl>
                                              <p:pRg st="6" end="6"/>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22532">
                                            <p:txEl>
                                              <p:pRg st="6" end="6"/>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2253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22532">
                                            <p:txEl>
                                              <p:pRg st="7" end="7"/>
                                            </p:txEl>
                                          </p:spTgt>
                                        </p:tgtEl>
                                        <p:attrNameLst>
                                          <p:attrName>style.visibility</p:attrName>
                                        </p:attrNameLst>
                                      </p:cBhvr>
                                      <p:to>
                                        <p:strVal val="visible"/>
                                      </p:to>
                                    </p:set>
                                    <p:animEffect transition="in" filter="fade">
                                      <p:cBhvr>
                                        <p:cTn id="59" dur="1000"/>
                                        <p:tgtEl>
                                          <p:spTgt spid="22532">
                                            <p:txEl>
                                              <p:pRg st="7" end="7"/>
                                            </p:txEl>
                                          </p:spTgt>
                                        </p:tgtEl>
                                      </p:cBhvr>
                                    </p:animEffect>
                                    <p:anim calcmode="lin" valueType="num">
                                      <p:cBhvr>
                                        <p:cTn id="60" dur="1000" fill="hold"/>
                                        <p:tgtEl>
                                          <p:spTgt spid="22532">
                                            <p:txEl>
                                              <p:pRg st="7" end="7"/>
                                            </p:txEl>
                                          </p:spTgt>
                                        </p:tgtEl>
                                        <p:attrNameLst>
                                          <p:attrName>ppt_x</p:attrName>
                                        </p:attrNameLst>
                                      </p:cBhvr>
                                      <p:tavLst>
                                        <p:tav tm="0">
                                          <p:val>
                                            <p:strVal val="#ppt_x"/>
                                          </p:val>
                                        </p:tav>
                                        <p:tav tm="100000">
                                          <p:val>
                                            <p:strVal val="#ppt_x"/>
                                          </p:val>
                                        </p:tav>
                                      </p:tavLst>
                                    </p:anim>
                                    <p:anim calcmode="lin" valueType="num">
                                      <p:cBhvr>
                                        <p:cTn id="61" dur="900" decel="100000" fill="hold"/>
                                        <p:tgtEl>
                                          <p:spTgt spid="22532">
                                            <p:txEl>
                                              <p:pRg st="7" end="7"/>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2532">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3800" b="1" u="sng" dirty="0" smtClean="0"/>
              <a:t>Unicellular (one)	vs. </a:t>
            </a:r>
            <a:br>
              <a:rPr lang="en-US" sz="3800" b="1" u="sng" dirty="0" smtClean="0"/>
            </a:br>
            <a:r>
              <a:rPr lang="en-US" sz="3800" b="1" u="sng" dirty="0" err="1" smtClean="0"/>
              <a:t>Multicellular</a:t>
            </a:r>
            <a:r>
              <a:rPr lang="en-US" sz="3800" b="1" u="sng" dirty="0" smtClean="0"/>
              <a:t> (many)</a:t>
            </a:r>
            <a:endParaRPr lang="en-US" sz="3400" dirty="0" smtClean="0"/>
          </a:p>
        </p:txBody>
      </p:sp>
      <p:sp>
        <p:nvSpPr>
          <p:cNvPr id="13315" name="Rectangle 3"/>
          <p:cNvSpPr>
            <a:spLocks noGrp="1" noChangeArrowheads="1"/>
          </p:cNvSpPr>
          <p:nvPr>
            <p:ph type="body" sz="half" idx="1"/>
          </p:nvPr>
        </p:nvSpPr>
        <p:spPr/>
        <p:txBody>
          <a:bodyPr/>
          <a:lstStyle/>
          <a:p>
            <a:pPr eaLnBrk="1" hangingPunct="1">
              <a:buNone/>
            </a:pPr>
            <a:r>
              <a:rPr lang="en-US" sz="2400" dirty="0" smtClean="0"/>
              <a:t>Unicellular:  Single-Celled</a:t>
            </a:r>
          </a:p>
          <a:p>
            <a:pPr eaLnBrk="1" hangingPunct="1"/>
            <a:r>
              <a:rPr lang="en-US" sz="2400" dirty="0" smtClean="0"/>
              <a:t>Most common forms of life on Earth.</a:t>
            </a:r>
          </a:p>
          <a:p>
            <a:pPr eaLnBrk="1" hangingPunct="1"/>
            <a:r>
              <a:rPr lang="en-US" sz="2400" dirty="0" smtClean="0"/>
              <a:t>Carry out all functions of Life.</a:t>
            </a:r>
          </a:p>
          <a:p>
            <a:pPr lvl="1" eaLnBrk="1" hangingPunct="1"/>
            <a:r>
              <a:rPr lang="en-US" sz="2200" dirty="0" smtClean="0"/>
              <a:t>Bacteria</a:t>
            </a:r>
          </a:p>
          <a:p>
            <a:pPr lvl="1" eaLnBrk="1" hangingPunct="1"/>
            <a:r>
              <a:rPr lang="en-US" sz="2200" dirty="0" smtClean="0"/>
              <a:t>Amoeba</a:t>
            </a:r>
          </a:p>
          <a:p>
            <a:pPr lvl="1" eaLnBrk="1" hangingPunct="1"/>
            <a:r>
              <a:rPr lang="en-US" sz="2200" dirty="0" smtClean="0"/>
              <a:t>Paramecium	</a:t>
            </a:r>
          </a:p>
        </p:txBody>
      </p:sp>
      <p:pic>
        <p:nvPicPr>
          <p:cNvPr id="13321" name="Picture 9" descr="amoeba"/>
          <p:cNvPicPr>
            <a:picLocks noChangeAspect="1" noChangeArrowheads="1"/>
          </p:cNvPicPr>
          <p:nvPr/>
        </p:nvPicPr>
        <p:blipFill>
          <a:blip r:embed="rId3" cstate="print"/>
          <a:srcRect/>
          <a:stretch>
            <a:fillRect/>
          </a:stretch>
        </p:blipFill>
        <p:spPr bwMode="auto">
          <a:xfrm>
            <a:off x="5029200" y="1981200"/>
            <a:ext cx="3657600" cy="3119438"/>
          </a:xfrm>
          <a:prstGeom prst="rect">
            <a:avLst/>
          </a:prstGeom>
          <a:noFill/>
          <a:ln w="9525">
            <a:noFill/>
            <a:miter lim="800000"/>
            <a:headEnd/>
            <a:tailEnd/>
          </a:ln>
        </p:spPr>
      </p:pic>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val="24396760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10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31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3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315">
                                            <p:txEl>
                                              <p:pRg st="1" end="1"/>
                                            </p:txEl>
                                          </p:spTgt>
                                        </p:tgtEl>
                                        <p:attrNameLst>
                                          <p:attrName>style.visibility</p:attrName>
                                        </p:attrNameLst>
                                      </p:cBhvr>
                                      <p:to>
                                        <p:strVal val="visible"/>
                                      </p:to>
                                    </p:set>
                                    <p:anim calcmode="lin" valueType="num">
                                      <p:cBhvr>
                                        <p:cTn id="15" dur="10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31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3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315">
                                            <p:txEl>
                                              <p:pRg st="2" end="2"/>
                                            </p:txEl>
                                          </p:spTgt>
                                        </p:tgtEl>
                                        <p:attrNameLst>
                                          <p:attrName>style.visibility</p:attrName>
                                        </p:attrNameLst>
                                      </p:cBhvr>
                                      <p:to>
                                        <p:strVal val="visible"/>
                                      </p:to>
                                    </p:set>
                                    <p:anim calcmode="lin" valueType="num">
                                      <p:cBhvr>
                                        <p:cTn id="23" dur="10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31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315">
                                            <p:txEl>
                                              <p:pRg st="2" end="2"/>
                                            </p:txEl>
                                          </p:spTgt>
                                        </p:tgtEl>
                                      </p:cBhvr>
                                    </p:animEffect>
                                  </p:childTnLst>
                                </p:cTn>
                              </p:par>
                              <p:par>
                                <p:cTn id="27" presetID="31" presetClass="entr" presetSubtype="0" fill="hold" nodeType="withEffect">
                                  <p:stCondLst>
                                    <p:cond delay="0"/>
                                  </p:stCondLst>
                                  <p:iterate type="lt">
                                    <p:tmPct val="5000"/>
                                  </p:iterate>
                                  <p:childTnLst>
                                    <p:set>
                                      <p:cBhvr>
                                        <p:cTn id="28" dur="1" fill="hold">
                                          <p:stCondLst>
                                            <p:cond delay="0"/>
                                          </p:stCondLst>
                                        </p:cTn>
                                        <p:tgtEl>
                                          <p:spTgt spid="13315">
                                            <p:txEl>
                                              <p:pRg st="3" end="3"/>
                                            </p:txEl>
                                          </p:spTgt>
                                        </p:tgtEl>
                                        <p:attrNameLst>
                                          <p:attrName>style.visibility</p:attrName>
                                        </p:attrNameLst>
                                      </p:cBhvr>
                                      <p:to>
                                        <p:strVal val="visible"/>
                                      </p:to>
                                    </p:set>
                                    <p:anim calcmode="lin" valueType="num">
                                      <p:cBhvr>
                                        <p:cTn id="29" dur="10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331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13315">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13315">
                                            <p:txEl>
                                              <p:pRg st="3" end="3"/>
                                            </p:txEl>
                                          </p:spTgt>
                                        </p:tgtEl>
                                      </p:cBhvr>
                                    </p:animEffect>
                                  </p:childTnLst>
                                </p:cTn>
                              </p:par>
                              <p:par>
                                <p:cTn id="33" presetID="31" presetClass="entr" presetSubtype="0" fill="hold" nodeType="withEffect">
                                  <p:stCondLst>
                                    <p:cond delay="0"/>
                                  </p:stCondLst>
                                  <p:iterate type="lt">
                                    <p:tmPct val="5000"/>
                                  </p:iterate>
                                  <p:childTnLst>
                                    <p:set>
                                      <p:cBhvr>
                                        <p:cTn id="34" dur="1" fill="hold">
                                          <p:stCondLst>
                                            <p:cond delay="0"/>
                                          </p:stCondLst>
                                        </p:cTn>
                                        <p:tgtEl>
                                          <p:spTgt spid="13315">
                                            <p:txEl>
                                              <p:pRg st="4" end="4"/>
                                            </p:txEl>
                                          </p:spTgt>
                                        </p:tgtEl>
                                        <p:attrNameLst>
                                          <p:attrName>style.visibility</p:attrName>
                                        </p:attrNameLst>
                                      </p:cBhvr>
                                      <p:to>
                                        <p:strVal val="visible"/>
                                      </p:to>
                                    </p:set>
                                    <p:anim calcmode="lin" valueType="num">
                                      <p:cBhvr>
                                        <p:cTn id="35" dur="1000" fill="hold"/>
                                        <p:tgtEl>
                                          <p:spTgt spid="13315">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13315">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13315">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13315">
                                            <p:txEl>
                                              <p:pRg st="4" end="4"/>
                                            </p:txEl>
                                          </p:spTgt>
                                        </p:tgtEl>
                                      </p:cBhvr>
                                    </p:animEffect>
                                  </p:childTnLst>
                                </p:cTn>
                              </p:par>
                              <p:par>
                                <p:cTn id="39" presetID="31" presetClass="entr" presetSubtype="0" fill="hold" nodeType="withEffect">
                                  <p:stCondLst>
                                    <p:cond delay="0"/>
                                  </p:stCondLst>
                                  <p:iterate type="lt">
                                    <p:tmPct val="5000"/>
                                  </p:iterate>
                                  <p:childTnLst>
                                    <p:set>
                                      <p:cBhvr>
                                        <p:cTn id="40" dur="1" fill="hold">
                                          <p:stCondLst>
                                            <p:cond delay="0"/>
                                          </p:stCondLst>
                                        </p:cTn>
                                        <p:tgtEl>
                                          <p:spTgt spid="13315">
                                            <p:txEl>
                                              <p:pRg st="5" end="5"/>
                                            </p:txEl>
                                          </p:spTgt>
                                        </p:tgtEl>
                                        <p:attrNameLst>
                                          <p:attrName>style.visibility</p:attrName>
                                        </p:attrNameLst>
                                      </p:cBhvr>
                                      <p:to>
                                        <p:strVal val="visible"/>
                                      </p:to>
                                    </p:set>
                                    <p:anim calcmode="lin" valueType="num">
                                      <p:cBhvr>
                                        <p:cTn id="41" dur="1000" fill="hold"/>
                                        <p:tgtEl>
                                          <p:spTgt spid="13315">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13315">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13315">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13315">
                                            <p:txEl>
                                              <p:pRg st="5" end="5"/>
                                            </p:txEl>
                                          </p:spTgt>
                                        </p:tgtEl>
                                      </p:cBhvr>
                                    </p:animEffect>
                                  </p:childTnLst>
                                </p:cTn>
                              </p:par>
                              <p:par>
                                <p:cTn id="45" presetID="31" presetClass="entr" presetSubtype="0" fill="hold" nodeType="withEffect">
                                  <p:stCondLst>
                                    <p:cond delay="0"/>
                                  </p:stCondLst>
                                  <p:iterate type="lt">
                                    <p:tmPct val="5000"/>
                                  </p:iterate>
                                  <p:childTnLst>
                                    <p:set>
                                      <p:cBhvr>
                                        <p:cTn id="46" dur="1" fill="hold">
                                          <p:stCondLst>
                                            <p:cond delay="0"/>
                                          </p:stCondLst>
                                        </p:cTn>
                                        <p:tgtEl>
                                          <p:spTgt spid="13321"/>
                                        </p:tgtEl>
                                        <p:attrNameLst>
                                          <p:attrName>style.visibility</p:attrName>
                                        </p:attrNameLst>
                                      </p:cBhvr>
                                      <p:to>
                                        <p:strVal val="visible"/>
                                      </p:to>
                                    </p:set>
                                    <p:anim calcmode="lin" valueType="num">
                                      <p:cBhvr>
                                        <p:cTn id="47" dur="1000" fill="hold"/>
                                        <p:tgtEl>
                                          <p:spTgt spid="13321"/>
                                        </p:tgtEl>
                                        <p:attrNameLst>
                                          <p:attrName>ppt_w</p:attrName>
                                        </p:attrNameLst>
                                      </p:cBhvr>
                                      <p:tavLst>
                                        <p:tav tm="0">
                                          <p:val>
                                            <p:fltVal val="0"/>
                                          </p:val>
                                        </p:tav>
                                        <p:tav tm="100000">
                                          <p:val>
                                            <p:strVal val="#ppt_w"/>
                                          </p:val>
                                        </p:tav>
                                      </p:tavLst>
                                    </p:anim>
                                    <p:anim calcmode="lin" valueType="num">
                                      <p:cBhvr>
                                        <p:cTn id="48" dur="1000" fill="hold"/>
                                        <p:tgtEl>
                                          <p:spTgt spid="13321"/>
                                        </p:tgtEl>
                                        <p:attrNameLst>
                                          <p:attrName>ppt_h</p:attrName>
                                        </p:attrNameLst>
                                      </p:cBhvr>
                                      <p:tavLst>
                                        <p:tav tm="0">
                                          <p:val>
                                            <p:fltVal val="0"/>
                                          </p:val>
                                        </p:tav>
                                        <p:tav tm="100000">
                                          <p:val>
                                            <p:strVal val="#ppt_h"/>
                                          </p:val>
                                        </p:tav>
                                      </p:tavLst>
                                    </p:anim>
                                    <p:anim calcmode="lin" valueType="num">
                                      <p:cBhvr>
                                        <p:cTn id="49" dur="1000" fill="hold"/>
                                        <p:tgtEl>
                                          <p:spTgt spid="13321"/>
                                        </p:tgtEl>
                                        <p:attrNameLst>
                                          <p:attrName>style.rotation</p:attrName>
                                        </p:attrNameLst>
                                      </p:cBhvr>
                                      <p:tavLst>
                                        <p:tav tm="0">
                                          <p:val>
                                            <p:fltVal val="90"/>
                                          </p:val>
                                        </p:tav>
                                        <p:tav tm="100000">
                                          <p:val>
                                            <p:fltVal val="0"/>
                                          </p:val>
                                        </p:tav>
                                      </p:tavLst>
                                    </p:anim>
                                    <p:animEffect transition="in" filter="fade">
                                      <p:cBhvr>
                                        <p:cTn id="50" dur="1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3800" b="1" u="sng" dirty="0" smtClean="0"/>
              <a:t>Unicellular (one)	vs. </a:t>
            </a:r>
            <a:br>
              <a:rPr lang="en-US" sz="3800" b="1" u="sng" dirty="0" smtClean="0"/>
            </a:br>
            <a:r>
              <a:rPr lang="en-US" sz="3800" b="1" u="sng" dirty="0" err="1" smtClean="0"/>
              <a:t>Multicellular</a:t>
            </a:r>
            <a:r>
              <a:rPr lang="en-US" sz="3800" b="1" u="sng" dirty="0" smtClean="0"/>
              <a:t> (many)</a:t>
            </a:r>
            <a:endParaRPr lang="en-US" sz="3400" dirty="0" smtClean="0"/>
          </a:p>
        </p:txBody>
      </p:sp>
      <p:sp>
        <p:nvSpPr>
          <p:cNvPr id="13315" name="Rectangle 3"/>
          <p:cNvSpPr>
            <a:spLocks noGrp="1" noChangeArrowheads="1"/>
          </p:cNvSpPr>
          <p:nvPr>
            <p:ph type="body" sz="half" idx="1"/>
          </p:nvPr>
        </p:nvSpPr>
        <p:spPr>
          <a:xfrm>
            <a:off x="914400" y="1600200"/>
            <a:ext cx="4267200" cy="4800600"/>
          </a:xfrm>
        </p:spPr>
        <p:txBody>
          <a:bodyPr/>
          <a:lstStyle/>
          <a:p>
            <a:pPr eaLnBrk="1" hangingPunct="1">
              <a:buNone/>
            </a:pPr>
            <a:r>
              <a:rPr lang="en-US" dirty="0" err="1" smtClean="0"/>
              <a:t>Multicellular</a:t>
            </a:r>
            <a:endParaRPr lang="en-US" dirty="0" smtClean="0"/>
          </a:p>
          <a:p>
            <a:pPr eaLnBrk="1" hangingPunct="1"/>
            <a:r>
              <a:rPr lang="en-US" dirty="0" smtClean="0"/>
              <a:t>Larger organisms.</a:t>
            </a:r>
          </a:p>
          <a:p>
            <a:pPr eaLnBrk="1" hangingPunct="1"/>
            <a:r>
              <a:rPr lang="en-US" dirty="0" smtClean="0"/>
              <a:t>Different cells have specialized functions, together making a complete organism.</a:t>
            </a:r>
          </a:p>
          <a:p>
            <a:pPr lvl="1" eaLnBrk="1" hangingPunct="1"/>
            <a:r>
              <a:rPr lang="en-US" sz="2200" dirty="0" smtClean="0"/>
              <a:t>Human</a:t>
            </a:r>
          </a:p>
          <a:p>
            <a:pPr lvl="1" eaLnBrk="1" hangingPunct="1"/>
            <a:r>
              <a:rPr lang="en-US" sz="2200" dirty="0" smtClean="0"/>
              <a:t>Spider</a:t>
            </a:r>
          </a:p>
          <a:p>
            <a:pPr lvl="1" eaLnBrk="1" hangingPunct="1"/>
            <a:r>
              <a:rPr lang="en-US" sz="2200" dirty="0" smtClean="0"/>
              <a:t>Jellyfish</a:t>
            </a:r>
          </a:p>
          <a:p>
            <a:pPr eaLnBrk="1" hangingPunct="1"/>
            <a:r>
              <a:rPr lang="en-US" sz="2400" dirty="0" smtClean="0"/>
              <a:t>Visit a “Tour of the Cell” at:</a:t>
            </a:r>
          </a:p>
        </p:txBody>
      </p:sp>
      <p:pic>
        <p:nvPicPr>
          <p:cNvPr id="13323" name="Picture 11" descr="spider"/>
          <p:cNvPicPr>
            <a:picLocks noGrp="1" noChangeAspect="1" noChangeArrowheads="1"/>
          </p:cNvPicPr>
          <p:nvPr>
            <p:ph sz="half" idx="2"/>
          </p:nvPr>
        </p:nvPicPr>
        <p:blipFill>
          <a:blip r:embed="rId3" cstate="print"/>
          <a:srcRect/>
          <a:stretch>
            <a:fillRect/>
          </a:stretch>
        </p:blipFill>
        <p:spPr>
          <a:xfrm>
            <a:off x="4648200" y="1828800"/>
            <a:ext cx="3886200" cy="3200400"/>
          </a:xfrm>
          <a:noFill/>
        </p:spPr>
      </p:pic>
      <p:sp>
        <p:nvSpPr>
          <p:cNvPr id="8" name="TextBox 7"/>
          <p:cNvSpPr txBox="1"/>
          <p:nvPr/>
        </p:nvSpPr>
        <p:spPr>
          <a:xfrm>
            <a:off x="6400800" y="5334000"/>
            <a:ext cx="736099" cy="369332"/>
          </a:xfrm>
          <a:prstGeom prst="rect">
            <a:avLst/>
          </a:prstGeom>
          <a:noFill/>
        </p:spPr>
        <p:txBody>
          <a:bodyPr wrap="none" rtlCol="0">
            <a:spAutoFit/>
          </a:bodyPr>
          <a:lstStyle/>
          <a:p>
            <a:pPr fontAlgn="base">
              <a:spcBef>
                <a:spcPct val="0"/>
              </a:spcBef>
              <a:spcAft>
                <a:spcPct val="0"/>
              </a:spcAft>
            </a:pPr>
            <a:r>
              <a:rPr lang="en-US" dirty="0" smtClean="0">
                <a:solidFill>
                  <a:srgbClr val="FFFFCC"/>
                </a:solidFill>
                <a:hlinkClick r:id="rId4" action="ppaction://hlinkfile"/>
              </a:rPr>
              <a:t>video</a:t>
            </a:r>
            <a:endParaRPr lang="en-US" dirty="0">
              <a:solidFill>
                <a:srgbClr val="FFFFCC"/>
              </a:solidFill>
            </a:endParaRPr>
          </a:p>
        </p:txBody>
      </p:sp>
    </p:spTree>
    <p:extLst>
      <p:ext uri="{BB962C8B-B14F-4D97-AF65-F5344CB8AC3E}">
        <p14:creationId xmlns:p14="http://schemas.microsoft.com/office/powerpoint/2010/main" val="188691789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10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31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3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315">
                                            <p:txEl>
                                              <p:pRg st="1" end="1"/>
                                            </p:txEl>
                                          </p:spTgt>
                                        </p:tgtEl>
                                        <p:attrNameLst>
                                          <p:attrName>style.visibility</p:attrName>
                                        </p:attrNameLst>
                                      </p:cBhvr>
                                      <p:to>
                                        <p:strVal val="visible"/>
                                      </p:to>
                                    </p:set>
                                    <p:anim calcmode="lin" valueType="num">
                                      <p:cBhvr>
                                        <p:cTn id="15" dur="10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31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3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315">
                                            <p:txEl>
                                              <p:pRg st="2" end="2"/>
                                            </p:txEl>
                                          </p:spTgt>
                                        </p:tgtEl>
                                        <p:attrNameLst>
                                          <p:attrName>style.visibility</p:attrName>
                                        </p:attrNameLst>
                                      </p:cBhvr>
                                      <p:to>
                                        <p:strVal val="visible"/>
                                      </p:to>
                                    </p:set>
                                    <p:anim calcmode="lin" valueType="num">
                                      <p:cBhvr>
                                        <p:cTn id="23" dur="10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31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31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315">
                                            <p:txEl>
                                              <p:pRg st="3" end="3"/>
                                            </p:txEl>
                                          </p:spTgt>
                                        </p:tgtEl>
                                        <p:attrNameLst>
                                          <p:attrName>style.visibility</p:attrName>
                                        </p:attrNameLst>
                                      </p:cBhvr>
                                      <p:to>
                                        <p:strVal val="visible"/>
                                      </p:to>
                                    </p:set>
                                    <p:anim calcmode="lin" valueType="num">
                                      <p:cBhvr>
                                        <p:cTn id="31" dur="10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31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315">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31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13315">
                                            <p:txEl>
                                              <p:pRg st="4" end="4"/>
                                            </p:txEl>
                                          </p:spTgt>
                                        </p:tgtEl>
                                        <p:attrNameLst>
                                          <p:attrName>style.visibility</p:attrName>
                                        </p:attrNameLst>
                                      </p:cBhvr>
                                      <p:to>
                                        <p:strVal val="visible"/>
                                      </p:to>
                                    </p:set>
                                    <p:anim calcmode="lin" valueType="num">
                                      <p:cBhvr>
                                        <p:cTn id="39" dur="1000" fill="hold"/>
                                        <p:tgtEl>
                                          <p:spTgt spid="1331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331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3315">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331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iterate type="lt">
                                    <p:tmPct val="5000"/>
                                  </p:iterate>
                                  <p:childTnLst>
                                    <p:set>
                                      <p:cBhvr>
                                        <p:cTn id="46" dur="1" fill="hold">
                                          <p:stCondLst>
                                            <p:cond delay="0"/>
                                          </p:stCondLst>
                                        </p:cTn>
                                        <p:tgtEl>
                                          <p:spTgt spid="13315">
                                            <p:txEl>
                                              <p:pRg st="5" end="5"/>
                                            </p:txEl>
                                          </p:spTgt>
                                        </p:tgtEl>
                                        <p:attrNameLst>
                                          <p:attrName>style.visibility</p:attrName>
                                        </p:attrNameLst>
                                      </p:cBhvr>
                                      <p:to>
                                        <p:strVal val="visible"/>
                                      </p:to>
                                    </p:set>
                                    <p:anim calcmode="lin" valueType="num">
                                      <p:cBhvr>
                                        <p:cTn id="47" dur="1000" fill="hold"/>
                                        <p:tgtEl>
                                          <p:spTgt spid="1331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331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3315">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1331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3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8" presetClass="entr" presetSubtype="0" accel="100000" fill="hold" nodeType="clickEffect">
                                  <p:stCondLst>
                                    <p:cond delay="0"/>
                                  </p:stCondLst>
                                  <p:childTnLst>
                                    <p:set>
                                      <p:cBhvr>
                                        <p:cTn id="58" dur="1" fill="hold">
                                          <p:stCondLst>
                                            <p:cond delay="0"/>
                                          </p:stCondLst>
                                        </p:cTn>
                                        <p:tgtEl>
                                          <p:spTgt spid="13315">
                                            <p:txEl>
                                              <p:pRg st="6" end="6"/>
                                            </p:txEl>
                                          </p:spTgt>
                                        </p:tgtEl>
                                        <p:attrNameLst>
                                          <p:attrName>style.visibility</p:attrName>
                                        </p:attrNameLst>
                                      </p:cBhvr>
                                      <p:to>
                                        <p:strVal val="visible"/>
                                      </p:to>
                                    </p:set>
                                    <p:anim calcmode="lin" valueType="num">
                                      <p:cBhvr>
                                        <p:cTn id="59" dur="500" fill="hold"/>
                                        <p:tgtEl>
                                          <p:spTgt spid="13315">
                                            <p:txEl>
                                              <p:pRg st="6" end="6"/>
                                            </p:txEl>
                                          </p:spTgt>
                                        </p:tgtEl>
                                        <p:attrNameLst>
                                          <p:attrName>ppt_w</p:attrName>
                                        </p:attrNameLst>
                                      </p:cBhvr>
                                      <p:tavLst>
                                        <p:tav tm="0">
                                          <p:val>
                                            <p:strVal val="#ppt_w*2.5"/>
                                          </p:val>
                                        </p:tav>
                                        <p:tav tm="100000">
                                          <p:val>
                                            <p:strVal val="#ppt_w"/>
                                          </p:val>
                                        </p:tav>
                                      </p:tavLst>
                                    </p:anim>
                                    <p:anim calcmode="lin" valueType="num">
                                      <p:cBhvr>
                                        <p:cTn id="60" dur="500" fill="hold"/>
                                        <p:tgtEl>
                                          <p:spTgt spid="13315">
                                            <p:txEl>
                                              <p:pRg st="6" end="6"/>
                                            </p:txEl>
                                          </p:spTgt>
                                        </p:tgtEl>
                                        <p:attrNameLst>
                                          <p:attrName>ppt_h</p:attrName>
                                        </p:attrNameLst>
                                      </p:cBhvr>
                                      <p:tavLst>
                                        <p:tav tm="0">
                                          <p:val>
                                            <p:strVal val="#ppt_h*0.01"/>
                                          </p:val>
                                        </p:tav>
                                        <p:tav tm="100000">
                                          <p:val>
                                            <p:strVal val="#ppt_h"/>
                                          </p:val>
                                        </p:tav>
                                      </p:tavLst>
                                    </p:anim>
                                    <p:anim calcmode="lin" valueType="num">
                                      <p:cBhvr>
                                        <p:cTn id="61"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62" dur="500" fill="hold"/>
                                        <p:tgtEl>
                                          <p:spTgt spid="13315">
                                            <p:txEl>
                                              <p:pRg st="6" end="6"/>
                                            </p:txEl>
                                          </p:spTgt>
                                        </p:tgtEl>
                                        <p:attrNameLst>
                                          <p:attrName>ppt_y</p:attrName>
                                        </p:attrNameLst>
                                      </p:cBhvr>
                                      <p:tavLst>
                                        <p:tav tm="0">
                                          <p:val>
                                            <p:strVal val="#ppt_h+1"/>
                                          </p:val>
                                        </p:tav>
                                        <p:tav tm="100000">
                                          <p:val>
                                            <p:strVal val="#ppt_y"/>
                                          </p:val>
                                        </p:tav>
                                      </p:tavLst>
                                    </p:anim>
                                    <p:animEffect transition="in" filter="fade">
                                      <p:cBhvr>
                                        <p:cTn id="63"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p:cNvPicPr>
            <a:picLocks noChangeAspect="1" noChangeArrowheads="1"/>
          </p:cNvPicPr>
          <p:nvPr/>
        </p:nvPicPr>
        <p:blipFill>
          <a:blip r:embed="rId3" cstate="print"/>
          <a:srcRect l="5070"/>
          <a:stretch>
            <a:fillRect/>
          </a:stretch>
        </p:blipFill>
        <p:spPr bwMode="auto">
          <a:xfrm>
            <a:off x="2362200" y="2895600"/>
            <a:ext cx="5803900" cy="3665538"/>
          </a:xfrm>
          <a:prstGeom prst="rect">
            <a:avLst/>
          </a:prstGeom>
          <a:noFill/>
          <a:ln w="9525">
            <a:noFill/>
            <a:miter lim="800000"/>
            <a:headEnd/>
            <a:tailEnd/>
          </a:ln>
        </p:spPr>
      </p:pic>
      <p:sp>
        <p:nvSpPr>
          <p:cNvPr id="1028" name="Rectangle 2"/>
          <p:cNvSpPr>
            <a:spLocks noGrp="1" noChangeArrowheads="1"/>
          </p:cNvSpPr>
          <p:nvPr>
            <p:ph type="title"/>
          </p:nvPr>
        </p:nvSpPr>
        <p:spPr/>
        <p:txBody>
          <a:bodyPr/>
          <a:lstStyle/>
          <a:p>
            <a:pPr eaLnBrk="1" hangingPunct="1"/>
            <a:r>
              <a:rPr lang="en-US" sz="4800" b="1" u="sng" dirty="0" smtClean="0"/>
              <a:t>Cell Membrane: </a:t>
            </a:r>
            <a:r>
              <a:rPr lang="en-US" sz="4800" b="1" dirty="0" smtClean="0"/>
              <a:t>“Security Gate”</a:t>
            </a:r>
            <a:endParaRPr lang="en-US" sz="4800" b="1" u="sng" dirty="0" smtClean="0"/>
          </a:p>
        </p:txBody>
      </p:sp>
      <p:sp>
        <p:nvSpPr>
          <p:cNvPr id="8195" name="Rectangle 3"/>
          <p:cNvSpPr>
            <a:spLocks noGrp="1" noChangeArrowheads="1"/>
          </p:cNvSpPr>
          <p:nvPr>
            <p:ph type="body" sz="half" idx="1"/>
          </p:nvPr>
        </p:nvSpPr>
        <p:spPr/>
        <p:txBody>
          <a:bodyPr/>
          <a:lstStyle/>
          <a:p>
            <a:pPr eaLnBrk="1" hangingPunct="1"/>
            <a:r>
              <a:rPr lang="en-US" sz="2200" b="1" dirty="0" smtClean="0"/>
              <a:t>Surrounds the cell</a:t>
            </a:r>
          </a:p>
          <a:p>
            <a:pPr eaLnBrk="1" hangingPunct="1"/>
            <a:r>
              <a:rPr lang="en-US" sz="2200" b="1" dirty="0" smtClean="0"/>
              <a:t>Controls movement of materials into and out of cell</a:t>
            </a:r>
          </a:p>
          <a:p>
            <a:pPr eaLnBrk="1" hangingPunct="1"/>
            <a:endParaRPr lang="en-US" sz="2000" b="1" u="sng" dirty="0" smtClean="0"/>
          </a:p>
        </p:txBody>
      </p:sp>
      <p:graphicFrame>
        <p:nvGraphicFramePr>
          <p:cNvPr id="8205" name="Object 13"/>
          <p:cNvGraphicFramePr>
            <a:graphicFrameLocks noGrp="1" noChangeAspect="1"/>
          </p:cNvGraphicFramePr>
          <p:nvPr>
            <p:ph sz="half" idx="2"/>
          </p:nvPr>
        </p:nvGraphicFramePr>
        <p:xfrm>
          <a:off x="5105400" y="1752600"/>
          <a:ext cx="3805238" cy="4835525"/>
        </p:xfrm>
        <a:graphic>
          <a:graphicData uri="http://schemas.openxmlformats.org/presentationml/2006/ole">
            <mc:AlternateContent xmlns:mc="http://schemas.openxmlformats.org/markup-compatibility/2006">
              <mc:Choice xmlns:v="urn:schemas-microsoft-com:vml" Requires="v">
                <p:oleObj spid="_x0000_s755725" name="Bitmap Image" r:id="rId4" imgW="3905795" imgH="4963218" progId="PBrush">
                  <p:embed/>
                </p:oleObj>
              </mc:Choice>
              <mc:Fallback>
                <p:oleObj name="Bitmap Image" r:id="rId4" imgW="3905795" imgH="4963218" progId="PBrush">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752600"/>
                        <a:ext cx="3805238"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8" name="AutoShape 16"/>
          <p:cNvSpPr>
            <a:spLocks noChangeArrowheads="1"/>
          </p:cNvSpPr>
          <p:nvPr/>
        </p:nvSpPr>
        <p:spPr bwMode="auto">
          <a:xfrm rot="1986536">
            <a:off x="3337520" y="3785201"/>
            <a:ext cx="3236201" cy="609600"/>
          </a:xfrm>
          <a:prstGeom prst="rightArrow">
            <a:avLst>
              <a:gd name="adj1" fmla="val 42083"/>
              <a:gd name="adj2" fmla="val 130417"/>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43057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5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dissolve">
                                      <p:cBhvr>
                                        <p:cTn id="12" dur="500"/>
                                        <p:tgtEl>
                                          <p:spTgt spid="8195">
                                            <p:txEl>
                                              <p:pRg st="1" end="1"/>
                                            </p:txEl>
                                          </p:spTgt>
                                        </p:tgtEl>
                                      </p:cBhvr>
                                    </p:animEffect>
                                  </p:childTnLst>
                                </p:cTn>
                              </p:par>
                              <p:par>
                                <p:cTn id="13" presetID="15" presetClass="entr" presetSubtype="0" fill="hold" grpId="0" nodeType="withEffect">
                                  <p:stCondLst>
                                    <p:cond delay="0"/>
                                  </p:stCondLst>
                                  <p:childTnLst>
                                    <p:set>
                                      <p:cBhvr>
                                        <p:cTn id="14" dur="1" fill="hold">
                                          <p:stCondLst>
                                            <p:cond delay="0"/>
                                          </p:stCondLst>
                                        </p:cTn>
                                        <p:tgtEl>
                                          <p:spTgt spid="8208"/>
                                        </p:tgtEl>
                                        <p:attrNameLst>
                                          <p:attrName>style.visibility</p:attrName>
                                        </p:attrNameLst>
                                      </p:cBhvr>
                                      <p:to>
                                        <p:strVal val="visible"/>
                                      </p:to>
                                    </p:set>
                                    <p:anim calcmode="lin" valueType="num">
                                      <p:cBhvr>
                                        <p:cTn id="15" dur="1000" fill="hold"/>
                                        <p:tgtEl>
                                          <p:spTgt spid="8208"/>
                                        </p:tgtEl>
                                        <p:attrNameLst>
                                          <p:attrName>ppt_w</p:attrName>
                                        </p:attrNameLst>
                                      </p:cBhvr>
                                      <p:tavLst>
                                        <p:tav tm="0">
                                          <p:val>
                                            <p:fltVal val="0"/>
                                          </p:val>
                                        </p:tav>
                                        <p:tav tm="100000">
                                          <p:val>
                                            <p:strVal val="#ppt_w"/>
                                          </p:val>
                                        </p:tav>
                                      </p:tavLst>
                                    </p:anim>
                                    <p:anim calcmode="lin" valueType="num">
                                      <p:cBhvr>
                                        <p:cTn id="16" dur="1000" fill="hold"/>
                                        <p:tgtEl>
                                          <p:spTgt spid="8208"/>
                                        </p:tgtEl>
                                        <p:attrNameLst>
                                          <p:attrName>ppt_h</p:attrName>
                                        </p:attrNameLst>
                                      </p:cBhvr>
                                      <p:tavLst>
                                        <p:tav tm="0">
                                          <p:val>
                                            <p:fltVal val="0"/>
                                          </p:val>
                                        </p:tav>
                                        <p:tav tm="100000">
                                          <p:val>
                                            <p:strVal val="#ppt_h"/>
                                          </p:val>
                                        </p:tav>
                                      </p:tavLst>
                                    </p:anim>
                                    <p:anim calcmode="lin" valueType="num">
                                      <p:cBhvr>
                                        <p:cTn id="17" dur="1000" fill="hold"/>
                                        <p:tgtEl>
                                          <p:spTgt spid="820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8" presetClass="exit" presetSubtype="16" fill="hold" nodeType="clickEffect">
                                  <p:stCondLst>
                                    <p:cond delay="0"/>
                                  </p:stCondLst>
                                  <p:childTnLst>
                                    <p:animEffect transition="out" filter="diamond(in)">
                                      <p:cBhvr>
                                        <p:cTn id="22" dur="2000"/>
                                        <p:tgtEl>
                                          <p:spTgt spid="8205"/>
                                        </p:tgtEl>
                                      </p:cBhvr>
                                    </p:animEffect>
                                    <p:set>
                                      <p:cBhvr>
                                        <p:cTn id="23" dur="1" fill="hold">
                                          <p:stCondLst>
                                            <p:cond delay="1999"/>
                                          </p:stCondLst>
                                        </p:cTn>
                                        <p:tgtEl>
                                          <p:spTgt spid="8205"/>
                                        </p:tgtEl>
                                        <p:attrNameLst>
                                          <p:attrName>style.visibility</p:attrName>
                                        </p:attrNameLst>
                                      </p:cBhvr>
                                      <p:to>
                                        <p:strVal val="hidden"/>
                                      </p:to>
                                    </p:set>
                                  </p:childTnLst>
                                </p:cTn>
                              </p:par>
                              <p:par>
                                <p:cTn id="24" presetID="8" presetClass="exit" presetSubtype="16" fill="hold" grpId="1" nodeType="withEffect">
                                  <p:stCondLst>
                                    <p:cond delay="0"/>
                                  </p:stCondLst>
                                  <p:childTnLst>
                                    <p:animEffect transition="out" filter="diamond(in)">
                                      <p:cBhvr>
                                        <p:cTn id="25" dur="2000"/>
                                        <p:tgtEl>
                                          <p:spTgt spid="8208"/>
                                        </p:tgtEl>
                                      </p:cBhvr>
                                    </p:animEffect>
                                    <p:set>
                                      <p:cBhvr>
                                        <p:cTn id="26" dur="1" fill="hold">
                                          <p:stCondLst>
                                            <p:cond delay="1999"/>
                                          </p:stCondLst>
                                        </p:cTn>
                                        <p:tgtEl>
                                          <p:spTgt spid="8208"/>
                                        </p:tgtEl>
                                        <p:attrNameLst>
                                          <p:attrName>style.visibility</p:attrName>
                                        </p:attrNameLst>
                                      </p:cBhvr>
                                      <p:to>
                                        <p:strVal val="hidden"/>
                                      </p:to>
                                    </p:set>
                                  </p:childTnLst>
                                </p:cTn>
                              </p:par>
                              <p:par>
                                <p:cTn id="27" presetID="54" presetClass="entr" presetSubtype="0" accel="100000" fill="hold" nodeType="withEffect">
                                  <p:stCondLst>
                                    <p:cond delay="0"/>
                                  </p:stCondLst>
                                  <p:childTnLst>
                                    <p:set>
                                      <p:cBhvr>
                                        <p:cTn id="28" dur="1" fill="hold">
                                          <p:stCondLst>
                                            <p:cond delay="0"/>
                                          </p:stCondLst>
                                        </p:cTn>
                                        <p:tgtEl>
                                          <p:spTgt spid="8201"/>
                                        </p:tgtEl>
                                        <p:attrNameLst>
                                          <p:attrName>style.visibility</p:attrName>
                                        </p:attrNameLst>
                                      </p:cBhvr>
                                      <p:to>
                                        <p:strVal val="visible"/>
                                      </p:to>
                                    </p:set>
                                    <p:anim calcmode="lin" valueType="num">
                                      <p:cBhvr>
                                        <p:cTn id="29" dur="500" fill="hold"/>
                                        <p:tgtEl>
                                          <p:spTgt spid="8201"/>
                                        </p:tgtEl>
                                        <p:attrNameLst>
                                          <p:attrName>ppt_w</p:attrName>
                                        </p:attrNameLst>
                                      </p:cBhvr>
                                      <p:tavLst>
                                        <p:tav tm="0">
                                          <p:val>
                                            <p:strVal val="#ppt_w*0.05"/>
                                          </p:val>
                                        </p:tav>
                                        <p:tav tm="100000">
                                          <p:val>
                                            <p:strVal val="#ppt_w"/>
                                          </p:val>
                                        </p:tav>
                                      </p:tavLst>
                                    </p:anim>
                                    <p:anim calcmode="lin" valueType="num">
                                      <p:cBhvr>
                                        <p:cTn id="30" dur="500" fill="hold"/>
                                        <p:tgtEl>
                                          <p:spTgt spid="8201"/>
                                        </p:tgtEl>
                                        <p:attrNameLst>
                                          <p:attrName>ppt_h</p:attrName>
                                        </p:attrNameLst>
                                      </p:cBhvr>
                                      <p:tavLst>
                                        <p:tav tm="0">
                                          <p:val>
                                            <p:strVal val="#ppt_h"/>
                                          </p:val>
                                        </p:tav>
                                        <p:tav tm="100000">
                                          <p:val>
                                            <p:strVal val="#ppt_h"/>
                                          </p:val>
                                        </p:tav>
                                      </p:tavLst>
                                    </p:anim>
                                    <p:anim calcmode="lin" valueType="num">
                                      <p:cBhvr>
                                        <p:cTn id="31" dur="500" fill="hold"/>
                                        <p:tgtEl>
                                          <p:spTgt spid="8201"/>
                                        </p:tgtEl>
                                        <p:attrNameLst>
                                          <p:attrName>ppt_x</p:attrName>
                                        </p:attrNameLst>
                                      </p:cBhvr>
                                      <p:tavLst>
                                        <p:tav tm="0">
                                          <p:val>
                                            <p:strVal val="#ppt_x-.2"/>
                                          </p:val>
                                        </p:tav>
                                        <p:tav tm="100000">
                                          <p:val>
                                            <p:strVal val="#ppt_x"/>
                                          </p:val>
                                        </p:tav>
                                      </p:tavLst>
                                    </p:anim>
                                    <p:anim calcmode="lin" valueType="num">
                                      <p:cBhvr>
                                        <p:cTn id="32" dur="500" fill="hold"/>
                                        <p:tgtEl>
                                          <p:spTgt spid="8201"/>
                                        </p:tgtEl>
                                        <p:attrNameLst>
                                          <p:attrName>ppt_y</p:attrName>
                                        </p:attrNameLst>
                                      </p:cBhvr>
                                      <p:tavLst>
                                        <p:tav tm="0">
                                          <p:val>
                                            <p:strVal val="#ppt_y"/>
                                          </p:val>
                                        </p:tav>
                                        <p:tav tm="100000">
                                          <p:val>
                                            <p:strVal val="#ppt_y"/>
                                          </p:val>
                                        </p:tav>
                                      </p:tavLst>
                                    </p:anim>
                                    <p:animEffect transition="in" filter="fade">
                                      <p:cBhvr>
                                        <p:cTn id="33"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8" grpId="0" animBg="1"/>
      <p:bldP spid="8208"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sz="3800" u="sng" smtClean="0"/>
              <a:t>Nucleus:</a:t>
            </a:r>
            <a:endParaRPr lang="en-US" sz="3800" smtClean="0"/>
          </a:p>
        </p:txBody>
      </p:sp>
      <p:sp>
        <p:nvSpPr>
          <p:cNvPr id="39939" name="Rectangle 3"/>
          <p:cNvSpPr>
            <a:spLocks noGrp="1" noChangeArrowheads="1"/>
          </p:cNvSpPr>
          <p:nvPr>
            <p:ph type="body" idx="1"/>
          </p:nvPr>
        </p:nvSpPr>
        <p:spPr>
          <a:xfrm>
            <a:off x="304800" y="1524000"/>
            <a:ext cx="4572000" cy="4953000"/>
          </a:xfrm>
        </p:spPr>
        <p:txBody>
          <a:bodyPr/>
          <a:lstStyle/>
          <a:p>
            <a:pPr lvl="1" eaLnBrk="1" hangingPunct="1"/>
            <a:r>
              <a:rPr lang="en-US" sz="2200" smtClean="0"/>
              <a:t>Controls the functions of the cell (the brain)</a:t>
            </a:r>
          </a:p>
          <a:p>
            <a:pPr lvl="1" eaLnBrk="1" hangingPunct="1"/>
            <a:r>
              <a:rPr lang="en-US" sz="2200" smtClean="0"/>
              <a:t>Includes the following:</a:t>
            </a:r>
          </a:p>
          <a:p>
            <a:pPr lvl="2" eaLnBrk="1" hangingPunct="1"/>
            <a:r>
              <a:rPr lang="en-US" sz="2000" u="sng" smtClean="0"/>
              <a:t>Nuclear Envelope (Membrane): </a:t>
            </a:r>
            <a:r>
              <a:rPr lang="en-US" sz="2000" smtClean="0"/>
              <a:t>Controls movement into and out of the nucleus</a:t>
            </a:r>
          </a:p>
          <a:p>
            <a:pPr lvl="2" eaLnBrk="1" hangingPunct="1"/>
            <a:r>
              <a:rPr lang="en-US" sz="2000" u="sng" smtClean="0"/>
              <a:t>Nuclear Pore:</a:t>
            </a:r>
            <a:r>
              <a:rPr lang="en-US" sz="2000" smtClean="0"/>
              <a:t> holes where movement takes place</a:t>
            </a:r>
          </a:p>
        </p:txBody>
      </p:sp>
      <p:pic>
        <p:nvPicPr>
          <p:cNvPr id="39944" name="Picture 8" descr="nuclear_po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533400"/>
            <a:ext cx="3657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947" name="Object 11"/>
          <p:cNvGraphicFramePr>
            <a:graphicFrameLocks noChangeAspect="1"/>
          </p:cNvGraphicFramePr>
          <p:nvPr/>
        </p:nvGraphicFramePr>
        <p:xfrm>
          <a:off x="4886325" y="1524000"/>
          <a:ext cx="4257675" cy="4229100"/>
        </p:xfrm>
        <a:graphic>
          <a:graphicData uri="http://schemas.openxmlformats.org/presentationml/2006/ole">
            <mc:AlternateContent xmlns:mc="http://schemas.openxmlformats.org/markup-compatibility/2006">
              <mc:Choice xmlns:v="urn:schemas-microsoft-com:vml" Requires="v">
                <p:oleObj spid="_x0000_s3104" name="Bitmap Image" r:id="rId6" imgW="4258269" imgH="4229690" progId="PBrush">
                  <p:embed/>
                </p:oleObj>
              </mc:Choice>
              <mc:Fallback>
                <p:oleObj name="Bitmap Image" r:id="rId6" imgW="4258269" imgH="4229690" progId="PBrush">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6325" y="1524000"/>
                        <a:ext cx="4257675"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8" name="AutoShape 12"/>
          <p:cNvSpPr>
            <a:spLocks noChangeArrowheads="1"/>
          </p:cNvSpPr>
          <p:nvPr/>
        </p:nvSpPr>
        <p:spPr bwMode="auto">
          <a:xfrm rot="-497829">
            <a:off x="3725863" y="2420938"/>
            <a:ext cx="3505200" cy="381000"/>
          </a:xfrm>
          <a:prstGeom prst="rightArrow">
            <a:avLst>
              <a:gd name="adj1" fmla="val 50000"/>
              <a:gd name="adj2" fmla="val 230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39950" name="AutoShape 14"/>
          <p:cNvSpPr>
            <a:spLocks noChangeArrowheads="1"/>
          </p:cNvSpPr>
          <p:nvPr/>
        </p:nvSpPr>
        <p:spPr bwMode="auto">
          <a:xfrm rot="-1834190">
            <a:off x="4497388" y="3208338"/>
            <a:ext cx="3771900" cy="381000"/>
          </a:xfrm>
          <a:prstGeom prst="rightArrow">
            <a:avLst>
              <a:gd name="adj1" fmla="val 56074"/>
              <a:gd name="adj2" fmla="val 178154"/>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graphicFrame>
        <p:nvGraphicFramePr>
          <p:cNvPr id="39954" name="Object 18"/>
          <p:cNvGraphicFramePr>
            <a:graphicFrameLocks noChangeAspect="1"/>
          </p:cNvGraphicFramePr>
          <p:nvPr/>
        </p:nvGraphicFramePr>
        <p:xfrm>
          <a:off x="3886200" y="1219200"/>
          <a:ext cx="5257800" cy="5222875"/>
        </p:xfrm>
        <a:graphic>
          <a:graphicData uri="http://schemas.openxmlformats.org/presentationml/2006/ole">
            <mc:AlternateContent xmlns:mc="http://schemas.openxmlformats.org/markup-compatibility/2006">
              <mc:Choice xmlns:v="urn:schemas-microsoft-com:vml" Requires="v">
                <p:oleObj spid="_x0000_s3105" name="Bitmap Image" r:id="rId8" imgW="4258269" imgH="4229690" progId="PBrush">
                  <p:embed/>
                </p:oleObj>
              </mc:Choice>
              <mc:Fallback>
                <p:oleObj name="Bitmap Image" r:id="rId8" imgW="4258269" imgH="4229690" progId="PBrush">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219200"/>
                        <a:ext cx="5257800" cy="522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55" name="AutoShape 19"/>
          <p:cNvSpPr>
            <a:spLocks noChangeArrowheads="1"/>
          </p:cNvSpPr>
          <p:nvPr/>
        </p:nvSpPr>
        <p:spPr bwMode="auto">
          <a:xfrm rot="1357906">
            <a:off x="2708275" y="1390650"/>
            <a:ext cx="3886200" cy="838200"/>
          </a:xfrm>
          <a:prstGeom prst="rightArrow">
            <a:avLst>
              <a:gd name="adj1" fmla="val 50000"/>
              <a:gd name="adj2" fmla="val 115909"/>
            </a:avLst>
          </a:prstGeom>
          <a:solidFill>
            <a:srgbClr val="8E34C0"/>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2740821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955"/>
                                        </p:tgtEl>
                                        <p:attrNameLst>
                                          <p:attrName>style.visibility</p:attrName>
                                        </p:attrNameLst>
                                      </p:cBhvr>
                                      <p:to>
                                        <p:strVal val="visible"/>
                                      </p:to>
                                    </p:set>
                                    <p:animEffect transition="in" filter="fade">
                                      <p:cBhvr>
                                        <p:cTn id="7" dur="1000"/>
                                        <p:tgtEl>
                                          <p:spTgt spid="39955"/>
                                        </p:tgtEl>
                                      </p:cBhvr>
                                    </p:animEffect>
                                    <p:anim calcmode="lin" valueType="num">
                                      <p:cBhvr>
                                        <p:cTn id="8" dur="1000" fill="hold"/>
                                        <p:tgtEl>
                                          <p:spTgt spid="39955"/>
                                        </p:tgtEl>
                                        <p:attrNameLst>
                                          <p:attrName>ppt_x</p:attrName>
                                        </p:attrNameLst>
                                      </p:cBhvr>
                                      <p:tavLst>
                                        <p:tav tm="0">
                                          <p:val>
                                            <p:strVal val="#ppt_x"/>
                                          </p:val>
                                        </p:tav>
                                        <p:tav tm="100000">
                                          <p:val>
                                            <p:strVal val="#ppt_x"/>
                                          </p:val>
                                        </p:tav>
                                      </p:tavLst>
                                    </p:anim>
                                    <p:anim calcmode="lin" valueType="num">
                                      <p:cBhvr>
                                        <p:cTn id="9" dur="1000" fill="hold"/>
                                        <p:tgtEl>
                                          <p:spTgt spid="3995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39954"/>
                                        </p:tgtEl>
                                        <p:attrNameLst>
                                          <p:attrName>ppt_x</p:attrName>
                                        </p:attrNameLst>
                                      </p:cBhvr>
                                      <p:tavLst>
                                        <p:tav tm="0">
                                          <p:val>
                                            <p:strVal val="ppt_x"/>
                                          </p:val>
                                        </p:tav>
                                        <p:tav tm="100000">
                                          <p:val>
                                            <p:strVal val="ppt_x"/>
                                          </p:val>
                                        </p:tav>
                                      </p:tavLst>
                                    </p:anim>
                                    <p:anim calcmode="lin" valueType="num">
                                      <p:cBhvr additive="base">
                                        <p:cTn id="14" dur="500"/>
                                        <p:tgtEl>
                                          <p:spTgt spid="39954"/>
                                        </p:tgtEl>
                                        <p:attrNameLst>
                                          <p:attrName>ppt_y</p:attrName>
                                        </p:attrNameLst>
                                      </p:cBhvr>
                                      <p:tavLst>
                                        <p:tav tm="0">
                                          <p:val>
                                            <p:strVal val="ppt_y"/>
                                          </p:val>
                                        </p:tav>
                                        <p:tav tm="100000">
                                          <p:val>
                                            <p:strVal val="1+ppt_h/2"/>
                                          </p:val>
                                        </p:tav>
                                      </p:tavLst>
                                    </p:anim>
                                    <p:set>
                                      <p:cBhvr>
                                        <p:cTn id="15" dur="1" fill="hold">
                                          <p:stCondLst>
                                            <p:cond delay="499"/>
                                          </p:stCondLst>
                                        </p:cTn>
                                        <p:tgtEl>
                                          <p:spTgt spid="39954"/>
                                        </p:tgtEl>
                                        <p:attrNameLst>
                                          <p:attrName>style.visibility</p:attrName>
                                        </p:attrNameLst>
                                      </p:cBhvr>
                                      <p:to>
                                        <p:strVal val="hidden"/>
                                      </p:to>
                                    </p:set>
                                  </p:childTnLst>
                                </p:cTn>
                              </p:par>
                              <p:par>
                                <p:cTn id="16" presetID="2" presetClass="exit" presetSubtype="4" fill="hold" grpId="1" nodeType="withEffect">
                                  <p:stCondLst>
                                    <p:cond delay="0"/>
                                  </p:stCondLst>
                                  <p:childTnLst>
                                    <p:anim calcmode="lin" valueType="num">
                                      <p:cBhvr additive="base">
                                        <p:cTn id="17" dur="500"/>
                                        <p:tgtEl>
                                          <p:spTgt spid="39955"/>
                                        </p:tgtEl>
                                        <p:attrNameLst>
                                          <p:attrName>ppt_x</p:attrName>
                                        </p:attrNameLst>
                                      </p:cBhvr>
                                      <p:tavLst>
                                        <p:tav tm="0">
                                          <p:val>
                                            <p:strVal val="ppt_x"/>
                                          </p:val>
                                        </p:tav>
                                        <p:tav tm="100000">
                                          <p:val>
                                            <p:strVal val="ppt_x"/>
                                          </p:val>
                                        </p:tav>
                                      </p:tavLst>
                                    </p:anim>
                                    <p:anim calcmode="lin" valueType="num">
                                      <p:cBhvr additive="base">
                                        <p:cTn id="18" dur="500"/>
                                        <p:tgtEl>
                                          <p:spTgt spid="39955"/>
                                        </p:tgtEl>
                                        <p:attrNameLst>
                                          <p:attrName>ppt_y</p:attrName>
                                        </p:attrNameLst>
                                      </p:cBhvr>
                                      <p:tavLst>
                                        <p:tav tm="0">
                                          <p:val>
                                            <p:strVal val="ppt_y"/>
                                          </p:val>
                                        </p:tav>
                                        <p:tav tm="100000">
                                          <p:val>
                                            <p:strVal val="1+ppt_h/2"/>
                                          </p:val>
                                        </p:tav>
                                      </p:tavLst>
                                    </p:anim>
                                    <p:set>
                                      <p:cBhvr>
                                        <p:cTn id="19" dur="1" fill="hold">
                                          <p:stCondLst>
                                            <p:cond delay="499"/>
                                          </p:stCondLst>
                                        </p:cTn>
                                        <p:tgtEl>
                                          <p:spTgt spid="39955"/>
                                        </p:tgtEl>
                                        <p:attrNameLst>
                                          <p:attrName>style.visibility</p:attrName>
                                        </p:attrNameLst>
                                      </p:cBhvr>
                                      <p:to>
                                        <p:strVal val="hidden"/>
                                      </p:to>
                                    </p:set>
                                  </p:childTnLst>
                                </p:cTn>
                              </p:par>
                              <p:par>
                                <p:cTn id="20" presetID="48" presetClass="entr" presetSubtype="0" accel="50000" fill="hold" nodeType="withEffect">
                                  <p:stCondLst>
                                    <p:cond delay="0"/>
                                  </p:stCondLst>
                                  <p:childTnLst>
                                    <p:set>
                                      <p:cBhvr>
                                        <p:cTn id="21" dur="1" fill="hold">
                                          <p:stCondLst>
                                            <p:cond delay="0"/>
                                          </p:stCondLst>
                                        </p:cTn>
                                        <p:tgtEl>
                                          <p:spTgt spid="39939">
                                            <p:txEl>
                                              <p:pRg st="0" end="0"/>
                                            </p:txEl>
                                          </p:spTgt>
                                        </p:tgtEl>
                                        <p:attrNameLst>
                                          <p:attrName>style.visibility</p:attrName>
                                        </p:attrNameLst>
                                      </p:cBhvr>
                                      <p:to>
                                        <p:strVal val="visible"/>
                                      </p:to>
                                    </p:set>
                                    <p:anim calcmode="lin" valueType="num">
                                      <p:cBhvr>
                                        <p:cTn id="22" dur="1000" fill="hold"/>
                                        <p:tgtEl>
                                          <p:spTgt spid="39939">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 dur="1000" fill="hold"/>
                                        <p:tgtEl>
                                          <p:spTgt spid="39939">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24" dur="1000" fill="hold"/>
                                        <p:tgtEl>
                                          <p:spTgt spid="39939">
                                            <p:txEl>
                                              <p:pRg st="0" end="0"/>
                                            </p:txEl>
                                          </p:spTgt>
                                        </p:tgtEl>
                                        <p:attrNameLst>
                                          <p:attrName>ppt_y</p:attrName>
                                        </p:attrNameLst>
                                      </p:cBhvr>
                                      <p:tavLst>
                                        <p:tav tm="0">
                                          <p:val>
                                            <p:strVal val="#ppt_y"/>
                                          </p:val>
                                        </p:tav>
                                        <p:tav tm="100000">
                                          <p:val>
                                            <p:strVal val="#ppt_y"/>
                                          </p:val>
                                        </p:tav>
                                      </p:tavLst>
                                    </p:anim>
                                    <p:animEffect transition="in" filter="fade">
                                      <p:cBhvr>
                                        <p:cTn id="25" dur="1000"/>
                                        <p:tgtEl>
                                          <p:spTgt spid="3993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8" presetClass="entr" presetSubtype="0" accel="50000" fill="hold" nodeType="clickEffect">
                                  <p:stCondLst>
                                    <p:cond delay="0"/>
                                  </p:stCondLst>
                                  <p:childTnLst>
                                    <p:set>
                                      <p:cBhvr>
                                        <p:cTn id="29" dur="1" fill="hold">
                                          <p:stCondLst>
                                            <p:cond delay="0"/>
                                          </p:stCondLst>
                                        </p:cTn>
                                        <p:tgtEl>
                                          <p:spTgt spid="39939">
                                            <p:txEl>
                                              <p:pRg st="1" end="1"/>
                                            </p:txEl>
                                          </p:spTgt>
                                        </p:tgtEl>
                                        <p:attrNameLst>
                                          <p:attrName>style.visibility</p:attrName>
                                        </p:attrNameLst>
                                      </p:cBhvr>
                                      <p:to>
                                        <p:strVal val="visible"/>
                                      </p:to>
                                    </p:set>
                                    <p:anim calcmode="lin" valueType="num">
                                      <p:cBhvr>
                                        <p:cTn id="30" dur="1000" fill="hold"/>
                                        <p:tgtEl>
                                          <p:spTgt spid="39939">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39939">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39939">
                                            <p:txEl>
                                              <p:pRg st="1" end="1"/>
                                            </p:txEl>
                                          </p:spTgt>
                                        </p:tgtEl>
                                        <p:attrNameLst>
                                          <p:attrName>ppt_y</p:attrName>
                                        </p:attrNameLst>
                                      </p:cBhvr>
                                      <p:tavLst>
                                        <p:tav tm="0">
                                          <p:val>
                                            <p:strVal val="#ppt_y"/>
                                          </p:val>
                                        </p:tav>
                                        <p:tav tm="100000">
                                          <p:val>
                                            <p:strVal val="#ppt_y"/>
                                          </p:val>
                                        </p:tav>
                                      </p:tavLst>
                                    </p:anim>
                                    <p:animEffect transition="in" filter="fade">
                                      <p:cBhvr>
                                        <p:cTn id="33" dur="1000"/>
                                        <p:tgtEl>
                                          <p:spTgt spid="39939">
                                            <p:txEl>
                                              <p:pRg st="1" end="1"/>
                                            </p:txEl>
                                          </p:spTgt>
                                        </p:tgtEl>
                                      </p:cBhvr>
                                    </p:animEffect>
                                  </p:childTnLst>
                                </p:cTn>
                              </p:par>
                              <p:par>
                                <p:cTn id="34" presetID="48" presetClass="entr" presetSubtype="0" accel="50000" fill="hold" nodeType="withEffect">
                                  <p:stCondLst>
                                    <p:cond delay="0"/>
                                  </p:stCondLst>
                                  <p:childTnLst>
                                    <p:set>
                                      <p:cBhvr>
                                        <p:cTn id="35" dur="1" fill="hold">
                                          <p:stCondLst>
                                            <p:cond delay="0"/>
                                          </p:stCondLst>
                                        </p:cTn>
                                        <p:tgtEl>
                                          <p:spTgt spid="39939">
                                            <p:txEl>
                                              <p:pRg st="2" end="2"/>
                                            </p:txEl>
                                          </p:spTgt>
                                        </p:tgtEl>
                                        <p:attrNameLst>
                                          <p:attrName>style.visibility</p:attrName>
                                        </p:attrNameLst>
                                      </p:cBhvr>
                                      <p:to>
                                        <p:strVal val="visible"/>
                                      </p:to>
                                    </p:set>
                                    <p:anim calcmode="lin" valueType="num">
                                      <p:cBhvr>
                                        <p:cTn id="36" dur="1000" fill="hold"/>
                                        <p:tgtEl>
                                          <p:spTgt spid="39939">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7" dur="1000" fill="hold"/>
                                        <p:tgtEl>
                                          <p:spTgt spid="39939">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38" dur="1000" fill="hold"/>
                                        <p:tgtEl>
                                          <p:spTgt spid="39939">
                                            <p:txEl>
                                              <p:pRg st="2" end="2"/>
                                            </p:txEl>
                                          </p:spTgt>
                                        </p:tgtEl>
                                        <p:attrNameLst>
                                          <p:attrName>ppt_y</p:attrName>
                                        </p:attrNameLst>
                                      </p:cBhvr>
                                      <p:tavLst>
                                        <p:tav tm="0">
                                          <p:val>
                                            <p:strVal val="#ppt_y"/>
                                          </p:val>
                                        </p:tav>
                                        <p:tav tm="100000">
                                          <p:val>
                                            <p:strVal val="#ppt_y"/>
                                          </p:val>
                                        </p:tav>
                                      </p:tavLst>
                                    </p:anim>
                                    <p:animEffect transition="in" filter="fade">
                                      <p:cBhvr>
                                        <p:cTn id="39" dur="1000"/>
                                        <p:tgtEl>
                                          <p:spTgt spid="39939">
                                            <p:txEl>
                                              <p:pRg st="2" end="2"/>
                                            </p:txEl>
                                          </p:spTgt>
                                        </p:tgtEl>
                                      </p:cBhvr>
                                    </p:animEffect>
                                  </p:childTnLst>
                                </p:cTn>
                              </p:par>
                              <p:par>
                                <p:cTn id="40" presetID="48" presetClass="entr" presetSubtype="0" accel="50000" fill="hold" grpId="0" nodeType="withEffect">
                                  <p:stCondLst>
                                    <p:cond delay="0"/>
                                  </p:stCondLst>
                                  <p:childTnLst>
                                    <p:set>
                                      <p:cBhvr>
                                        <p:cTn id="41" dur="1" fill="hold">
                                          <p:stCondLst>
                                            <p:cond delay="0"/>
                                          </p:stCondLst>
                                        </p:cTn>
                                        <p:tgtEl>
                                          <p:spTgt spid="39948"/>
                                        </p:tgtEl>
                                        <p:attrNameLst>
                                          <p:attrName>style.visibility</p:attrName>
                                        </p:attrNameLst>
                                      </p:cBhvr>
                                      <p:to>
                                        <p:strVal val="visible"/>
                                      </p:to>
                                    </p:set>
                                    <p:anim calcmode="lin" valueType="num">
                                      <p:cBhvr>
                                        <p:cTn id="42" dur="1000" fill="hold"/>
                                        <p:tgtEl>
                                          <p:spTgt spid="3994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1000" fill="hold"/>
                                        <p:tgtEl>
                                          <p:spTgt spid="39948"/>
                                        </p:tgtEl>
                                        <p:attrNameLst>
                                          <p:attrName>ppt_x</p:attrName>
                                        </p:attrNameLst>
                                      </p:cBhvr>
                                      <p:tavLst>
                                        <p:tav tm="0">
                                          <p:val>
                                            <p:fltVal val="-1"/>
                                          </p:val>
                                        </p:tav>
                                        <p:tav tm="50000">
                                          <p:val>
                                            <p:fltVal val="0.95"/>
                                          </p:val>
                                        </p:tav>
                                        <p:tav tm="100000">
                                          <p:val>
                                            <p:strVal val="#ppt_x"/>
                                          </p:val>
                                        </p:tav>
                                      </p:tavLst>
                                    </p:anim>
                                    <p:anim calcmode="lin" valueType="num">
                                      <p:cBhvr>
                                        <p:cTn id="44" dur="1000" fill="hold"/>
                                        <p:tgtEl>
                                          <p:spTgt spid="39948"/>
                                        </p:tgtEl>
                                        <p:attrNameLst>
                                          <p:attrName>ppt_y</p:attrName>
                                        </p:attrNameLst>
                                      </p:cBhvr>
                                      <p:tavLst>
                                        <p:tav tm="0">
                                          <p:val>
                                            <p:strVal val="#ppt_y"/>
                                          </p:val>
                                        </p:tav>
                                        <p:tav tm="100000">
                                          <p:val>
                                            <p:strVal val="#ppt_y"/>
                                          </p:val>
                                        </p:tav>
                                      </p:tavLst>
                                    </p:anim>
                                    <p:animEffect transition="in" filter="fade">
                                      <p:cBhvr>
                                        <p:cTn id="45" dur="1000"/>
                                        <p:tgtEl>
                                          <p:spTgt spid="3994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8" presetClass="entr" presetSubtype="0" accel="50000" fill="hold" nodeType="clickEffect">
                                  <p:stCondLst>
                                    <p:cond delay="0"/>
                                  </p:stCondLst>
                                  <p:childTnLst>
                                    <p:set>
                                      <p:cBhvr>
                                        <p:cTn id="49" dur="1" fill="hold">
                                          <p:stCondLst>
                                            <p:cond delay="0"/>
                                          </p:stCondLst>
                                        </p:cTn>
                                        <p:tgtEl>
                                          <p:spTgt spid="39939">
                                            <p:txEl>
                                              <p:pRg st="3" end="3"/>
                                            </p:txEl>
                                          </p:spTgt>
                                        </p:tgtEl>
                                        <p:attrNameLst>
                                          <p:attrName>style.visibility</p:attrName>
                                        </p:attrNameLst>
                                      </p:cBhvr>
                                      <p:to>
                                        <p:strVal val="visible"/>
                                      </p:to>
                                    </p:set>
                                    <p:anim calcmode="lin" valueType="num">
                                      <p:cBhvr>
                                        <p:cTn id="50" dur="1000" fill="hold"/>
                                        <p:tgtEl>
                                          <p:spTgt spid="39939">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1" dur="1000" fill="hold"/>
                                        <p:tgtEl>
                                          <p:spTgt spid="39939">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52" dur="1000" fill="hold"/>
                                        <p:tgtEl>
                                          <p:spTgt spid="39939">
                                            <p:txEl>
                                              <p:pRg st="3" end="3"/>
                                            </p:txEl>
                                          </p:spTgt>
                                        </p:tgtEl>
                                        <p:attrNameLst>
                                          <p:attrName>ppt_y</p:attrName>
                                        </p:attrNameLst>
                                      </p:cBhvr>
                                      <p:tavLst>
                                        <p:tav tm="0">
                                          <p:val>
                                            <p:strVal val="#ppt_y"/>
                                          </p:val>
                                        </p:tav>
                                        <p:tav tm="100000">
                                          <p:val>
                                            <p:strVal val="#ppt_y"/>
                                          </p:val>
                                        </p:tav>
                                      </p:tavLst>
                                    </p:anim>
                                    <p:animEffect transition="in" filter="fade">
                                      <p:cBhvr>
                                        <p:cTn id="53" dur="1000"/>
                                        <p:tgtEl>
                                          <p:spTgt spid="39939">
                                            <p:txEl>
                                              <p:pRg st="3" end="3"/>
                                            </p:txEl>
                                          </p:spTgt>
                                        </p:tgtEl>
                                      </p:cBhvr>
                                    </p:animEffect>
                                  </p:childTnLst>
                                </p:cTn>
                              </p:par>
                              <p:par>
                                <p:cTn id="54" presetID="2" presetClass="exit" presetSubtype="4" fill="hold" grpId="1" nodeType="withEffect">
                                  <p:stCondLst>
                                    <p:cond delay="0"/>
                                  </p:stCondLst>
                                  <p:childTnLst>
                                    <p:anim calcmode="lin" valueType="num">
                                      <p:cBhvr additive="base">
                                        <p:cTn id="55" dur="500"/>
                                        <p:tgtEl>
                                          <p:spTgt spid="39948"/>
                                        </p:tgtEl>
                                        <p:attrNameLst>
                                          <p:attrName>ppt_x</p:attrName>
                                        </p:attrNameLst>
                                      </p:cBhvr>
                                      <p:tavLst>
                                        <p:tav tm="0">
                                          <p:val>
                                            <p:strVal val="ppt_x"/>
                                          </p:val>
                                        </p:tav>
                                        <p:tav tm="100000">
                                          <p:val>
                                            <p:strVal val="ppt_x"/>
                                          </p:val>
                                        </p:tav>
                                      </p:tavLst>
                                    </p:anim>
                                    <p:anim calcmode="lin" valueType="num">
                                      <p:cBhvr additive="base">
                                        <p:cTn id="56" dur="500"/>
                                        <p:tgtEl>
                                          <p:spTgt spid="39948"/>
                                        </p:tgtEl>
                                        <p:attrNameLst>
                                          <p:attrName>ppt_y</p:attrName>
                                        </p:attrNameLst>
                                      </p:cBhvr>
                                      <p:tavLst>
                                        <p:tav tm="0">
                                          <p:val>
                                            <p:strVal val="ppt_y"/>
                                          </p:val>
                                        </p:tav>
                                        <p:tav tm="100000">
                                          <p:val>
                                            <p:strVal val="1+ppt_h/2"/>
                                          </p:val>
                                        </p:tav>
                                      </p:tavLst>
                                    </p:anim>
                                    <p:set>
                                      <p:cBhvr>
                                        <p:cTn id="57" dur="1" fill="hold">
                                          <p:stCondLst>
                                            <p:cond delay="499"/>
                                          </p:stCondLst>
                                        </p:cTn>
                                        <p:tgtEl>
                                          <p:spTgt spid="39948"/>
                                        </p:tgtEl>
                                        <p:attrNameLst>
                                          <p:attrName>style.visibility</p:attrName>
                                        </p:attrNameLst>
                                      </p:cBhvr>
                                      <p:to>
                                        <p:strVal val="hidden"/>
                                      </p:to>
                                    </p:set>
                                  </p:childTnLst>
                                </p:cTn>
                              </p:par>
                              <p:par>
                                <p:cTn id="58" presetID="8" presetClass="exit" presetSubtype="16" fill="hold" nodeType="withEffect">
                                  <p:stCondLst>
                                    <p:cond delay="0"/>
                                  </p:stCondLst>
                                  <p:childTnLst>
                                    <p:animEffect transition="out" filter="diamond(in)">
                                      <p:cBhvr>
                                        <p:cTn id="59" dur="2000"/>
                                        <p:tgtEl>
                                          <p:spTgt spid="39947"/>
                                        </p:tgtEl>
                                      </p:cBhvr>
                                    </p:animEffect>
                                    <p:set>
                                      <p:cBhvr>
                                        <p:cTn id="60" dur="1" fill="hold">
                                          <p:stCondLst>
                                            <p:cond delay="1999"/>
                                          </p:stCondLst>
                                        </p:cTn>
                                        <p:tgtEl>
                                          <p:spTgt spid="39947"/>
                                        </p:tgtEl>
                                        <p:attrNameLst>
                                          <p:attrName>style.visibility</p:attrName>
                                        </p:attrNameLst>
                                      </p:cBhvr>
                                      <p:to>
                                        <p:strVal val="hidden"/>
                                      </p:to>
                                    </p:set>
                                  </p:childTnLst>
                                </p:cTn>
                              </p:par>
                              <p:par>
                                <p:cTn id="61" presetID="9" presetClass="entr" presetSubtype="0" fill="hold" nodeType="withEffect">
                                  <p:stCondLst>
                                    <p:cond delay="0"/>
                                  </p:stCondLst>
                                  <p:childTnLst>
                                    <p:set>
                                      <p:cBhvr>
                                        <p:cTn id="62" dur="1" fill="hold">
                                          <p:stCondLst>
                                            <p:cond delay="0"/>
                                          </p:stCondLst>
                                        </p:cTn>
                                        <p:tgtEl>
                                          <p:spTgt spid="39944"/>
                                        </p:tgtEl>
                                        <p:attrNameLst>
                                          <p:attrName>style.visibility</p:attrName>
                                        </p:attrNameLst>
                                      </p:cBhvr>
                                      <p:to>
                                        <p:strVal val="visible"/>
                                      </p:to>
                                    </p:set>
                                    <p:animEffect transition="in" filter="dissolve">
                                      <p:cBhvr>
                                        <p:cTn id="63" dur="500"/>
                                        <p:tgtEl>
                                          <p:spTgt spid="39944"/>
                                        </p:tgtEl>
                                      </p:cBhvr>
                                    </p:animEffect>
                                  </p:childTnLst>
                                </p:cTn>
                              </p:par>
                              <p:par>
                                <p:cTn id="64" presetID="48" presetClass="entr" presetSubtype="0" accel="50000" fill="hold" grpId="0" nodeType="withEffect">
                                  <p:stCondLst>
                                    <p:cond delay="0"/>
                                  </p:stCondLst>
                                  <p:childTnLst>
                                    <p:set>
                                      <p:cBhvr>
                                        <p:cTn id="65" dur="1" fill="hold">
                                          <p:stCondLst>
                                            <p:cond delay="0"/>
                                          </p:stCondLst>
                                        </p:cTn>
                                        <p:tgtEl>
                                          <p:spTgt spid="39950"/>
                                        </p:tgtEl>
                                        <p:attrNameLst>
                                          <p:attrName>style.visibility</p:attrName>
                                        </p:attrNameLst>
                                      </p:cBhvr>
                                      <p:to>
                                        <p:strVal val="visible"/>
                                      </p:to>
                                    </p:set>
                                    <p:anim calcmode="lin" valueType="num">
                                      <p:cBhvr>
                                        <p:cTn id="66" dur="1000" fill="hold"/>
                                        <p:tgtEl>
                                          <p:spTgt spid="399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7" dur="1000" fill="hold"/>
                                        <p:tgtEl>
                                          <p:spTgt spid="39950"/>
                                        </p:tgtEl>
                                        <p:attrNameLst>
                                          <p:attrName>ppt_x</p:attrName>
                                        </p:attrNameLst>
                                      </p:cBhvr>
                                      <p:tavLst>
                                        <p:tav tm="0">
                                          <p:val>
                                            <p:fltVal val="-1"/>
                                          </p:val>
                                        </p:tav>
                                        <p:tav tm="50000">
                                          <p:val>
                                            <p:fltVal val="0.95"/>
                                          </p:val>
                                        </p:tav>
                                        <p:tav tm="100000">
                                          <p:val>
                                            <p:strVal val="#ppt_x"/>
                                          </p:val>
                                        </p:tav>
                                      </p:tavLst>
                                    </p:anim>
                                    <p:anim calcmode="lin" valueType="num">
                                      <p:cBhvr>
                                        <p:cTn id="68" dur="1000" fill="hold"/>
                                        <p:tgtEl>
                                          <p:spTgt spid="39950"/>
                                        </p:tgtEl>
                                        <p:attrNameLst>
                                          <p:attrName>ppt_y</p:attrName>
                                        </p:attrNameLst>
                                      </p:cBhvr>
                                      <p:tavLst>
                                        <p:tav tm="0">
                                          <p:val>
                                            <p:strVal val="#ppt_y"/>
                                          </p:val>
                                        </p:tav>
                                        <p:tav tm="100000">
                                          <p:val>
                                            <p:strVal val="#ppt_y"/>
                                          </p:val>
                                        </p:tav>
                                      </p:tavLst>
                                    </p:anim>
                                    <p:animEffect transition="in" filter="fade">
                                      <p:cBhvr>
                                        <p:cTn id="69" dur="1000"/>
                                        <p:tgtEl>
                                          <p:spTgt spid="39950"/>
                                        </p:tgtEl>
                                      </p:cBhvr>
                                    </p:animEffect>
                                  </p:childTnLst>
                                </p:cTn>
                              </p:par>
                              <p:par>
                                <p:cTn id="70" presetID="48" presetClass="entr" presetSubtype="0" accel="50000" fill="hold" grpId="1" nodeType="withEffect">
                                  <p:stCondLst>
                                    <p:cond delay="0"/>
                                  </p:stCondLst>
                                  <p:childTnLst>
                                    <p:set>
                                      <p:cBhvr>
                                        <p:cTn id="71" dur="1" fill="hold">
                                          <p:stCondLst>
                                            <p:cond delay="0"/>
                                          </p:stCondLst>
                                        </p:cTn>
                                        <p:tgtEl>
                                          <p:spTgt spid="39950"/>
                                        </p:tgtEl>
                                        <p:attrNameLst>
                                          <p:attrName>style.visibility</p:attrName>
                                        </p:attrNameLst>
                                      </p:cBhvr>
                                      <p:to>
                                        <p:strVal val="visible"/>
                                      </p:to>
                                    </p:set>
                                    <p:anim calcmode="lin" valueType="num">
                                      <p:cBhvr>
                                        <p:cTn id="72" dur="1000" fill="hold"/>
                                        <p:tgtEl>
                                          <p:spTgt spid="399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3" dur="1000" fill="hold"/>
                                        <p:tgtEl>
                                          <p:spTgt spid="39950"/>
                                        </p:tgtEl>
                                        <p:attrNameLst>
                                          <p:attrName>ppt_x</p:attrName>
                                        </p:attrNameLst>
                                      </p:cBhvr>
                                      <p:tavLst>
                                        <p:tav tm="0">
                                          <p:val>
                                            <p:fltVal val="-1"/>
                                          </p:val>
                                        </p:tav>
                                        <p:tav tm="50000">
                                          <p:val>
                                            <p:fltVal val="0.95"/>
                                          </p:val>
                                        </p:tav>
                                        <p:tav tm="100000">
                                          <p:val>
                                            <p:strVal val="#ppt_x"/>
                                          </p:val>
                                        </p:tav>
                                      </p:tavLst>
                                    </p:anim>
                                    <p:anim calcmode="lin" valueType="num">
                                      <p:cBhvr>
                                        <p:cTn id="74" dur="1000" fill="hold"/>
                                        <p:tgtEl>
                                          <p:spTgt spid="39950"/>
                                        </p:tgtEl>
                                        <p:attrNameLst>
                                          <p:attrName>ppt_y</p:attrName>
                                        </p:attrNameLst>
                                      </p:cBhvr>
                                      <p:tavLst>
                                        <p:tav tm="0">
                                          <p:val>
                                            <p:strVal val="#ppt_y"/>
                                          </p:val>
                                        </p:tav>
                                        <p:tav tm="100000">
                                          <p:val>
                                            <p:strVal val="#ppt_y"/>
                                          </p:val>
                                        </p:tav>
                                      </p:tavLst>
                                    </p:anim>
                                    <p:animEffect transition="in" filter="fade">
                                      <p:cBhvr>
                                        <p:cTn id="75" dur="1000"/>
                                        <p:tgtEl>
                                          <p:spTgt spid="39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 grpId="0" animBg="1"/>
      <p:bldP spid="39948" grpId="1" animBg="1"/>
      <p:bldP spid="39950" grpId="0" animBg="1"/>
      <p:bldP spid="39950" grpId="1" animBg="1"/>
      <p:bldP spid="39955" grpId="0" animBg="1"/>
      <p:bldP spid="39955"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3800" u="sng" smtClean="0"/>
              <a:t>Nucleus:</a:t>
            </a:r>
            <a:endParaRPr lang="en-US" smtClean="0"/>
          </a:p>
        </p:txBody>
      </p:sp>
      <p:pic>
        <p:nvPicPr>
          <p:cNvPr id="18435"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4062413" y="457200"/>
            <a:ext cx="5081587" cy="6248400"/>
          </a:xfrm>
          <a:noFill/>
        </p:spPr>
      </p:pic>
      <p:sp>
        <p:nvSpPr>
          <p:cNvPr id="98309" name="Rectangle 5"/>
          <p:cNvSpPr>
            <a:spLocks noGrp="1" noChangeArrowheads="1"/>
          </p:cNvSpPr>
          <p:nvPr>
            <p:ph type="body" idx="4294967295"/>
          </p:nvPr>
        </p:nvSpPr>
        <p:spPr>
          <a:xfrm>
            <a:off x="533400" y="1600200"/>
            <a:ext cx="3505200" cy="4953000"/>
          </a:xfrm>
        </p:spPr>
        <p:txBody>
          <a:bodyPr/>
          <a:lstStyle/>
          <a:p>
            <a:pPr eaLnBrk="1" hangingPunct="1"/>
            <a:r>
              <a:rPr lang="en-US" sz="2400" u="sng" smtClean="0"/>
              <a:t>Nucleolus:</a:t>
            </a:r>
            <a:r>
              <a:rPr lang="en-US" sz="2400" smtClean="0"/>
              <a:t> Dark area inside nucleus, believed to be for making RNA and ribosomes</a:t>
            </a:r>
          </a:p>
          <a:p>
            <a:pPr eaLnBrk="1" hangingPunct="1"/>
            <a:r>
              <a:rPr lang="en-US" sz="2400" u="sng" smtClean="0"/>
              <a:t>Chromatin:</a:t>
            </a:r>
            <a:r>
              <a:rPr lang="en-US" sz="2400" smtClean="0"/>
              <a:t>  Genetic Material (DNA) which is organized into structures called chromosomes during cell division.</a:t>
            </a:r>
          </a:p>
          <a:p>
            <a:pPr lvl="2" eaLnBrk="1" hangingPunct="1"/>
            <a:endParaRPr lang="en-US" sz="2100" u="sng" smtClean="0"/>
          </a:p>
        </p:txBody>
      </p:sp>
    </p:spTree>
    <p:extLst>
      <p:ext uri="{BB962C8B-B14F-4D97-AF65-F5344CB8AC3E}">
        <p14:creationId xmlns:p14="http://schemas.microsoft.com/office/powerpoint/2010/main" val="16065919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8309">
                                            <p:txEl>
                                              <p:pRg st="0" end="0"/>
                                            </p:txEl>
                                          </p:spTgt>
                                        </p:tgtEl>
                                        <p:attrNameLst>
                                          <p:attrName>style.visibility</p:attrName>
                                        </p:attrNameLst>
                                      </p:cBhvr>
                                      <p:to>
                                        <p:strVal val="visible"/>
                                      </p:to>
                                    </p:set>
                                    <p:animEffect transition="in" filter="fade">
                                      <p:cBhvr>
                                        <p:cTn id="7" dur="1000"/>
                                        <p:tgtEl>
                                          <p:spTgt spid="98309">
                                            <p:txEl>
                                              <p:pRg st="0" end="0"/>
                                            </p:txEl>
                                          </p:spTgt>
                                        </p:tgtEl>
                                      </p:cBhvr>
                                    </p:animEffect>
                                    <p:anim calcmode="lin" valueType="num">
                                      <p:cBhvr>
                                        <p:cTn id="8" dur="1000" fill="hold"/>
                                        <p:tgtEl>
                                          <p:spTgt spid="9830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830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98309">
                                            <p:txEl>
                                              <p:pRg st="1" end="1"/>
                                            </p:txEl>
                                          </p:spTgt>
                                        </p:tgtEl>
                                        <p:attrNameLst>
                                          <p:attrName>style.visibility</p:attrName>
                                        </p:attrNameLst>
                                      </p:cBhvr>
                                      <p:to>
                                        <p:strVal val="visible"/>
                                      </p:to>
                                    </p:set>
                                    <p:animEffect transition="in" filter="fade">
                                      <p:cBhvr>
                                        <p:cTn id="14" dur="1000"/>
                                        <p:tgtEl>
                                          <p:spTgt spid="98309">
                                            <p:txEl>
                                              <p:pRg st="1" end="1"/>
                                            </p:txEl>
                                          </p:spTgt>
                                        </p:tgtEl>
                                      </p:cBhvr>
                                    </p:animEffect>
                                    <p:anim calcmode="lin" valueType="num">
                                      <p:cBhvr>
                                        <p:cTn id="15" dur="1000" fill="hold"/>
                                        <p:tgtEl>
                                          <p:spTgt spid="9830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830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800" b="1" u="sng" smtClean="0">
                <a:solidFill>
                  <a:schemeClr val="tx1"/>
                </a:solidFill>
              </a:rPr>
              <a:t>Cytoplasm:</a:t>
            </a:r>
            <a:endParaRPr lang="en-US" sz="3700" b="1" smtClean="0">
              <a:solidFill>
                <a:schemeClr val="tx1"/>
              </a:solidFill>
            </a:endParaRPr>
          </a:p>
        </p:txBody>
      </p:sp>
      <p:sp>
        <p:nvSpPr>
          <p:cNvPr id="40963" name="Rectangle 3"/>
          <p:cNvSpPr>
            <a:spLocks noGrp="1" noChangeArrowheads="1"/>
          </p:cNvSpPr>
          <p:nvPr>
            <p:ph type="body" sz="half" idx="1"/>
          </p:nvPr>
        </p:nvSpPr>
        <p:spPr>
          <a:xfrm>
            <a:off x="609600" y="1600200"/>
            <a:ext cx="3810000" cy="4530725"/>
          </a:xfrm>
        </p:spPr>
        <p:txBody>
          <a:bodyPr/>
          <a:lstStyle/>
          <a:p>
            <a:pPr eaLnBrk="1" hangingPunct="1"/>
            <a:r>
              <a:rPr lang="en-US" sz="2000" b="1" smtClean="0"/>
              <a:t>remainder of the contents of the cell consisting of:</a:t>
            </a:r>
            <a:endParaRPr lang="en-US" sz="2000" b="1" u="sng" smtClean="0"/>
          </a:p>
          <a:p>
            <a:pPr lvl="1" eaLnBrk="1" hangingPunct="1"/>
            <a:r>
              <a:rPr lang="en-US" sz="2100" u="sng" smtClean="0"/>
              <a:t>Cytosol:</a:t>
            </a:r>
            <a:r>
              <a:rPr lang="en-US" sz="2100" smtClean="0"/>
              <a:t>liquid environment </a:t>
            </a:r>
          </a:p>
          <a:p>
            <a:pPr lvl="1" eaLnBrk="1" hangingPunct="1"/>
            <a:r>
              <a:rPr lang="en-US" sz="2100" u="sng" smtClean="0"/>
              <a:t>Cytoskeleton:</a:t>
            </a:r>
            <a:r>
              <a:rPr lang="en-US" sz="2100" smtClean="0"/>
              <a:t>  network of protein fibers that supports the shape of the cell and anchors its organelles and serves as a “track” for them to move on.  Crisscrosses the cytoplasm</a:t>
            </a:r>
          </a:p>
          <a:p>
            <a:pPr lvl="2" eaLnBrk="1" hangingPunct="1"/>
            <a:endParaRPr lang="en-US" sz="1800" u="sng" smtClean="0"/>
          </a:p>
        </p:txBody>
      </p:sp>
      <p:pic>
        <p:nvPicPr>
          <p:cNvPr id="40964" name="Picture 4"/>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495800" y="1981200"/>
            <a:ext cx="4343400" cy="4092575"/>
          </a:xfrm>
          <a:noFill/>
        </p:spPr>
      </p:pic>
    </p:spTree>
    <p:extLst>
      <p:ext uri="{BB962C8B-B14F-4D97-AF65-F5344CB8AC3E}">
        <p14:creationId xmlns:p14="http://schemas.microsoft.com/office/powerpoint/2010/main" val="33831171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40963">
                                            <p:txEl>
                                              <p:pRg st="1" end="1"/>
                                            </p:txEl>
                                          </p:spTgt>
                                        </p:tgtEl>
                                        <p:attrNameLst>
                                          <p:attrName>ppt_x</p:attrName>
                                        </p:attrNameLst>
                                      </p:cBhvr>
                                    </p:anim>
                                    <p:anim from="0" to="-1.0" calcmode="lin" valueType="num">
                                      <p:cBhvr>
                                        <p:cTn id="8" dur="200" decel="50000" autoRev="1" fill="hold">
                                          <p:stCondLst>
                                            <p:cond delay="600"/>
                                          </p:stCondLst>
                                        </p:cTn>
                                        <p:tgtEl>
                                          <p:spTgt spid="40963">
                                            <p:txEl>
                                              <p:pRg st="1" end="1"/>
                                            </p:txEl>
                                          </p:spTgt>
                                        </p:tgtEl>
                                        <p:attrNameLst>
                                          <p:attrName>xshear</p:attrName>
                                        </p:attrNameLst>
                                      </p:cBhvr>
                                    </p:anim>
                                    <p:animScale>
                                      <p:cBhvr>
                                        <p:cTn id="9" dur="200" decel="100000" autoRev="1" fill="hold">
                                          <p:stCondLst>
                                            <p:cond delay="600"/>
                                          </p:stCondLst>
                                        </p:cTn>
                                        <p:tgtEl>
                                          <p:spTgt spid="40963">
                                            <p:txEl>
                                              <p:pRg st="1" end="1"/>
                                            </p:txEl>
                                          </p:spTgt>
                                        </p:tgtEl>
                                      </p:cBhvr>
                                      <p:from x="100000" y="100000"/>
                                      <p:to x="80000" y="100000"/>
                                    </p:animScale>
                                    <p:anim by="(#ppt_h/3+#ppt_w*0.1)" calcmode="lin" valueType="num">
                                      <p:cBhvr additive="sum">
                                        <p:cTn id="10" dur="200" decel="100000" autoRev="1" fill="hold">
                                          <p:stCondLst>
                                            <p:cond delay="600"/>
                                          </p:stCondLst>
                                        </p:cTn>
                                        <p:tgtEl>
                                          <p:spTgt spid="40963">
                                            <p:txEl>
                                              <p:pRg st="1" end="1"/>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40963">
                                            <p:txEl>
                                              <p:pRg st="2" end="2"/>
                                            </p:txEl>
                                          </p:spTgt>
                                        </p:tgtEl>
                                        <p:attrNameLst>
                                          <p:attrName>ppt_x</p:attrName>
                                        </p:attrNameLst>
                                      </p:cBhvr>
                                    </p:anim>
                                    <p:anim from="0" to="-1.0" calcmode="lin" valueType="num">
                                      <p:cBhvr>
                                        <p:cTn id="16" dur="200" decel="50000" autoRev="1" fill="hold">
                                          <p:stCondLst>
                                            <p:cond delay="600"/>
                                          </p:stCondLst>
                                        </p:cTn>
                                        <p:tgtEl>
                                          <p:spTgt spid="40963">
                                            <p:txEl>
                                              <p:pRg st="2" end="2"/>
                                            </p:txEl>
                                          </p:spTgt>
                                        </p:tgtEl>
                                        <p:attrNameLst>
                                          <p:attrName>xshear</p:attrName>
                                        </p:attrNameLst>
                                      </p:cBhvr>
                                    </p:anim>
                                    <p:animScale>
                                      <p:cBhvr>
                                        <p:cTn id="17" dur="200" decel="100000" autoRev="1" fill="hold">
                                          <p:stCondLst>
                                            <p:cond delay="600"/>
                                          </p:stCondLst>
                                        </p:cTn>
                                        <p:tgtEl>
                                          <p:spTgt spid="40963">
                                            <p:txEl>
                                              <p:pRg st="2" end="2"/>
                                            </p:txEl>
                                          </p:spTgt>
                                        </p:tgtEl>
                                      </p:cBhvr>
                                      <p:from x="100000" y="100000"/>
                                      <p:to x="80000" y="100000"/>
                                    </p:animScale>
                                    <p:anim by="(#ppt_h/3+#ppt_w*0.1)" calcmode="lin" valueType="num">
                                      <p:cBhvr additive="sum">
                                        <p:cTn id="18" dur="200" decel="100000" autoRev="1" fill="hold">
                                          <p:stCondLst>
                                            <p:cond delay="600"/>
                                          </p:stCondLst>
                                        </p:cTn>
                                        <p:tgtEl>
                                          <p:spTgt spid="40963">
                                            <p:txEl>
                                              <p:pRg st="2" end="2"/>
                                            </p:txEl>
                                          </p:spTgt>
                                        </p:tgtEl>
                                        <p:attrNameLst>
                                          <p:attrName>ppt_x</p:attrName>
                                        </p:attrNameLst>
                                      </p:cBhvr>
                                    </p:anim>
                                  </p:childTnLst>
                                </p:cTn>
                              </p:par>
                              <p:par>
                                <p:cTn id="19" presetID="34" presetClass="entr" presetSubtype="0" fill="hold" nodeType="withEffect">
                                  <p:stCondLst>
                                    <p:cond delay="0"/>
                                  </p:stCondLst>
                                  <p:childTnLst>
                                    <p:set>
                                      <p:cBhvr>
                                        <p:cTn id="20" dur="1" fill="hold">
                                          <p:stCondLst>
                                            <p:cond delay="0"/>
                                          </p:stCondLst>
                                        </p:cTn>
                                        <p:tgtEl>
                                          <p:spTgt spid="40964"/>
                                        </p:tgtEl>
                                        <p:attrNameLst>
                                          <p:attrName>style.visibility</p:attrName>
                                        </p:attrNameLst>
                                      </p:cBhvr>
                                      <p:to>
                                        <p:strVal val="visible"/>
                                      </p:to>
                                    </p:set>
                                    <p:anim from="(-#ppt_w/2)" to="(#ppt_x)" calcmode="lin" valueType="num">
                                      <p:cBhvr>
                                        <p:cTn id="21" dur="600" fill="hold">
                                          <p:stCondLst>
                                            <p:cond delay="0"/>
                                          </p:stCondLst>
                                        </p:cTn>
                                        <p:tgtEl>
                                          <p:spTgt spid="40964"/>
                                        </p:tgtEl>
                                        <p:attrNameLst>
                                          <p:attrName>ppt_x</p:attrName>
                                        </p:attrNameLst>
                                      </p:cBhvr>
                                    </p:anim>
                                    <p:anim from="0" to="-1.0" calcmode="lin" valueType="num">
                                      <p:cBhvr>
                                        <p:cTn id="22" dur="200" decel="50000" autoRev="1" fill="hold">
                                          <p:stCondLst>
                                            <p:cond delay="600"/>
                                          </p:stCondLst>
                                        </p:cTn>
                                        <p:tgtEl>
                                          <p:spTgt spid="40964"/>
                                        </p:tgtEl>
                                        <p:attrNameLst>
                                          <p:attrName>xshear</p:attrName>
                                        </p:attrNameLst>
                                      </p:cBhvr>
                                    </p:anim>
                                    <p:animScale>
                                      <p:cBhvr>
                                        <p:cTn id="23" dur="200" decel="100000" autoRev="1" fill="hold">
                                          <p:stCondLst>
                                            <p:cond delay="600"/>
                                          </p:stCondLst>
                                        </p:cTn>
                                        <p:tgtEl>
                                          <p:spTgt spid="40964"/>
                                        </p:tgtEl>
                                      </p:cBhvr>
                                      <p:from x="100000" y="100000"/>
                                      <p:to x="80000" y="100000"/>
                                    </p:animScale>
                                    <p:anim by="(#ppt_h/3+#ppt_w*0.1)" calcmode="lin" valueType="num">
                                      <p:cBhvr additive="sum">
                                        <p:cTn id="24" dur="200" decel="100000" autoRev="1" fill="hold">
                                          <p:stCondLst>
                                            <p:cond delay="600"/>
                                          </p:stCondLst>
                                        </p:cTn>
                                        <p:tgtEl>
                                          <p:spTgt spid="4096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4876800" cy="5257800"/>
          </a:xfrm>
        </p:spPr>
        <p:txBody>
          <a:bodyPr>
            <a:normAutofit fontScale="77500" lnSpcReduction="20000"/>
          </a:bodyPr>
          <a:lstStyle/>
          <a:p>
            <a:pPr>
              <a:buNone/>
            </a:pPr>
            <a:endParaRPr lang="en-US" dirty="0" smtClean="0"/>
          </a:p>
          <a:p>
            <a:pPr lvl="0">
              <a:buNone/>
            </a:pPr>
            <a:r>
              <a:rPr lang="en-US" sz="6500" b="1" dirty="0" smtClean="0"/>
              <a:t>4) Identify the Groups:</a:t>
            </a:r>
          </a:p>
          <a:p>
            <a:pPr lvl="0">
              <a:buNone/>
            </a:pPr>
            <a:endParaRPr lang="en-US" b="1" dirty="0" smtClean="0"/>
          </a:p>
          <a:p>
            <a:r>
              <a:rPr lang="en-US" b="1" u="sng" dirty="0" smtClean="0">
                <a:solidFill>
                  <a:srgbClr val="7030A0"/>
                </a:solidFill>
              </a:rPr>
              <a:t>Experimental group-</a:t>
            </a:r>
            <a:r>
              <a:rPr lang="en-US" b="1" dirty="0" smtClean="0">
                <a:solidFill>
                  <a:srgbClr val="7030A0"/>
                </a:solidFill>
              </a:rPr>
              <a:t> </a:t>
            </a:r>
            <a:r>
              <a:rPr lang="en-US" dirty="0" smtClean="0">
                <a:solidFill>
                  <a:srgbClr val="7030A0"/>
                </a:solidFill>
              </a:rPr>
              <a:t>set-up that has the MV</a:t>
            </a:r>
          </a:p>
          <a:p>
            <a:pPr>
              <a:buNone/>
            </a:pPr>
            <a:endParaRPr lang="en-US" dirty="0" smtClean="0">
              <a:solidFill>
                <a:srgbClr val="7030A0"/>
              </a:solidFill>
            </a:endParaRPr>
          </a:p>
          <a:p>
            <a:r>
              <a:rPr lang="en-US" b="1" u="sng" dirty="0" smtClean="0">
                <a:solidFill>
                  <a:srgbClr val="7030A0"/>
                </a:solidFill>
              </a:rPr>
              <a:t>Control group-</a:t>
            </a:r>
            <a:r>
              <a:rPr lang="en-US" b="1" dirty="0" smtClean="0">
                <a:solidFill>
                  <a:srgbClr val="7030A0"/>
                </a:solidFill>
              </a:rPr>
              <a:t> </a:t>
            </a:r>
            <a:r>
              <a:rPr lang="en-US" dirty="0" smtClean="0">
                <a:solidFill>
                  <a:srgbClr val="7030A0"/>
                </a:solidFill>
              </a:rPr>
              <a:t>set-up with no MV</a:t>
            </a:r>
          </a:p>
          <a:p>
            <a:pPr>
              <a:buNone/>
            </a:pPr>
            <a:endParaRPr lang="en-US" dirty="0" smtClean="0">
              <a:solidFill>
                <a:srgbClr val="7030A0"/>
              </a:solidFill>
            </a:endParaRPr>
          </a:p>
          <a:p>
            <a:pPr>
              <a:buNone/>
            </a:pPr>
            <a:r>
              <a:rPr lang="en-US" dirty="0" smtClean="0">
                <a:solidFill>
                  <a:srgbClr val="7030A0"/>
                </a:solidFill>
              </a:rPr>
              <a:t>**Needs to be included in the procedure</a:t>
            </a:r>
          </a:p>
          <a:p>
            <a:endParaRPr lang="en-US" dirty="0"/>
          </a:p>
        </p:txBody>
      </p:sp>
      <p:sp>
        <p:nvSpPr>
          <p:cNvPr id="4" name="TextBox 3"/>
          <p:cNvSpPr txBox="1"/>
          <p:nvPr/>
        </p:nvSpPr>
        <p:spPr>
          <a:xfrm>
            <a:off x="5486400" y="2057400"/>
            <a:ext cx="3276600" cy="1569660"/>
          </a:xfrm>
          <a:prstGeom prst="rect">
            <a:avLst/>
          </a:prstGeom>
          <a:noFill/>
        </p:spPr>
        <p:txBody>
          <a:bodyPr wrap="square" rtlCol="0">
            <a:spAutoFit/>
          </a:bodyPr>
          <a:lstStyle/>
          <a:p>
            <a:r>
              <a:rPr lang="en-US" sz="2400" b="1" i="1" dirty="0" smtClean="0">
                <a:solidFill>
                  <a:srgbClr val="C00000"/>
                </a:solidFill>
              </a:rPr>
              <a:t>Experimental group: sterilized broth in broken flask, sterilized broth in swan neck flask</a:t>
            </a:r>
          </a:p>
        </p:txBody>
      </p:sp>
      <p:sp>
        <p:nvSpPr>
          <p:cNvPr id="5" name="TextBox 4"/>
          <p:cNvSpPr txBox="1"/>
          <p:nvPr/>
        </p:nvSpPr>
        <p:spPr>
          <a:xfrm>
            <a:off x="5562600" y="3733800"/>
            <a:ext cx="3276600" cy="1200329"/>
          </a:xfrm>
          <a:prstGeom prst="rect">
            <a:avLst/>
          </a:prstGeom>
          <a:noFill/>
        </p:spPr>
        <p:txBody>
          <a:bodyPr wrap="square" rtlCol="0">
            <a:spAutoFit/>
          </a:bodyPr>
          <a:lstStyle/>
          <a:p>
            <a:r>
              <a:rPr lang="en-US" sz="2400" b="1" i="1" dirty="0" smtClean="0">
                <a:solidFill>
                  <a:srgbClr val="C00000"/>
                </a:solidFill>
              </a:rPr>
              <a:t>Control group: sterilized broth in sealed swan neck flask.</a:t>
            </a:r>
          </a:p>
        </p:txBody>
      </p:sp>
      <p:sp>
        <p:nvSpPr>
          <p:cNvPr id="6" name="Explosion 2 5"/>
          <p:cNvSpPr/>
          <p:nvPr/>
        </p:nvSpPr>
        <p:spPr>
          <a:xfrm>
            <a:off x="4114800" y="152400"/>
            <a:ext cx="2590800" cy="20574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648200" y="838200"/>
            <a:ext cx="1524000" cy="646331"/>
          </a:xfrm>
          <a:prstGeom prst="rect">
            <a:avLst/>
          </a:prstGeom>
          <a:noFill/>
        </p:spPr>
        <p:txBody>
          <a:bodyPr wrap="square" rtlCol="0">
            <a:spAutoFit/>
          </a:bodyPr>
          <a:lstStyle/>
          <a:p>
            <a:r>
              <a:rPr lang="en-US" sz="3600" b="1" dirty="0" smtClean="0">
                <a:solidFill>
                  <a:prstClr val="black"/>
                </a:solidFill>
              </a:rPr>
              <a:t>NEW!!</a:t>
            </a:r>
            <a:endParaRPr lang="en-US" sz="3600" b="1" dirty="0">
              <a:solidFill>
                <a:prstClr val="black"/>
              </a:solidFill>
            </a:endParaRPr>
          </a:p>
        </p:txBody>
      </p:sp>
    </p:spTree>
    <p:extLst>
      <p:ext uri="{BB962C8B-B14F-4D97-AF65-F5344CB8AC3E}">
        <p14:creationId xmlns:p14="http://schemas.microsoft.com/office/powerpoint/2010/main" val="198630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dissolve">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z="3700" u="sng" dirty="0" smtClean="0"/>
              <a:t>Mitochondria:</a:t>
            </a:r>
            <a:r>
              <a:rPr lang="en-US" sz="3700" dirty="0" smtClean="0"/>
              <a:t> “Powerhouse”</a:t>
            </a:r>
            <a:endParaRPr lang="en-US" sz="3700" u="sng" dirty="0" smtClean="0"/>
          </a:p>
        </p:txBody>
      </p:sp>
      <p:sp>
        <p:nvSpPr>
          <p:cNvPr id="44035" name="Rectangle 3"/>
          <p:cNvSpPr>
            <a:spLocks noGrp="1" noChangeArrowheads="1"/>
          </p:cNvSpPr>
          <p:nvPr>
            <p:ph type="body" idx="1"/>
          </p:nvPr>
        </p:nvSpPr>
        <p:spPr>
          <a:xfrm>
            <a:off x="609600" y="1600200"/>
            <a:ext cx="8153400" cy="990600"/>
          </a:xfrm>
        </p:spPr>
        <p:txBody>
          <a:bodyPr/>
          <a:lstStyle/>
          <a:p>
            <a:pPr eaLnBrk="1" hangingPunct="1"/>
            <a:r>
              <a:rPr lang="en-US" sz="2400" dirty="0" smtClean="0"/>
              <a:t>Provides energy for cell.</a:t>
            </a:r>
          </a:p>
          <a:p>
            <a:pPr lvl="1" eaLnBrk="1" hangingPunct="1"/>
            <a:r>
              <a:rPr lang="en-US" sz="2200" dirty="0" smtClean="0"/>
              <a:t>Converts food to usable energy for cell.</a:t>
            </a:r>
          </a:p>
          <a:p>
            <a:pPr eaLnBrk="1" hangingPunct="1"/>
            <a:r>
              <a:rPr lang="en-US" sz="2400" dirty="0" smtClean="0"/>
              <a:t>Have their own </a:t>
            </a:r>
            <a:r>
              <a:rPr lang="en-US" sz="2400" dirty="0" err="1" smtClean="0"/>
              <a:t>ribosomes</a:t>
            </a:r>
            <a:r>
              <a:rPr lang="en-US" sz="2400" dirty="0" smtClean="0"/>
              <a:t> and DNA.</a:t>
            </a:r>
          </a:p>
          <a:p>
            <a:pPr eaLnBrk="1" hangingPunct="1"/>
            <a:endParaRPr lang="en-US" sz="2400" dirty="0" smtClean="0"/>
          </a:p>
          <a:p>
            <a:pPr eaLnBrk="1" hangingPunct="1">
              <a:buNone/>
            </a:pPr>
            <a:endParaRPr lang="en-US" sz="2400" u="sng" dirty="0" smtClean="0"/>
          </a:p>
        </p:txBody>
      </p:sp>
      <p:pic>
        <p:nvPicPr>
          <p:cNvPr id="5" name="Picture 3" descr="mitochondrion.gif                                              00463CA1 Macintosh                      BE4B3FBF:"/>
          <p:cNvPicPr>
            <a:picLocks noChangeAspect="1" noChangeArrowheads="1"/>
          </p:cNvPicPr>
          <p:nvPr/>
        </p:nvPicPr>
        <p:blipFill>
          <a:blip r:embed="rId3" cstate="print"/>
          <a:srcRect/>
          <a:stretch>
            <a:fillRect/>
          </a:stretch>
        </p:blipFill>
        <p:spPr bwMode="auto">
          <a:xfrm>
            <a:off x="2057400" y="2057400"/>
            <a:ext cx="6629400" cy="4511675"/>
          </a:xfrm>
          <a:prstGeom prst="rect">
            <a:avLst/>
          </a:prstGeom>
          <a:noFill/>
        </p:spPr>
      </p:pic>
    </p:spTree>
    <p:extLst>
      <p:ext uri="{BB962C8B-B14F-4D97-AF65-F5344CB8AC3E}">
        <p14:creationId xmlns:p14="http://schemas.microsoft.com/office/powerpoint/2010/main" val="23279033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770" decel="100000"/>
                                        <p:tgtEl>
                                          <p:spTgt spid="44035">
                                            <p:txEl>
                                              <p:pRg st="0" end="0"/>
                                            </p:txEl>
                                          </p:spTgt>
                                        </p:tgtEl>
                                      </p:cBhvr>
                                    </p:animEffect>
                                    <p:animScale>
                                      <p:cBhvr>
                                        <p:cTn id="8" dur="770" decel="100000"/>
                                        <p:tgtEl>
                                          <p:spTgt spid="44035">
                                            <p:txEl>
                                              <p:pRg st="0" end="0"/>
                                            </p:txEl>
                                          </p:spTgt>
                                        </p:tgtEl>
                                      </p:cBhvr>
                                      <p:from x="10000" y="10000"/>
                                      <p:to x="200000" y="450000"/>
                                    </p:animScale>
                                    <p:animScale>
                                      <p:cBhvr>
                                        <p:cTn id="9" dur="1230" accel="100000" fill="hold">
                                          <p:stCondLst>
                                            <p:cond delay="770"/>
                                          </p:stCondLst>
                                        </p:cTn>
                                        <p:tgtEl>
                                          <p:spTgt spid="44035">
                                            <p:txEl>
                                              <p:pRg st="0" end="0"/>
                                            </p:txEl>
                                          </p:spTgt>
                                        </p:tgtEl>
                                      </p:cBhvr>
                                      <p:from x="200000" y="450000"/>
                                      <p:to x="100000" y="100000"/>
                                    </p:animScale>
                                    <p:set>
                                      <p:cBhvr>
                                        <p:cTn id="10" dur="770" fill="hold"/>
                                        <p:tgtEl>
                                          <p:spTgt spid="44035">
                                            <p:txEl>
                                              <p:pRg st="0" end="0"/>
                                            </p:txEl>
                                          </p:spTgt>
                                        </p:tgtEl>
                                        <p:attrNameLst>
                                          <p:attrName>ppt_x</p:attrName>
                                        </p:attrNameLst>
                                      </p:cBhvr>
                                      <p:to>
                                        <p:strVal val="(0.5)"/>
                                      </p:to>
                                    </p:set>
                                    <p:anim from="(0.5)" to="(#ppt_x)" calcmode="lin" valueType="num">
                                      <p:cBhvr>
                                        <p:cTn id="11" dur="1230" accel="100000" fill="hold">
                                          <p:stCondLst>
                                            <p:cond delay="770"/>
                                          </p:stCondLst>
                                        </p:cTn>
                                        <p:tgtEl>
                                          <p:spTgt spid="44035">
                                            <p:txEl>
                                              <p:pRg st="0" end="0"/>
                                            </p:txEl>
                                          </p:spTgt>
                                        </p:tgtEl>
                                        <p:attrNameLst>
                                          <p:attrName>ppt_x</p:attrName>
                                        </p:attrNameLst>
                                      </p:cBhvr>
                                    </p:anim>
                                    <p:set>
                                      <p:cBhvr>
                                        <p:cTn id="12" dur="770" fill="hold"/>
                                        <p:tgtEl>
                                          <p:spTgt spid="4403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4035">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44035">
                                            <p:txEl>
                                              <p:pRg st="1" end="1"/>
                                            </p:txEl>
                                          </p:spTgt>
                                        </p:tgtEl>
                                        <p:attrNameLst>
                                          <p:attrName>style.visibility</p:attrName>
                                        </p:attrNameLst>
                                      </p:cBhvr>
                                      <p:to>
                                        <p:strVal val="visible"/>
                                      </p:to>
                                    </p:set>
                                    <p:animEffect transition="in" filter="fade">
                                      <p:cBhvr>
                                        <p:cTn id="18" dur="770" decel="100000"/>
                                        <p:tgtEl>
                                          <p:spTgt spid="44035">
                                            <p:txEl>
                                              <p:pRg st="1" end="1"/>
                                            </p:txEl>
                                          </p:spTgt>
                                        </p:tgtEl>
                                      </p:cBhvr>
                                    </p:animEffect>
                                    <p:animScale>
                                      <p:cBhvr>
                                        <p:cTn id="19" dur="770" decel="100000"/>
                                        <p:tgtEl>
                                          <p:spTgt spid="44035">
                                            <p:txEl>
                                              <p:pRg st="1" end="1"/>
                                            </p:txEl>
                                          </p:spTgt>
                                        </p:tgtEl>
                                      </p:cBhvr>
                                      <p:from x="10000" y="10000"/>
                                      <p:to x="200000" y="450000"/>
                                    </p:animScale>
                                    <p:animScale>
                                      <p:cBhvr>
                                        <p:cTn id="20" dur="1230" accel="100000" fill="hold">
                                          <p:stCondLst>
                                            <p:cond delay="770"/>
                                          </p:stCondLst>
                                        </p:cTn>
                                        <p:tgtEl>
                                          <p:spTgt spid="44035">
                                            <p:txEl>
                                              <p:pRg st="1" end="1"/>
                                            </p:txEl>
                                          </p:spTgt>
                                        </p:tgtEl>
                                      </p:cBhvr>
                                      <p:from x="200000" y="450000"/>
                                      <p:to x="100000" y="100000"/>
                                    </p:animScale>
                                    <p:set>
                                      <p:cBhvr>
                                        <p:cTn id="21" dur="770" fill="hold"/>
                                        <p:tgtEl>
                                          <p:spTgt spid="44035">
                                            <p:txEl>
                                              <p:pRg st="1" end="1"/>
                                            </p:txEl>
                                          </p:spTgt>
                                        </p:tgtEl>
                                        <p:attrNameLst>
                                          <p:attrName>ppt_x</p:attrName>
                                        </p:attrNameLst>
                                      </p:cBhvr>
                                      <p:to>
                                        <p:strVal val="(0.5)"/>
                                      </p:to>
                                    </p:set>
                                    <p:anim from="(0.5)" to="(#ppt_x)" calcmode="lin" valueType="num">
                                      <p:cBhvr>
                                        <p:cTn id="22" dur="1230" accel="100000" fill="hold">
                                          <p:stCondLst>
                                            <p:cond delay="770"/>
                                          </p:stCondLst>
                                        </p:cTn>
                                        <p:tgtEl>
                                          <p:spTgt spid="44035">
                                            <p:txEl>
                                              <p:pRg st="1" end="1"/>
                                            </p:txEl>
                                          </p:spTgt>
                                        </p:tgtEl>
                                        <p:attrNameLst>
                                          <p:attrName>ppt_x</p:attrName>
                                        </p:attrNameLst>
                                      </p:cBhvr>
                                    </p:anim>
                                    <p:set>
                                      <p:cBhvr>
                                        <p:cTn id="23" dur="770" fill="hold"/>
                                        <p:tgtEl>
                                          <p:spTgt spid="44035">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4035">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44035">
                                            <p:txEl>
                                              <p:pRg st="2" end="2"/>
                                            </p:txEl>
                                          </p:spTgt>
                                        </p:tgtEl>
                                        <p:attrNameLst>
                                          <p:attrName>style.visibility</p:attrName>
                                        </p:attrNameLst>
                                      </p:cBhvr>
                                      <p:to>
                                        <p:strVal val="visible"/>
                                      </p:to>
                                    </p:set>
                                    <p:animEffect transition="in" filter="fade">
                                      <p:cBhvr>
                                        <p:cTn id="29" dur="770" decel="100000"/>
                                        <p:tgtEl>
                                          <p:spTgt spid="44035">
                                            <p:txEl>
                                              <p:pRg st="2" end="2"/>
                                            </p:txEl>
                                          </p:spTgt>
                                        </p:tgtEl>
                                      </p:cBhvr>
                                    </p:animEffect>
                                    <p:animScale>
                                      <p:cBhvr>
                                        <p:cTn id="30" dur="770" decel="100000"/>
                                        <p:tgtEl>
                                          <p:spTgt spid="44035">
                                            <p:txEl>
                                              <p:pRg st="2" end="2"/>
                                            </p:txEl>
                                          </p:spTgt>
                                        </p:tgtEl>
                                      </p:cBhvr>
                                      <p:from x="10000" y="10000"/>
                                      <p:to x="200000" y="450000"/>
                                    </p:animScale>
                                    <p:animScale>
                                      <p:cBhvr>
                                        <p:cTn id="31" dur="1230" accel="100000" fill="hold">
                                          <p:stCondLst>
                                            <p:cond delay="770"/>
                                          </p:stCondLst>
                                        </p:cTn>
                                        <p:tgtEl>
                                          <p:spTgt spid="44035">
                                            <p:txEl>
                                              <p:pRg st="2" end="2"/>
                                            </p:txEl>
                                          </p:spTgt>
                                        </p:tgtEl>
                                      </p:cBhvr>
                                      <p:from x="200000" y="450000"/>
                                      <p:to x="100000" y="100000"/>
                                    </p:animScale>
                                    <p:set>
                                      <p:cBhvr>
                                        <p:cTn id="32" dur="770" fill="hold"/>
                                        <p:tgtEl>
                                          <p:spTgt spid="44035">
                                            <p:txEl>
                                              <p:pRg st="2" end="2"/>
                                            </p:txEl>
                                          </p:spTgt>
                                        </p:tgtEl>
                                        <p:attrNameLst>
                                          <p:attrName>ppt_x</p:attrName>
                                        </p:attrNameLst>
                                      </p:cBhvr>
                                      <p:to>
                                        <p:strVal val="(0.5)"/>
                                      </p:to>
                                    </p:set>
                                    <p:anim from="(0.5)" to="(#ppt_x)" calcmode="lin" valueType="num">
                                      <p:cBhvr>
                                        <p:cTn id="33" dur="1230" accel="100000" fill="hold">
                                          <p:stCondLst>
                                            <p:cond delay="770"/>
                                          </p:stCondLst>
                                        </p:cTn>
                                        <p:tgtEl>
                                          <p:spTgt spid="44035">
                                            <p:txEl>
                                              <p:pRg st="2" end="2"/>
                                            </p:txEl>
                                          </p:spTgt>
                                        </p:tgtEl>
                                        <p:attrNameLst>
                                          <p:attrName>ppt_x</p:attrName>
                                        </p:attrNameLst>
                                      </p:cBhvr>
                                    </p:anim>
                                    <p:set>
                                      <p:cBhvr>
                                        <p:cTn id="34" dur="770" fill="hold"/>
                                        <p:tgtEl>
                                          <p:spTgt spid="44035">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4035">
                                            <p:txEl>
                                              <p:pRg st="2" end="2"/>
                                            </p:txEl>
                                          </p:spTgt>
                                        </p:tgtEl>
                                        <p:attrNameLst>
                                          <p:attrName>ppt_y</p:attrName>
                                        </p:attrNameLst>
                                      </p:cBhvr>
                                    </p:anim>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7CBFD"/>
        </a:solidFill>
        <a:effectLst/>
      </p:bgPr>
    </p:bg>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sz="3700" u="sng" dirty="0" smtClean="0"/>
              <a:t>Golgi Apparatus (Complex):</a:t>
            </a:r>
            <a:r>
              <a:rPr lang="en-US" sz="3700" dirty="0" smtClean="0"/>
              <a:t> </a:t>
            </a:r>
            <a:r>
              <a:rPr lang="en-US" sz="3200" dirty="0" smtClean="0"/>
              <a:t>“packaging and distributing center” </a:t>
            </a:r>
          </a:p>
        </p:txBody>
      </p:sp>
      <p:sp>
        <p:nvSpPr>
          <p:cNvPr id="43011" name="Rectangle 3"/>
          <p:cNvSpPr>
            <a:spLocks noGrp="1" noChangeArrowheads="1"/>
          </p:cNvSpPr>
          <p:nvPr>
            <p:ph type="body" idx="1"/>
          </p:nvPr>
        </p:nvSpPr>
        <p:spPr>
          <a:xfrm>
            <a:off x="609600" y="1447800"/>
            <a:ext cx="8534400" cy="3124200"/>
          </a:xfrm>
        </p:spPr>
        <p:txBody>
          <a:bodyPr/>
          <a:lstStyle/>
          <a:p>
            <a:pPr eaLnBrk="1" hangingPunct="1"/>
            <a:r>
              <a:rPr lang="en-US" sz="2000" dirty="0" smtClean="0"/>
              <a:t>Stack of membrane-enclosed spaces.</a:t>
            </a:r>
          </a:p>
          <a:p>
            <a:pPr eaLnBrk="1" hangingPunct="1"/>
            <a:r>
              <a:rPr lang="en-US" sz="2000" dirty="0" smtClean="0"/>
              <a:t>Process/Sorts/Packages protein/lipids for distribution within the cell and export out of the cell.</a:t>
            </a:r>
          </a:p>
          <a:p>
            <a:pPr eaLnBrk="1" hangingPunct="1"/>
            <a:r>
              <a:rPr lang="en-US" sz="2000" dirty="0" smtClean="0"/>
              <a:t>Proteins/lipids come from endoplasmic reticulum.</a:t>
            </a:r>
          </a:p>
          <a:p>
            <a:pPr lvl="2" eaLnBrk="1" hangingPunct="1"/>
            <a:endParaRPr lang="en-US" sz="2000" dirty="0" smtClean="0"/>
          </a:p>
        </p:txBody>
      </p:sp>
      <p:pic>
        <p:nvPicPr>
          <p:cNvPr id="83969" name="Picture 1" descr="D:\assets\Images\bhspe-020302-006.jpg"/>
          <p:cNvPicPr>
            <a:picLocks noChangeAspect="1" noChangeArrowheads="1"/>
          </p:cNvPicPr>
          <p:nvPr/>
        </p:nvPicPr>
        <p:blipFill>
          <a:blip r:embed="rId3" cstate="print"/>
          <a:srcRect/>
          <a:stretch>
            <a:fillRect/>
          </a:stretch>
        </p:blipFill>
        <p:spPr bwMode="auto">
          <a:xfrm>
            <a:off x="1143000" y="3276600"/>
            <a:ext cx="4214813" cy="3342010"/>
          </a:xfrm>
          <a:prstGeom prst="rect">
            <a:avLst/>
          </a:prstGeom>
          <a:noFill/>
        </p:spPr>
      </p:pic>
    </p:spTree>
    <p:extLst>
      <p:ext uri="{BB962C8B-B14F-4D97-AF65-F5344CB8AC3E}">
        <p14:creationId xmlns:p14="http://schemas.microsoft.com/office/powerpoint/2010/main" val="20739764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770" decel="100000"/>
                                        <p:tgtEl>
                                          <p:spTgt spid="43011">
                                            <p:txEl>
                                              <p:pRg st="0" end="0"/>
                                            </p:txEl>
                                          </p:spTgt>
                                        </p:tgtEl>
                                      </p:cBhvr>
                                    </p:animEffect>
                                    <p:animScale>
                                      <p:cBhvr>
                                        <p:cTn id="8" dur="770" decel="100000"/>
                                        <p:tgtEl>
                                          <p:spTgt spid="43011">
                                            <p:txEl>
                                              <p:pRg st="0" end="0"/>
                                            </p:txEl>
                                          </p:spTgt>
                                        </p:tgtEl>
                                      </p:cBhvr>
                                      <p:from x="10000" y="10000"/>
                                      <p:to x="200000" y="450000"/>
                                    </p:animScale>
                                    <p:animScale>
                                      <p:cBhvr>
                                        <p:cTn id="9" dur="1230" accel="100000" fill="hold">
                                          <p:stCondLst>
                                            <p:cond delay="770"/>
                                          </p:stCondLst>
                                        </p:cTn>
                                        <p:tgtEl>
                                          <p:spTgt spid="43011">
                                            <p:txEl>
                                              <p:pRg st="0" end="0"/>
                                            </p:txEl>
                                          </p:spTgt>
                                        </p:tgtEl>
                                      </p:cBhvr>
                                      <p:from x="200000" y="450000"/>
                                      <p:to x="100000" y="100000"/>
                                    </p:animScale>
                                    <p:set>
                                      <p:cBhvr>
                                        <p:cTn id="10" dur="770" fill="hold"/>
                                        <p:tgtEl>
                                          <p:spTgt spid="43011">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11">
                                            <p:txEl>
                                              <p:pRg st="0" end="0"/>
                                            </p:txEl>
                                          </p:spTgt>
                                        </p:tgtEl>
                                        <p:attrNameLst>
                                          <p:attrName>ppt_x</p:attrName>
                                        </p:attrNameLst>
                                      </p:cBhvr>
                                    </p:anim>
                                    <p:set>
                                      <p:cBhvr>
                                        <p:cTn id="12" dur="770" fill="hold"/>
                                        <p:tgtEl>
                                          <p:spTgt spid="43011">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11">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43011">
                                            <p:txEl>
                                              <p:pRg st="1" end="1"/>
                                            </p:txEl>
                                          </p:spTgt>
                                        </p:tgtEl>
                                        <p:attrNameLst>
                                          <p:attrName>style.visibility</p:attrName>
                                        </p:attrNameLst>
                                      </p:cBhvr>
                                      <p:to>
                                        <p:strVal val="visible"/>
                                      </p:to>
                                    </p:set>
                                    <p:animEffect transition="in" filter="fade">
                                      <p:cBhvr>
                                        <p:cTn id="18" dur="770" decel="100000"/>
                                        <p:tgtEl>
                                          <p:spTgt spid="43011">
                                            <p:txEl>
                                              <p:pRg st="1" end="1"/>
                                            </p:txEl>
                                          </p:spTgt>
                                        </p:tgtEl>
                                      </p:cBhvr>
                                    </p:animEffect>
                                    <p:animScale>
                                      <p:cBhvr>
                                        <p:cTn id="19" dur="770" decel="100000"/>
                                        <p:tgtEl>
                                          <p:spTgt spid="43011">
                                            <p:txEl>
                                              <p:pRg st="1" end="1"/>
                                            </p:txEl>
                                          </p:spTgt>
                                        </p:tgtEl>
                                      </p:cBhvr>
                                      <p:from x="10000" y="10000"/>
                                      <p:to x="200000" y="450000"/>
                                    </p:animScale>
                                    <p:animScale>
                                      <p:cBhvr>
                                        <p:cTn id="20" dur="1230" accel="100000" fill="hold">
                                          <p:stCondLst>
                                            <p:cond delay="770"/>
                                          </p:stCondLst>
                                        </p:cTn>
                                        <p:tgtEl>
                                          <p:spTgt spid="43011">
                                            <p:txEl>
                                              <p:pRg st="1" end="1"/>
                                            </p:txEl>
                                          </p:spTgt>
                                        </p:tgtEl>
                                      </p:cBhvr>
                                      <p:from x="200000" y="450000"/>
                                      <p:to x="100000" y="100000"/>
                                    </p:animScale>
                                    <p:set>
                                      <p:cBhvr>
                                        <p:cTn id="21" dur="770" fill="hold"/>
                                        <p:tgtEl>
                                          <p:spTgt spid="43011">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11">
                                            <p:txEl>
                                              <p:pRg st="1" end="1"/>
                                            </p:txEl>
                                          </p:spTgt>
                                        </p:tgtEl>
                                        <p:attrNameLst>
                                          <p:attrName>ppt_x</p:attrName>
                                        </p:attrNameLst>
                                      </p:cBhvr>
                                    </p:anim>
                                    <p:set>
                                      <p:cBhvr>
                                        <p:cTn id="23" dur="770" fill="hold"/>
                                        <p:tgtEl>
                                          <p:spTgt spid="43011">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11">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43011">
                                            <p:txEl>
                                              <p:pRg st="2" end="2"/>
                                            </p:txEl>
                                          </p:spTgt>
                                        </p:tgtEl>
                                        <p:attrNameLst>
                                          <p:attrName>style.visibility</p:attrName>
                                        </p:attrNameLst>
                                      </p:cBhvr>
                                      <p:to>
                                        <p:strVal val="visible"/>
                                      </p:to>
                                    </p:set>
                                    <p:animEffect transition="in" filter="fade">
                                      <p:cBhvr>
                                        <p:cTn id="29" dur="770" decel="100000"/>
                                        <p:tgtEl>
                                          <p:spTgt spid="43011">
                                            <p:txEl>
                                              <p:pRg st="2" end="2"/>
                                            </p:txEl>
                                          </p:spTgt>
                                        </p:tgtEl>
                                      </p:cBhvr>
                                    </p:animEffect>
                                    <p:animScale>
                                      <p:cBhvr>
                                        <p:cTn id="30" dur="770" decel="100000"/>
                                        <p:tgtEl>
                                          <p:spTgt spid="43011">
                                            <p:txEl>
                                              <p:pRg st="2" end="2"/>
                                            </p:txEl>
                                          </p:spTgt>
                                        </p:tgtEl>
                                      </p:cBhvr>
                                      <p:from x="10000" y="10000"/>
                                      <p:to x="200000" y="450000"/>
                                    </p:animScale>
                                    <p:animScale>
                                      <p:cBhvr>
                                        <p:cTn id="31" dur="1230" accel="100000" fill="hold">
                                          <p:stCondLst>
                                            <p:cond delay="770"/>
                                          </p:stCondLst>
                                        </p:cTn>
                                        <p:tgtEl>
                                          <p:spTgt spid="43011">
                                            <p:txEl>
                                              <p:pRg st="2" end="2"/>
                                            </p:txEl>
                                          </p:spTgt>
                                        </p:tgtEl>
                                      </p:cBhvr>
                                      <p:from x="200000" y="450000"/>
                                      <p:to x="100000" y="100000"/>
                                    </p:animScale>
                                    <p:set>
                                      <p:cBhvr>
                                        <p:cTn id="32" dur="770" fill="hold"/>
                                        <p:tgtEl>
                                          <p:spTgt spid="43011">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11">
                                            <p:txEl>
                                              <p:pRg st="2" end="2"/>
                                            </p:txEl>
                                          </p:spTgt>
                                        </p:tgtEl>
                                        <p:attrNameLst>
                                          <p:attrName>ppt_x</p:attrName>
                                        </p:attrNameLst>
                                      </p:cBhvr>
                                    </p:anim>
                                    <p:set>
                                      <p:cBhvr>
                                        <p:cTn id="34" dur="770" fill="hold"/>
                                        <p:tgtEl>
                                          <p:spTgt spid="43011">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11">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275" y="0"/>
            <a:ext cx="402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a:xfrm>
            <a:off x="914400" y="277813"/>
            <a:ext cx="7772400" cy="1322387"/>
          </a:xfrm>
        </p:spPr>
        <p:txBody>
          <a:bodyPr/>
          <a:lstStyle/>
          <a:p>
            <a:pPr eaLnBrk="1" hangingPunct="1"/>
            <a:r>
              <a:rPr lang="en-US" sz="3700" smtClean="0"/>
              <a:t>Endoplasmic </a:t>
            </a:r>
            <a:br>
              <a:rPr lang="en-US" sz="3700" smtClean="0"/>
            </a:br>
            <a:r>
              <a:rPr lang="en-US" sz="3700" smtClean="0"/>
              <a:t>Reticulum (ER):</a:t>
            </a:r>
          </a:p>
        </p:txBody>
      </p:sp>
      <p:sp>
        <p:nvSpPr>
          <p:cNvPr id="56323" name="Rectangle 3"/>
          <p:cNvSpPr>
            <a:spLocks noGrp="1" noChangeArrowheads="1"/>
          </p:cNvSpPr>
          <p:nvPr>
            <p:ph type="body" idx="1"/>
          </p:nvPr>
        </p:nvSpPr>
        <p:spPr>
          <a:xfrm>
            <a:off x="914400" y="1600200"/>
            <a:ext cx="4267200" cy="4800600"/>
          </a:xfrm>
        </p:spPr>
        <p:txBody>
          <a:bodyPr/>
          <a:lstStyle/>
          <a:p>
            <a:pPr eaLnBrk="1" hangingPunct="1"/>
            <a:r>
              <a:rPr lang="en-US" sz="2400" smtClean="0"/>
              <a:t>(Highway) Set of channels…aids in movement of molecules inside the cell.</a:t>
            </a:r>
          </a:p>
          <a:p>
            <a:pPr eaLnBrk="1" hangingPunct="1">
              <a:buFont typeface="Wingdings" pitchFamily="2" charset="2"/>
              <a:buNone/>
            </a:pPr>
            <a:endParaRPr lang="en-US" sz="2400" smtClean="0"/>
          </a:p>
          <a:p>
            <a:pPr eaLnBrk="1" hangingPunct="1"/>
            <a:r>
              <a:rPr lang="en-US" sz="2400" smtClean="0"/>
              <a:t>Rough ER:</a:t>
            </a:r>
          </a:p>
          <a:p>
            <a:pPr lvl="1" eaLnBrk="1" hangingPunct="1"/>
            <a:r>
              <a:rPr lang="en-US" sz="2200" smtClean="0"/>
              <a:t>Ribosomes found on surface.</a:t>
            </a:r>
          </a:p>
          <a:p>
            <a:pPr eaLnBrk="1" hangingPunct="1"/>
            <a:r>
              <a:rPr lang="en-US" sz="2400" smtClean="0"/>
              <a:t>Smooth ER:  </a:t>
            </a:r>
          </a:p>
          <a:p>
            <a:pPr lvl="1" eaLnBrk="1" hangingPunct="1"/>
            <a:r>
              <a:rPr lang="en-US" sz="2200" smtClean="0"/>
              <a:t>No ribosomes on surface.</a:t>
            </a:r>
          </a:p>
          <a:p>
            <a:pPr lvl="2" eaLnBrk="1" hangingPunct="1"/>
            <a:endParaRPr lang="en-US" sz="2000" smtClean="0"/>
          </a:p>
        </p:txBody>
      </p:sp>
      <p:sp>
        <p:nvSpPr>
          <p:cNvPr id="56327" name="Rectangle 7"/>
          <p:cNvSpPr>
            <a:spLocks noChangeArrowheads="1"/>
          </p:cNvSpPr>
          <p:nvPr/>
        </p:nvSpPr>
        <p:spPr bwMode="auto">
          <a:xfrm>
            <a:off x="5410200" y="1600200"/>
            <a:ext cx="1066800" cy="381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56328" name="Rectangle 8"/>
          <p:cNvSpPr>
            <a:spLocks noChangeArrowheads="1"/>
          </p:cNvSpPr>
          <p:nvPr/>
        </p:nvSpPr>
        <p:spPr bwMode="auto">
          <a:xfrm>
            <a:off x="5334000" y="2057400"/>
            <a:ext cx="838200" cy="5334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617853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fade">
                                      <p:cBhvr>
                                        <p:cTn id="7" dur="1000"/>
                                        <p:tgtEl>
                                          <p:spTgt spid="56323">
                                            <p:txEl>
                                              <p:pRg st="0" end="0"/>
                                            </p:txEl>
                                          </p:spTgt>
                                        </p:tgtEl>
                                      </p:cBhvr>
                                    </p:animEffect>
                                    <p:anim calcmode="lin" valueType="num">
                                      <p:cBhvr>
                                        <p:cTn id="8" dur="10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63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6323">
                                            <p:txEl>
                                              <p:pRg st="2" end="2"/>
                                            </p:txEl>
                                          </p:spTgt>
                                        </p:tgtEl>
                                        <p:attrNameLst>
                                          <p:attrName>style.visibility</p:attrName>
                                        </p:attrNameLst>
                                      </p:cBhvr>
                                      <p:to>
                                        <p:strVal val="visible"/>
                                      </p:to>
                                    </p:set>
                                    <p:animEffect transition="in" filter="fade">
                                      <p:cBhvr>
                                        <p:cTn id="14" dur="1000"/>
                                        <p:tgtEl>
                                          <p:spTgt spid="56323">
                                            <p:txEl>
                                              <p:pRg st="2" end="2"/>
                                            </p:txEl>
                                          </p:spTgt>
                                        </p:tgtEl>
                                      </p:cBhvr>
                                    </p:animEffect>
                                    <p:anim calcmode="lin" valueType="num">
                                      <p:cBhvr>
                                        <p:cTn id="15" dur="10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632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animEffect transition="in" filter="fade">
                                      <p:cBhvr>
                                        <p:cTn id="19" dur="1000"/>
                                        <p:tgtEl>
                                          <p:spTgt spid="56323">
                                            <p:txEl>
                                              <p:pRg st="3" end="3"/>
                                            </p:txEl>
                                          </p:spTgt>
                                        </p:tgtEl>
                                      </p:cBhvr>
                                    </p:animEffect>
                                    <p:anim calcmode="lin" valueType="num">
                                      <p:cBhvr>
                                        <p:cTn id="20" dur="10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6323">
                                            <p:txEl>
                                              <p:pRg st="3" end="3"/>
                                            </p:txEl>
                                          </p:spTgt>
                                        </p:tgtEl>
                                        <p:attrNameLst>
                                          <p:attrName>ppt_y</p:attrName>
                                        </p:attrNameLst>
                                      </p:cBhvr>
                                      <p:tavLst>
                                        <p:tav tm="0">
                                          <p:val>
                                            <p:strVal val="#ppt_y+.1"/>
                                          </p:val>
                                        </p:tav>
                                        <p:tav tm="100000">
                                          <p:val>
                                            <p:strVal val="#ppt_y"/>
                                          </p:val>
                                        </p:tav>
                                      </p:tavLst>
                                    </p:anim>
                                  </p:childTnLst>
                                </p:cTn>
                              </p:par>
                              <p:par>
                                <p:cTn id="22" presetID="51" presetClass="entr" presetSubtype="0" fill="hold" grpId="0" nodeType="withEffect">
                                  <p:stCondLst>
                                    <p:cond delay="0"/>
                                  </p:stCondLst>
                                  <p:childTnLst>
                                    <p:set>
                                      <p:cBhvr>
                                        <p:cTn id="23" dur="1" fill="hold">
                                          <p:stCondLst>
                                            <p:cond delay="0"/>
                                          </p:stCondLst>
                                        </p:cTn>
                                        <p:tgtEl>
                                          <p:spTgt spid="56328"/>
                                        </p:tgtEl>
                                        <p:attrNameLst>
                                          <p:attrName>style.visibility</p:attrName>
                                        </p:attrNameLst>
                                      </p:cBhvr>
                                      <p:to>
                                        <p:strVal val="visible"/>
                                      </p:to>
                                    </p:set>
                                    <p:animEffect transition="in" filter="fade">
                                      <p:cBhvr>
                                        <p:cTn id="24" dur="770" decel="100000"/>
                                        <p:tgtEl>
                                          <p:spTgt spid="56328"/>
                                        </p:tgtEl>
                                      </p:cBhvr>
                                    </p:animEffect>
                                    <p:animScale>
                                      <p:cBhvr>
                                        <p:cTn id="25" dur="770" decel="100000"/>
                                        <p:tgtEl>
                                          <p:spTgt spid="56328"/>
                                        </p:tgtEl>
                                      </p:cBhvr>
                                      <p:from x="10000" y="10000"/>
                                      <p:to x="200000" y="450000"/>
                                    </p:animScale>
                                    <p:animScale>
                                      <p:cBhvr>
                                        <p:cTn id="26" dur="1230" accel="100000" fill="hold">
                                          <p:stCondLst>
                                            <p:cond delay="770"/>
                                          </p:stCondLst>
                                        </p:cTn>
                                        <p:tgtEl>
                                          <p:spTgt spid="56328"/>
                                        </p:tgtEl>
                                      </p:cBhvr>
                                      <p:from x="200000" y="450000"/>
                                      <p:to x="100000" y="100000"/>
                                    </p:animScale>
                                    <p:set>
                                      <p:cBhvr>
                                        <p:cTn id="27" dur="770" fill="hold"/>
                                        <p:tgtEl>
                                          <p:spTgt spid="56328"/>
                                        </p:tgtEl>
                                        <p:attrNameLst>
                                          <p:attrName>ppt_x</p:attrName>
                                        </p:attrNameLst>
                                      </p:cBhvr>
                                      <p:to>
                                        <p:strVal val="(0.5)"/>
                                      </p:to>
                                    </p:set>
                                    <p:anim from="(0.5)" to="(#ppt_x)" calcmode="lin" valueType="num">
                                      <p:cBhvr>
                                        <p:cTn id="28" dur="1230" accel="100000" fill="hold">
                                          <p:stCondLst>
                                            <p:cond delay="770"/>
                                          </p:stCondLst>
                                        </p:cTn>
                                        <p:tgtEl>
                                          <p:spTgt spid="56328"/>
                                        </p:tgtEl>
                                        <p:attrNameLst>
                                          <p:attrName>ppt_x</p:attrName>
                                        </p:attrNameLst>
                                      </p:cBhvr>
                                    </p:anim>
                                    <p:set>
                                      <p:cBhvr>
                                        <p:cTn id="29" dur="770" fill="hold"/>
                                        <p:tgtEl>
                                          <p:spTgt spid="56328"/>
                                        </p:tgtEl>
                                        <p:attrNameLst>
                                          <p:attrName>ppt_y</p:attrName>
                                        </p:attrNameLst>
                                      </p:cBhvr>
                                      <p:to>
                                        <p:strVal val="(#ppt_y+0.4)"/>
                                      </p:to>
                                    </p:set>
                                    <p:anim from="(#ppt_y+0.4)" to="(#ppt_y)" calcmode="lin" valueType="num">
                                      <p:cBhvr>
                                        <p:cTn id="30" dur="1230" accel="100000" fill="hold">
                                          <p:stCondLst>
                                            <p:cond delay="770"/>
                                          </p:stCondLst>
                                        </p:cTn>
                                        <p:tgtEl>
                                          <p:spTgt spid="56328"/>
                                        </p:tgtEl>
                                        <p:attrNameLst>
                                          <p:attrName>ppt_y</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6323">
                                            <p:txEl>
                                              <p:pRg st="4" end="4"/>
                                            </p:txEl>
                                          </p:spTgt>
                                        </p:tgtEl>
                                        <p:attrNameLst>
                                          <p:attrName>style.visibility</p:attrName>
                                        </p:attrNameLst>
                                      </p:cBhvr>
                                      <p:to>
                                        <p:strVal val="visible"/>
                                      </p:to>
                                    </p:set>
                                    <p:animEffect transition="in" filter="fade">
                                      <p:cBhvr>
                                        <p:cTn id="35" dur="1000"/>
                                        <p:tgtEl>
                                          <p:spTgt spid="56323">
                                            <p:txEl>
                                              <p:pRg st="4" end="4"/>
                                            </p:txEl>
                                          </p:spTgt>
                                        </p:tgtEl>
                                      </p:cBhvr>
                                    </p:animEffect>
                                    <p:anim calcmode="lin" valueType="num">
                                      <p:cBhvr>
                                        <p:cTn id="36" dur="10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632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6323">
                                            <p:txEl>
                                              <p:pRg st="5" end="5"/>
                                            </p:txEl>
                                          </p:spTgt>
                                        </p:tgtEl>
                                        <p:attrNameLst>
                                          <p:attrName>style.visibility</p:attrName>
                                        </p:attrNameLst>
                                      </p:cBhvr>
                                      <p:to>
                                        <p:strVal val="visible"/>
                                      </p:to>
                                    </p:set>
                                    <p:animEffect transition="in" filter="fade">
                                      <p:cBhvr>
                                        <p:cTn id="40" dur="1000"/>
                                        <p:tgtEl>
                                          <p:spTgt spid="56323">
                                            <p:txEl>
                                              <p:pRg st="5" end="5"/>
                                            </p:txEl>
                                          </p:spTgt>
                                        </p:tgtEl>
                                      </p:cBhvr>
                                    </p:animEffect>
                                    <p:anim calcmode="lin" valueType="num">
                                      <p:cBhvr>
                                        <p:cTn id="41" dur="1000" fill="hold"/>
                                        <p:tgtEl>
                                          <p:spTgt spid="5632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6323">
                                            <p:txEl>
                                              <p:pRg st="5" end="5"/>
                                            </p:txEl>
                                          </p:spTgt>
                                        </p:tgtEl>
                                        <p:attrNameLst>
                                          <p:attrName>ppt_y</p:attrName>
                                        </p:attrNameLst>
                                      </p:cBhvr>
                                      <p:tavLst>
                                        <p:tav tm="0">
                                          <p:val>
                                            <p:strVal val="#ppt_y+.1"/>
                                          </p:val>
                                        </p:tav>
                                        <p:tav tm="100000">
                                          <p:val>
                                            <p:strVal val="#ppt_y"/>
                                          </p:val>
                                        </p:tav>
                                      </p:tavLst>
                                    </p:anim>
                                  </p:childTnLst>
                                </p:cTn>
                              </p:par>
                              <p:par>
                                <p:cTn id="43" presetID="8" presetClass="exit" presetSubtype="16" fill="hold" grpId="1" nodeType="withEffect">
                                  <p:stCondLst>
                                    <p:cond delay="0"/>
                                  </p:stCondLst>
                                  <p:childTnLst>
                                    <p:animEffect transition="out" filter="diamond(in)">
                                      <p:cBhvr>
                                        <p:cTn id="44" dur="2000"/>
                                        <p:tgtEl>
                                          <p:spTgt spid="56328"/>
                                        </p:tgtEl>
                                      </p:cBhvr>
                                    </p:animEffect>
                                    <p:set>
                                      <p:cBhvr>
                                        <p:cTn id="45" dur="1" fill="hold">
                                          <p:stCondLst>
                                            <p:cond delay="1999"/>
                                          </p:stCondLst>
                                        </p:cTn>
                                        <p:tgtEl>
                                          <p:spTgt spid="56328"/>
                                        </p:tgtEl>
                                        <p:attrNameLst>
                                          <p:attrName>style.visibility</p:attrName>
                                        </p:attrNameLst>
                                      </p:cBhvr>
                                      <p:to>
                                        <p:strVal val="hidden"/>
                                      </p:to>
                                    </p:set>
                                  </p:childTnLst>
                                </p:cTn>
                              </p:par>
                              <p:par>
                                <p:cTn id="46" presetID="51" presetClass="entr" presetSubtype="0" fill="hold" grpId="0" nodeType="withEffect">
                                  <p:stCondLst>
                                    <p:cond delay="0"/>
                                  </p:stCondLst>
                                  <p:childTnLst>
                                    <p:set>
                                      <p:cBhvr>
                                        <p:cTn id="47" dur="1" fill="hold">
                                          <p:stCondLst>
                                            <p:cond delay="0"/>
                                          </p:stCondLst>
                                        </p:cTn>
                                        <p:tgtEl>
                                          <p:spTgt spid="56327"/>
                                        </p:tgtEl>
                                        <p:attrNameLst>
                                          <p:attrName>style.visibility</p:attrName>
                                        </p:attrNameLst>
                                      </p:cBhvr>
                                      <p:to>
                                        <p:strVal val="visible"/>
                                      </p:to>
                                    </p:set>
                                    <p:animEffect transition="in" filter="fade">
                                      <p:cBhvr>
                                        <p:cTn id="48" dur="770" decel="100000"/>
                                        <p:tgtEl>
                                          <p:spTgt spid="56327"/>
                                        </p:tgtEl>
                                      </p:cBhvr>
                                    </p:animEffect>
                                    <p:animScale>
                                      <p:cBhvr>
                                        <p:cTn id="49" dur="770" decel="100000"/>
                                        <p:tgtEl>
                                          <p:spTgt spid="56327"/>
                                        </p:tgtEl>
                                      </p:cBhvr>
                                      <p:from x="10000" y="10000"/>
                                      <p:to x="200000" y="450000"/>
                                    </p:animScale>
                                    <p:animScale>
                                      <p:cBhvr>
                                        <p:cTn id="50" dur="1230" accel="100000" fill="hold">
                                          <p:stCondLst>
                                            <p:cond delay="770"/>
                                          </p:stCondLst>
                                        </p:cTn>
                                        <p:tgtEl>
                                          <p:spTgt spid="56327"/>
                                        </p:tgtEl>
                                      </p:cBhvr>
                                      <p:from x="200000" y="450000"/>
                                      <p:to x="100000" y="100000"/>
                                    </p:animScale>
                                    <p:set>
                                      <p:cBhvr>
                                        <p:cTn id="51" dur="770" fill="hold"/>
                                        <p:tgtEl>
                                          <p:spTgt spid="56327"/>
                                        </p:tgtEl>
                                        <p:attrNameLst>
                                          <p:attrName>ppt_x</p:attrName>
                                        </p:attrNameLst>
                                      </p:cBhvr>
                                      <p:to>
                                        <p:strVal val="(0.5)"/>
                                      </p:to>
                                    </p:set>
                                    <p:anim from="(0.5)" to="(#ppt_x)" calcmode="lin" valueType="num">
                                      <p:cBhvr>
                                        <p:cTn id="52" dur="1230" accel="100000" fill="hold">
                                          <p:stCondLst>
                                            <p:cond delay="770"/>
                                          </p:stCondLst>
                                        </p:cTn>
                                        <p:tgtEl>
                                          <p:spTgt spid="56327"/>
                                        </p:tgtEl>
                                        <p:attrNameLst>
                                          <p:attrName>ppt_x</p:attrName>
                                        </p:attrNameLst>
                                      </p:cBhvr>
                                    </p:anim>
                                    <p:set>
                                      <p:cBhvr>
                                        <p:cTn id="53" dur="770" fill="hold"/>
                                        <p:tgtEl>
                                          <p:spTgt spid="56327"/>
                                        </p:tgtEl>
                                        <p:attrNameLst>
                                          <p:attrName>ppt_y</p:attrName>
                                        </p:attrNameLst>
                                      </p:cBhvr>
                                      <p:to>
                                        <p:strVal val="(#ppt_y+0.4)"/>
                                      </p:to>
                                    </p:set>
                                    <p:anim from="(#ppt_y+0.4)" to="(#ppt_y)" calcmode="lin" valueType="num">
                                      <p:cBhvr>
                                        <p:cTn id="54" dur="1230" accel="100000" fill="hold">
                                          <p:stCondLst>
                                            <p:cond delay="770"/>
                                          </p:stCondLst>
                                        </p:cTn>
                                        <p:tgtEl>
                                          <p:spTgt spid="563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P spid="56328" grpId="0" animBg="1"/>
      <p:bldP spid="5632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 y="2667000"/>
            <a:ext cx="89789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p:nvPr>
        </p:nvSpPr>
        <p:spPr/>
        <p:txBody>
          <a:bodyPr/>
          <a:lstStyle/>
          <a:p>
            <a:pPr eaLnBrk="1" hangingPunct="1"/>
            <a:r>
              <a:rPr lang="en-US" sz="3700" u="sng" smtClean="0"/>
              <a:t>Ribosome (4d):</a:t>
            </a:r>
            <a:endParaRPr lang="en-US" sz="3700" b="1" smtClean="0"/>
          </a:p>
        </p:txBody>
      </p:sp>
      <p:sp>
        <p:nvSpPr>
          <p:cNvPr id="48131" name="Rectangle 3"/>
          <p:cNvSpPr>
            <a:spLocks noGrp="1" noChangeArrowheads="1"/>
          </p:cNvSpPr>
          <p:nvPr>
            <p:ph type="body" idx="1"/>
          </p:nvPr>
        </p:nvSpPr>
        <p:spPr/>
        <p:txBody>
          <a:bodyPr/>
          <a:lstStyle/>
          <a:p>
            <a:pPr eaLnBrk="1" hangingPunct="1"/>
            <a:r>
              <a:rPr lang="en-US" sz="2400" smtClean="0"/>
              <a:t>(Factory) Makes proteins and is found in the cytosol or on the ER.</a:t>
            </a:r>
            <a:r>
              <a:rPr lang="en-US" sz="2400" b="1" smtClean="0"/>
              <a:t/>
            </a:r>
            <a:br>
              <a:rPr lang="en-US" sz="2400" b="1" smtClean="0"/>
            </a:br>
            <a:endParaRPr lang="en-US" sz="2400" b="1" smtClean="0"/>
          </a:p>
        </p:txBody>
      </p:sp>
    </p:spTree>
    <p:extLst>
      <p:ext uri="{BB962C8B-B14F-4D97-AF65-F5344CB8AC3E}">
        <p14:creationId xmlns:p14="http://schemas.microsoft.com/office/powerpoint/2010/main" val="20176737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770" decel="100000"/>
                                        <p:tgtEl>
                                          <p:spTgt spid="48131">
                                            <p:txEl>
                                              <p:pRg st="0" end="0"/>
                                            </p:txEl>
                                          </p:spTgt>
                                        </p:tgtEl>
                                      </p:cBhvr>
                                    </p:animEffect>
                                    <p:animScale>
                                      <p:cBhvr>
                                        <p:cTn id="8" dur="770" decel="100000"/>
                                        <p:tgtEl>
                                          <p:spTgt spid="48131">
                                            <p:txEl>
                                              <p:pRg st="0" end="0"/>
                                            </p:txEl>
                                          </p:spTgt>
                                        </p:tgtEl>
                                      </p:cBhvr>
                                      <p:from x="10000" y="10000"/>
                                      <p:to x="200000" y="450000"/>
                                    </p:animScale>
                                    <p:animScale>
                                      <p:cBhvr>
                                        <p:cTn id="9" dur="1230" accel="100000" fill="hold">
                                          <p:stCondLst>
                                            <p:cond delay="770"/>
                                          </p:stCondLst>
                                        </p:cTn>
                                        <p:tgtEl>
                                          <p:spTgt spid="48131">
                                            <p:txEl>
                                              <p:pRg st="0" end="0"/>
                                            </p:txEl>
                                          </p:spTgt>
                                        </p:tgtEl>
                                      </p:cBhvr>
                                      <p:from x="200000" y="450000"/>
                                      <p:to x="100000" y="100000"/>
                                    </p:animScale>
                                    <p:set>
                                      <p:cBhvr>
                                        <p:cTn id="10" dur="770" fill="hold"/>
                                        <p:tgtEl>
                                          <p:spTgt spid="48131">
                                            <p:txEl>
                                              <p:pRg st="0" end="0"/>
                                            </p:txEl>
                                          </p:spTgt>
                                        </p:tgtEl>
                                        <p:attrNameLst>
                                          <p:attrName>ppt_x</p:attrName>
                                        </p:attrNameLst>
                                      </p:cBhvr>
                                      <p:to>
                                        <p:strVal val="(0.5)"/>
                                      </p:to>
                                    </p:set>
                                    <p:anim from="(0.5)" to="(#ppt_x)" calcmode="lin" valueType="num">
                                      <p:cBhvr>
                                        <p:cTn id="11" dur="1230" accel="100000" fill="hold">
                                          <p:stCondLst>
                                            <p:cond delay="770"/>
                                          </p:stCondLst>
                                        </p:cTn>
                                        <p:tgtEl>
                                          <p:spTgt spid="48131">
                                            <p:txEl>
                                              <p:pRg st="0" end="0"/>
                                            </p:txEl>
                                          </p:spTgt>
                                        </p:tgtEl>
                                        <p:attrNameLst>
                                          <p:attrName>ppt_x</p:attrName>
                                        </p:attrNameLst>
                                      </p:cBhvr>
                                    </p:anim>
                                    <p:set>
                                      <p:cBhvr>
                                        <p:cTn id="12" dur="770" fill="hold"/>
                                        <p:tgtEl>
                                          <p:spTgt spid="48131">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8131">
                                            <p:txEl>
                                              <p:pRg st="0" end="0"/>
                                            </p:txEl>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48134"/>
                                        </p:tgtEl>
                                        <p:attrNameLst>
                                          <p:attrName>style.visibility</p:attrName>
                                        </p:attrNameLst>
                                      </p:cBhvr>
                                      <p:to>
                                        <p:strVal val="visible"/>
                                      </p:to>
                                    </p:set>
                                    <p:animEffect transition="in" filter="fade">
                                      <p:cBhvr>
                                        <p:cTn id="16" dur="770" decel="100000"/>
                                        <p:tgtEl>
                                          <p:spTgt spid="48134"/>
                                        </p:tgtEl>
                                      </p:cBhvr>
                                    </p:animEffect>
                                    <p:animScale>
                                      <p:cBhvr>
                                        <p:cTn id="17" dur="770" decel="100000"/>
                                        <p:tgtEl>
                                          <p:spTgt spid="48134"/>
                                        </p:tgtEl>
                                      </p:cBhvr>
                                      <p:from x="10000" y="10000"/>
                                      <p:to x="200000" y="450000"/>
                                    </p:animScale>
                                    <p:animScale>
                                      <p:cBhvr>
                                        <p:cTn id="18" dur="1230" accel="100000" fill="hold">
                                          <p:stCondLst>
                                            <p:cond delay="770"/>
                                          </p:stCondLst>
                                        </p:cTn>
                                        <p:tgtEl>
                                          <p:spTgt spid="48134"/>
                                        </p:tgtEl>
                                      </p:cBhvr>
                                      <p:from x="200000" y="450000"/>
                                      <p:to x="100000" y="100000"/>
                                    </p:animScale>
                                    <p:set>
                                      <p:cBhvr>
                                        <p:cTn id="19" dur="770" fill="hold"/>
                                        <p:tgtEl>
                                          <p:spTgt spid="48134"/>
                                        </p:tgtEl>
                                        <p:attrNameLst>
                                          <p:attrName>ppt_x</p:attrName>
                                        </p:attrNameLst>
                                      </p:cBhvr>
                                      <p:to>
                                        <p:strVal val="(0.5)"/>
                                      </p:to>
                                    </p:set>
                                    <p:anim from="(0.5)" to="(#ppt_x)" calcmode="lin" valueType="num">
                                      <p:cBhvr>
                                        <p:cTn id="20" dur="1230" accel="100000" fill="hold">
                                          <p:stCondLst>
                                            <p:cond delay="770"/>
                                          </p:stCondLst>
                                        </p:cTn>
                                        <p:tgtEl>
                                          <p:spTgt spid="48134"/>
                                        </p:tgtEl>
                                        <p:attrNameLst>
                                          <p:attrName>ppt_x</p:attrName>
                                        </p:attrNameLst>
                                      </p:cBhvr>
                                    </p:anim>
                                    <p:set>
                                      <p:cBhvr>
                                        <p:cTn id="21" dur="770" fill="hold"/>
                                        <p:tgtEl>
                                          <p:spTgt spid="48134"/>
                                        </p:tgtEl>
                                        <p:attrNameLst>
                                          <p:attrName>ppt_y</p:attrName>
                                        </p:attrNameLst>
                                      </p:cBhvr>
                                      <p:to>
                                        <p:strVal val="(#ppt_y+0.4)"/>
                                      </p:to>
                                    </p:set>
                                    <p:anim from="(#ppt_y+0.4)" to="(#ppt_y)" calcmode="lin" valueType="num">
                                      <p:cBhvr>
                                        <p:cTn id="22" dur="1230" accel="100000" fill="hold">
                                          <p:stCondLst>
                                            <p:cond delay="770"/>
                                          </p:stCondLst>
                                        </p:cTn>
                                        <p:tgtEl>
                                          <p:spTgt spid="4813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sz="3700" u="sng" dirty="0" smtClean="0"/>
              <a:t>Vacuole:</a:t>
            </a:r>
            <a:r>
              <a:rPr lang="en-US" sz="3700" dirty="0" smtClean="0"/>
              <a:t> “Storage Tanks” </a:t>
            </a:r>
          </a:p>
        </p:txBody>
      </p:sp>
      <p:sp>
        <p:nvSpPr>
          <p:cNvPr id="45059" name="Rectangle 3"/>
          <p:cNvSpPr>
            <a:spLocks noGrp="1" noChangeArrowheads="1"/>
          </p:cNvSpPr>
          <p:nvPr>
            <p:ph type="body" sz="half" idx="1"/>
          </p:nvPr>
        </p:nvSpPr>
        <p:spPr>
          <a:xfrm>
            <a:off x="685800" y="1600200"/>
            <a:ext cx="4114800" cy="3048000"/>
          </a:xfrm>
        </p:spPr>
        <p:txBody>
          <a:bodyPr/>
          <a:lstStyle/>
          <a:p>
            <a:pPr eaLnBrk="1" hangingPunct="1"/>
            <a:r>
              <a:rPr lang="en-US" sz="2400" dirty="0" smtClean="0"/>
              <a:t>Fluid filled sack.</a:t>
            </a:r>
          </a:p>
          <a:p>
            <a:pPr eaLnBrk="1" hangingPunct="1"/>
            <a:r>
              <a:rPr lang="en-US" sz="2400" dirty="0" smtClean="0"/>
              <a:t>Stores water, food molecules, ions and enzymes.</a:t>
            </a:r>
          </a:p>
          <a:p>
            <a:pPr eaLnBrk="1" hangingPunct="1"/>
            <a:r>
              <a:rPr lang="en-US" sz="2400" dirty="0" smtClean="0"/>
              <a:t>Animal cells contain many small vacuoles.</a:t>
            </a:r>
          </a:p>
          <a:p>
            <a:pPr eaLnBrk="1" hangingPunct="1"/>
            <a:r>
              <a:rPr lang="en-US" sz="2400" dirty="0" smtClean="0"/>
              <a:t>Plant cells contain a large central vacuole…we will be talking about this more later…</a:t>
            </a:r>
          </a:p>
          <a:p>
            <a:pPr eaLnBrk="1" hangingPunct="1"/>
            <a:endParaRPr lang="en-US" sz="2700" u="sng" dirty="0" smtClean="0"/>
          </a:p>
        </p:txBody>
      </p:sp>
      <p:pic>
        <p:nvPicPr>
          <p:cNvPr id="7" name="Picture 3" descr="&#10;cellwalls.gif                                                  00463CA1 Macintosh                      BE4B3FBF:"/>
          <p:cNvPicPr>
            <a:picLocks noChangeAspect="1" noChangeArrowheads="1"/>
          </p:cNvPicPr>
          <p:nvPr/>
        </p:nvPicPr>
        <p:blipFill>
          <a:blip r:embed="rId3" cstate="print"/>
          <a:srcRect/>
          <a:stretch>
            <a:fillRect/>
          </a:stretch>
        </p:blipFill>
        <p:spPr bwMode="auto">
          <a:xfrm>
            <a:off x="4724400" y="2743200"/>
            <a:ext cx="4003675" cy="3188716"/>
          </a:xfrm>
          <a:prstGeom prst="rect">
            <a:avLst/>
          </a:prstGeom>
          <a:noFill/>
        </p:spPr>
      </p:pic>
      <p:sp>
        <p:nvSpPr>
          <p:cNvPr id="45065" name="AutoShape 9"/>
          <p:cNvSpPr>
            <a:spLocks noChangeArrowheads="1"/>
          </p:cNvSpPr>
          <p:nvPr/>
        </p:nvSpPr>
        <p:spPr bwMode="auto">
          <a:xfrm rot="19645620">
            <a:off x="3521640" y="3734251"/>
            <a:ext cx="3554413" cy="533400"/>
          </a:xfrm>
          <a:prstGeom prst="rightArrow">
            <a:avLst>
              <a:gd name="adj1" fmla="val 50000"/>
              <a:gd name="adj2" fmla="val 166592"/>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8184021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fade">
                                      <p:cBhvr>
                                        <p:cTn id="7" dur="770" decel="100000"/>
                                        <p:tgtEl>
                                          <p:spTgt spid="45059">
                                            <p:txEl>
                                              <p:pRg st="0" end="0"/>
                                            </p:txEl>
                                          </p:spTgt>
                                        </p:tgtEl>
                                      </p:cBhvr>
                                    </p:animEffect>
                                    <p:animScale>
                                      <p:cBhvr>
                                        <p:cTn id="8" dur="770" decel="100000"/>
                                        <p:tgtEl>
                                          <p:spTgt spid="45059">
                                            <p:txEl>
                                              <p:pRg st="0" end="0"/>
                                            </p:txEl>
                                          </p:spTgt>
                                        </p:tgtEl>
                                      </p:cBhvr>
                                      <p:from x="10000" y="10000"/>
                                      <p:to x="200000" y="450000"/>
                                    </p:animScale>
                                    <p:animScale>
                                      <p:cBhvr>
                                        <p:cTn id="9" dur="1230" accel="100000" fill="hold">
                                          <p:stCondLst>
                                            <p:cond delay="770"/>
                                          </p:stCondLst>
                                        </p:cTn>
                                        <p:tgtEl>
                                          <p:spTgt spid="45059">
                                            <p:txEl>
                                              <p:pRg st="0" end="0"/>
                                            </p:txEl>
                                          </p:spTgt>
                                        </p:tgtEl>
                                      </p:cBhvr>
                                      <p:from x="200000" y="450000"/>
                                      <p:to x="100000" y="100000"/>
                                    </p:animScale>
                                    <p:set>
                                      <p:cBhvr>
                                        <p:cTn id="10" dur="770" fill="hold"/>
                                        <p:tgtEl>
                                          <p:spTgt spid="45059">
                                            <p:txEl>
                                              <p:pRg st="0" end="0"/>
                                            </p:txEl>
                                          </p:spTgt>
                                        </p:tgtEl>
                                        <p:attrNameLst>
                                          <p:attrName>ppt_x</p:attrName>
                                        </p:attrNameLst>
                                      </p:cBhvr>
                                      <p:to>
                                        <p:strVal val="(0.5)"/>
                                      </p:to>
                                    </p:set>
                                    <p:anim from="(0.5)" to="(#ppt_x)" calcmode="lin" valueType="num">
                                      <p:cBhvr>
                                        <p:cTn id="11" dur="1230" accel="100000" fill="hold">
                                          <p:stCondLst>
                                            <p:cond delay="770"/>
                                          </p:stCondLst>
                                        </p:cTn>
                                        <p:tgtEl>
                                          <p:spTgt spid="45059">
                                            <p:txEl>
                                              <p:pRg st="0" end="0"/>
                                            </p:txEl>
                                          </p:spTgt>
                                        </p:tgtEl>
                                        <p:attrNameLst>
                                          <p:attrName>ppt_x</p:attrName>
                                        </p:attrNameLst>
                                      </p:cBhvr>
                                    </p:anim>
                                    <p:set>
                                      <p:cBhvr>
                                        <p:cTn id="12" dur="770" fill="hold"/>
                                        <p:tgtEl>
                                          <p:spTgt spid="45059">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5059">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45059">
                                            <p:txEl>
                                              <p:pRg st="1" end="1"/>
                                            </p:txEl>
                                          </p:spTgt>
                                        </p:tgtEl>
                                        <p:attrNameLst>
                                          <p:attrName>style.visibility</p:attrName>
                                        </p:attrNameLst>
                                      </p:cBhvr>
                                      <p:to>
                                        <p:strVal val="visible"/>
                                      </p:to>
                                    </p:set>
                                    <p:animEffect transition="in" filter="fade">
                                      <p:cBhvr>
                                        <p:cTn id="18" dur="770" decel="100000"/>
                                        <p:tgtEl>
                                          <p:spTgt spid="45059">
                                            <p:txEl>
                                              <p:pRg st="1" end="1"/>
                                            </p:txEl>
                                          </p:spTgt>
                                        </p:tgtEl>
                                      </p:cBhvr>
                                    </p:animEffect>
                                    <p:animScale>
                                      <p:cBhvr>
                                        <p:cTn id="19" dur="770" decel="100000"/>
                                        <p:tgtEl>
                                          <p:spTgt spid="45059">
                                            <p:txEl>
                                              <p:pRg st="1" end="1"/>
                                            </p:txEl>
                                          </p:spTgt>
                                        </p:tgtEl>
                                      </p:cBhvr>
                                      <p:from x="10000" y="10000"/>
                                      <p:to x="200000" y="450000"/>
                                    </p:animScale>
                                    <p:animScale>
                                      <p:cBhvr>
                                        <p:cTn id="20" dur="1230" accel="100000" fill="hold">
                                          <p:stCondLst>
                                            <p:cond delay="770"/>
                                          </p:stCondLst>
                                        </p:cTn>
                                        <p:tgtEl>
                                          <p:spTgt spid="45059">
                                            <p:txEl>
                                              <p:pRg st="1" end="1"/>
                                            </p:txEl>
                                          </p:spTgt>
                                        </p:tgtEl>
                                      </p:cBhvr>
                                      <p:from x="200000" y="450000"/>
                                      <p:to x="100000" y="100000"/>
                                    </p:animScale>
                                    <p:set>
                                      <p:cBhvr>
                                        <p:cTn id="21" dur="770" fill="hold"/>
                                        <p:tgtEl>
                                          <p:spTgt spid="45059">
                                            <p:txEl>
                                              <p:pRg st="1" end="1"/>
                                            </p:txEl>
                                          </p:spTgt>
                                        </p:tgtEl>
                                        <p:attrNameLst>
                                          <p:attrName>ppt_x</p:attrName>
                                        </p:attrNameLst>
                                      </p:cBhvr>
                                      <p:to>
                                        <p:strVal val="(0.5)"/>
                                      </p:to>
                                    </p:set>
                                    <p:anim from="(0.5)" to="(#ppt_x)" calcmode="lin" valueType="num">
                                      <p:cBhvr>
                                        <p:cTn id="22" dur="1230" accel="100000" fill="hold">
                                          <p:stCondLst>
                                            <p:cond delay="770"/>
                                          </p:stCondLst>
                                        </p:cTn>
                                        <p:tgtEl>
                                          <p:spTgt spid="45059">
                                            <p:txEl>
                                              <p:pRg st="1" end="1"/>
                                            </p:txEl>
                                          </p:spTgt>
                                        </p:tgtEl>
                                        <p:attrNameLst>
                                          <p:attrName>ppt_x</p:attrName>
                                        </p:attrNameLst>
                                      </p:cBhvr>
                                    </p:anim>
                                    <p:set>
                                      <p:cBhvr>
                                        <p:cTn id="23" dur="770" fill="hold"/>
                                        <p:tgtEl>
                                          <p:spTgt spid="45059">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5059">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45059">
                                            <p:txEl>
                                              <p:pRg st="2" end="2"/>
                                            </p:txEl>
                                          </p:spTgt>
                                        </p:tgtEl>
                                        <p:attrNameLst>
                                          <p:attrName>style.visibility</p:attrName>
                                        </p:attrNameLst>
                                      </p:cBhvr>
                                      <p:to>
                                        <p:strVal val="visible"/>
                                      </p:to>
                                    </p:set>
                                    <p:animEffect transition="in" filter="fade">
                                      <p:cBhvr>
                                        <p:cTn id="29" dur="770" decel="100000"/>
                                        <p:tgtEl>
                                          <p:spTgt spid="45059">
                                            <p:txEl>
                                              <p:pRg st="2" end="2"/>
                                            </p:txEl>
                                          </p:spTgt>
                                        </p:tgtEl>
                                      </p:cBhvr>
                                    </p:animEffect>
                                    <p:animScale>
                                      <p:cBhvr>
                                        <p:cTn id="30" dur="770" decel="100000"/>
                                        <p:tgtEl>
                                          <p:spTgt spid="45059">
                                            <p:txEl>
                                              <p:pRg st="2" end="2"/>
                                            </p:txEl>
                                          </p:spTgt>
                                        </p:tgtEl>
                                      </p:cBhvr>
                                      <p:from x="10000" y="10000"/>
                                      <p:to x="200000" y="450000"/>
                                    </p:animScale>
                                    <p:animScale>
                                      <p:cBhvr>
                                        <p:cTn id="31" dur="1230" accel="100000" fill="hold">
                                          <p:stCondLst>
                                            <p:cond delay="770"/>
                                          </p:stCondLst>
                                        </p:cTn>
                                        <p:tgtEl>
                                          <p:spTgt spid="45059">
                                            <p:txEl>
                                              <p:pRg st="2" end="2"/>
                                            </p:txEl>
                                          </p:spTgt>
                                        </p:tgtEl>
                                      </p:cBhvr>
                                      <p:from x="200000" y="450000"/>
                                      <p:to x="100000" y="100000"/>
                                    </p:animScale>
                                    <p:set>
                                      <p:cBhvr>
                                        <p:cTn id="32" dur="770" fill="hold"/>
                                        <p:tgtEl>
                                          <p:spTgt spid="45059">
                                            <p:txEl>
                                              <p:pRg st="2" end="2"/>
                                            </p:txEl>
                                          </p:spTgt>
                                        </p:tgtEl>
                                        <p:attrNameLst>
                                          <p:attrName>ppt_x</p:attrName>
                                        </p:attrNameLst>
                                      </p:cBhvr>
                                      <p:to>
                                        <p:strVal val="(0.5)"/>
                                      </p:to>
                                    </p:set>
                                    <p:anim from="(0.5)" to="(#ppt_x)" calcmode="lin" valueType="num">
                                      <p:cBhvr>
                                        <p:cTn id="33" dur="1230" accel="100000" fill="hold">
                                          <p:stCondLst>
                                            <p:cond delay="770"/>
                                          </p:stCondLst>
                                        </p:cTn>
                                        <p:tgtEl>
                                          <p:spTgt spid="45059">
                                            <p:txEl>
                                              <p:pRg st="2" end="2"/>
                                            </p:txEl>
                                          </p:spTgt>
                                        </p:tgtEl>
                                        <p:attrNameLst>
                                          <p:attrName>ppt_x</p:attrName>
                                        </p:attrNameLst>
                                      </p:cBhvr>
                                    </p:anim>
                                    <p:set>
                                      <p:cBhvr>
                                        <p:cTn id="34" dur="770" fill="hold"/>
                                        <p:tgtEl>
                                          <p:spTgt spid="45059">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5059">
                                            <p:txEl>
                                              <p:pRg st="2" end="2"/>
                                            </p:txEl>
                                          </p:spTgt>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45059">
                                            <p:txEl>
                                              <p:pRg st="3" end="3"/>
                                            </p:txEl>
                                          </p:spTgt>
                                        </p:tgtEl>
                                        <p:attrNameLst>
                                          <p:attrName>style.visibility</p:attrName>
                                        </p:attrNameLst>
                                      </p:cBhvr>
                                      <p:to>
                                        <p:strVal val="visible"/>
                                      </p:to>
                                    </p:set>
                                    <p:animEffect transition="in" filter="fade">
                                      <p:cBhvr>
                                        <p:cTn id="40" dur="770" decel="100000"/>
                                        <p:tgtEl>
                                          <p:spTgt spid="45059">
                                            <p:txEl>
                                              <p:pRg st="3" end="3"/>
                                            </p:txEl>
                                          </p:spTgt>
                                        </p:tgtEl>
                                      </p:cBhvr>
                                    </p:animEffect>
                                    <p:animScale>
                                      <p:cBhvr>
                                        <p:cTn id="41" dur="770" decel="100000"/>
                                        <p:tgtEl>
                                          <p:spTgt spid="45059">
                                            <p:txEl>
                                              <p:pRg st="3" end="3"/>
                                            </p:txEl>
                                          </p:spTgt>
                                        </p:tgtEl>
                                      </p:cBhvr>
                                      <p:from x="10000" y="10000"/>
                                      <p:to x="200000" y="450000"/>
                                    </p:animScale>
                                    <p:animScale>
                                      <p:cBhvr>
                                        <p:cTn id="42" dur="1230" accel="100000" fill="hold">
                                          <p:stCondLst>
                                            <p:cond delay="770"/>
                                          </p:stCondLst>
                                        </p:cTn>
                                        <p:tgtEl>
                                          <p:spTgt spid="45059">
                                            <p:txEl>
                                              <p:pRg st="3" end="3"/>
                                            </p:txEl>
                                          </p:spTgt>
                                        </p:tgtEl>
                                      </p:cBhvr>
                                      <p:from x="200000" y="450000"/>
                                      <p:to x="100000" y="100000"/>
                                    </p:animScale>
                                    <p:set>
                                      <p:cBhvr>
                                        <p:cTn id="43" dur="770" fill="hold"/>
                                        <p:tgtEl>
                                          <p:spTgt spid="45059">
                                            <p:txEl>
                                              <p:pRg st="3" end="3"/>
                                            </p:txEl>
                                          </p:spTgt>
                                        </p:tgtEl>
                                        <p:attrNameLst>
                                          <p:attrName>ppt_x</p:attrName>
                                        </p:attrNameLst>
                                      </p:cBhvr>
                                      <p:to>
                                        <p:strVal val="(0.5)"/>
                                      </p:to>
                                    </p:set>
                                    <p:anim from="(0.5)" to="(#ppt_x)" calcmode="lin" valueType="num">
                                      <p:cBhvr>
                                        <p:cTn id="44" dur="1230" accel="100000" fill="hold">
                                          <p:stCondLst>
                                            <p:cond delay="770"/>
                                          </p:stCondLst>
                                        </p:cTn>
                                        <p:tgtEl>
                                          <p:spTgt spid="45059">
                                            <p:txEl>
                                              <p:pRg st="3" end="3"/>
                                            </p:txEl>
                                          </p:spTgt>
                                        </p:tgtEl>
                                        <p:attrNameLst>
                                          <p:attrName>ppt_x</p:attrName>
                                        </p:attrNameLst>
                                      </p:cBhvr>
                                    </p:anim>
                                    <p:set>
                                      <p:cBhvr>
                                        <p:cTn id="45" dur="770" fill="hold"/>
                                        <p:tgtEl>
                                          <p:spTgt spid="45059">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45059">
                                            <p:txEl>
                                              <p:pRg st="3" end="3"/>
                                            </p:txEl>
                                          </p:spTgt>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45065"/>
                                        </p:tgtEl>
                                        <p:attrNameLst>
                                          <p:attrName>style.visibility</p:attrName>
                                        </p:attrNameLst>
                                      </p:cBhvr>
                                      <p:to>
                                        <p:strVal val="visible"/>
                                      </p:to>
                                    </p:set>
                                    <p:anim calcmode="lin" valueType="num">
                                      <p:cBhvr>
                                        <p:cTn id="51" dur="500" fill="hold"/>
                                        <p:tgtEl>
                                          <p:spTgt spid="45065"/>
                                        </p:tgtEl>
                                        <p:attrNameLst>
                                          <p:attrName>ppt_w</p:attrName>
                                        </p:attrNameLst>
                                      </p:cBhvr>
                                      <p:tavLst>
                                        <p:tav tm="0">
                                          <p:val>
                                            <p:strVal val="#ppt_w*0.05"/>
                                          </p:val>
                                        </p:tav>
                                        <p:tav tm="100000">
                                          <p:val>
                                            <p:strVal val="#ppt_w"/>
                                          </p:val>
                                        </p:tav>
                                      </p:tavLst>
                                    </p:anim>
                                    <p:anim calcmode="lin" valueType="num">
                                      <p:cBhvr>
                                        <p:cTn id="52" dur="500" fill="hold"/>
                                        <p:tgtEl>
                                          <p:spTgt spid="45065"/>
                                        </p:tgtEl>
                                        <p:attrNameLst>
                                          <p:attrName>ppt_h</p:attrName>
                                        </p:attrNameLst>
                                      </p:cBhvr>
                                      <p:tavLst>
                                        <p:tav tm="0">
                                          <p:val>
                                            <p:strVal val="#ppt_h"/>
                                          </p:val>
                                        </p:tav>
                                        <p:tav tm="100000">
                                          <p:val>
                                            <p:strVal val="#ppt_h"/>
                                          </p:val>
                                        </p:tav>
                                      </p:tavLst>
                                    </p:anim>
                                    <p:anim calcmode="lin" valueType="num">
                                      <p:cBhvr>
                                        <p:cTn id="53" dur="500" fill="hold"/>
                                        <p:tgtEl>
                                          <p:spTgt spid="45065"/>
                                        </p:tgtEl>
                                        <p:attrNameLst>
                                          <p:attrName>ppt_x</p:attrName>
                                        </p:attrNameLst>
                                      </p:cBhvr>
                                      <p:tavLst>
                                        <p:tav tm="0">
                                          <p:val>
                                            <p:strVal val="#ppt_x-.2"/>
                                          </p:val>
                                        </p:tav>
                                        <p:tav tm="100000">
                                          <p:val>
                                            <p:strVal val="#ppt_x"/>
                                          </p:val>
                                        </p:tav>
                                      </p:tavLst>
                                    </p:anim>
                                    <p:anim calcmode="lin" valueType="num">
                                      <p:cBhvr>
                                        <p:cTn id="54" dur="500" fill="hold"/>
                                        <p:tgtEl>
                                          <p:spTgt spid="45065"/>
                                        </p:tgtEl>
                                        <p:attrNameLst>
                                          <p:attrName>ppt_y</p:attrName>
                                        </p:attrNameLst>
                                      </p:cBhvr>
                                      <p:tavLst>
                                        <p:tav tm="0">
                                          <p:val>
                                            <p:strVal val="#ppt_y"/>
                                          </p:val>
                                        </p:tav>
                                        <p:tav tm="100000">
                                          <p:val>
                                            <p:strVal val="#ppt_y"/>
                                          </p:val>
                                        </p:tav>
                                      </p:tavLst>
                                    </p:anim>
                                    <p:animEffect transition="in" filter="fade">
                                      <p:cBhvr>
                                        <p:cTn id="55" dur="500"/>
                                        <p:tgtEl>
                                          <p:spTgt spid="45065"/>
                                        </p:tgtEl>
                                      </p:cBhvr>
                                    </p:animEffec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up)">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914400" y="277813"/>
            <a:ext cx="7772400" cy="788987"/>
          </a:xfrm>
        </p:spPr>
        <p:txBody>
          <a:bodyPr/>
          <a:lstStyle/>
          <a:p>
            <a:pPr eaLnBrk="1" hangingPunct="1"/>
            <a:r>
              <a:rPr lang="en-US" sz="3800" u="sng" dirty="0" err="1" smtClean="0"/>
              <a:t>Lysosomes</a:t>
            </a:r>
            <a:r>
              <a:rPr lang="en-US" sz="3800" u="sng" dirty="0" smtClean="0"/>
              <a:t>:</a:t>
            </a:r>
            <a:r>
              <a:rPr lang="en-US" sz="3800" dirty="0" smtClean="0"/>
              <a:t> </a:t>
            </a:r>
            <a:r>
              <a:rPr lang="en-US" sz="2800" dirty="0" smtClean="0"/>
              <a:t>“Suicide Sacs/Recycling Centers”</a:t>
            </a:r>
            <a:endParaRPr lang="en-US" sz="2800" u="sng" dirty="0" smtClean="0"/>
          </a:p>
        </p:txBody>
      </p:sp>
      <p:sp>
        <p:nvSpPr>
          <p:cNvPr id="49155" name="Rectangle 3"/>
          <p:cNvSpPr>
            <a:spLocks noGrp="1" noChangeArrowheads="1"/>
          </p:cNvSpPr>
          <p:nvPr>
            <p:ph type="body" idx="1"/>
          </p:nvPr>
        </p:nvSpPr>
        <p:spPr>
          <a:xfrm>
            <a:off x="4648200" y="1600200"/>
            <a:ext cx="4038600" cy="4835525"/>
          </a:xfrm>
        </p:spPr>
        <p:txBody>
          <a:bodyPr/>
          <a:lstStyle/>
          <a:p>
            <a:pPr eaLnBrk="1" hangingPunct="1"/>
            <a:r>
              <a:rPr lang="en-US" sz="1800" dirty="0" smtClean="0"/>
              <a:t>Carry enzymes to destroy cellular waste.</a:t>
            </a:r>
          </a:p>
          <a:p>
            <a:pPr lvl="1" eaLnBrk="1" hangingPunct="1"/>
            <a:r>
              <a:rPr lang="en-US" sz="1800" dirty="0" smtClean="0"/>
              <a:t>Break down damaged/worn out cell parts.</a:t>
            </a:r>
          </a:p>
          <a:p>
            <a:pPr eaLnBrk="1" hangingPunct="1"/>
            <a:r>
              <a:rPr lang="en-US" sz="1800" dirty="0" smtClean="0"/>
              <a:t>Engulf/digest targeted molecules</a:t>
            </a:r>
          </a:p>
          <a:p>
            <a:pPr lvl="1" eaLnBrk="1" hangingPunct="1"/>
            <a:r>
              <a:rPr lang="en-US" sz="1800" dirty="0" smtClean="0"/>
              <a:t>Defend cell from invading bacteria/viruses</a:t>
            </a:r>
          </a:p>
          <a:p>
            <a:pPr eaLnBrk="1" hangingPunct="1"/>
            <a:r>
              <a:rPr lang="en-US" sz="1800" dirty="0" smtClean="0"/>
              <a:t>Once thought to be only in animal cells, but exist minimally in plant cells.</a:t>
            </a:r>
          </a:p>
          <a:p>
            <a:pPr eaLnBrk="1" hangingPunct="1"/>
            <a:r>
              <a:rPr lang="en-US" sz="1800" dirty="0" smtClean="0"/>
              <a:t>Membrane protects cell from enzymes.</a:t>
            </a:r>
          </a:p>
        </p:txBody>
      </p:sp>
      <p:pic>
        <p:nvPicPr>
          <p:cNvPr id="5" name="Picture 5" descr="lysosome.gif                                                   00463CA1 Macintosh                      BE4B3FBF:"/>
          <p:cNvPicPr>
            <a:picLocks noChangeAspect="1" noChangeArrowheads="1"/>
          </p:cNvPicPr>
          <p:nvPr/>
        </p:nvPicPr>
        <p:blipFill>
          <a:blip r:embed="rId3" cstate="print"/>
          <a:srcRect/>
          <a:stretch>
            <a:fillRect/>
          </a:stretch>
        </p:blipFill>
        <p:spPr bwMode="auto">
          <a:xfrm>
            <a:off x="685800" y="1752600"/>
            <a:ext cx="3340100" cy="4038600"/>
          </a:xfrm>
          <a:prstGeom prst="rect">
            <a:avLst/>
          </a:prstGeom>
          <a:noFill/>
        </p:spPr>
      </p:pic>
    </p:spTree>
    <p:extLst>
      <p:ext uri="{BB962C8B-B14F-4D97-AF65-F5344CB8AC3E}">
        <p14:creationId xmlns:p14="http://schemas.microsoft.com/office/powerpoint/2010/main" val="18453809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p:cTn id="7" dur="500" fill="hold"/>
                                        <p:tgtEl>
                                          <p:spTgt spid="4915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915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915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915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915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49155">
                                            <p:txEl>
                                              <p:pRg st="1" end="1"/>
                                            </p:txEl>
                                          </p:spTgt>
                                        </p:tgtEl>
                                        <p:attrNameLst>
                                          <p:attrName>style.visibility</p:attrName>
                                        </p:attrNameLst>
                                      </p:cBhvr>
                                      <p:to>
                                        <p:strVal val="visible"/>
                                      </p:to>
                                    </p:set>
                                    <p:anim calcmode="lin" valueType="num">
                                      <p:cBhvr>
                                        <p:cTn id="16" dur="500" fill="hold"/>
                                        <p:tgtEl>
                                          <p:spTgt spid="4915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915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915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915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915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49155">
                                            <p:txEl>
                                              <p:pRg st="2" end="2"/>
                                            </p:txEl>
                                          </p:spTgt>
                                        </p:tgtEl>
                                        <p:attrNameLst>
                                          <p:attrName>style.visibility</p:attrName>
                                        </p:attrNameLst>
                                      </p:cBhvr>
                                      <p:to>
                                        <p:strVal val="visible"/>
                                      </p:to>
                                    </p:set>
                                    <p:anim calcmode="lin" valueType="num">
                                      <p:cBhvr>
                                        <p:cTn id="25" dur="500" fill="hold"/>
                                        <p:tgtEl>
                                          <p:spTgt spid="49155">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9155">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9155">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9155">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915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49155">
                                            <p:txEl>
                                              <p:pRg st="3" end="3"/>
                                            </p:txEl>
                                          </p:spTgt>
                                        </p:tgtEl>
                                        <p:attrNameLst>
                                          <p:attrName>style.visibility</p:attrName>
                                        </p:attrNameLst>
                                      </p:cBhvr>
                                      <p:to>
                                        <p:strVal val="visible"/>
                                      </p:to>
                                    </p:set>
                                    <p:anim calcmode="lin" valueType="num">
                                      <p:cBhvr>
                                        <p:cTn id="34" dur="500" fill="hold"/>
                                        <p:tgtEl>
                                          <p:spTgt spid="49155">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9155">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9155">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9155">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915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49155">
                                            <p:txEl>
                                              <p:pRg st="4" end="4"/>
                                            </p:txEl>
                                          </p:spTgt>
                                        </p:tgtEl>
                                        <p:attrNameLst>
                                          <p:attrName>style.visibility</p:attrName>
                                        </p:attrNameLst>
                                      </p:cBhvr>
                                      <p:to>
                                        <p:strVal val="visible"/>
                                      </p:to>
                                    </p:set>
                                    <p:anim calcmode="lin" valueType="num">
                                      <p:cBhvr>
                                        <p:cTn id="43" dur="500" fill="hold"/>
                                        <p:tgtEl>
                                          <p:spTgt spid="49155">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9155">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9155">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9155">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915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childTnLst>
                                    <p:set>
                                      <p:cBhvr>
                                        <p:cTn id="51" dur="1" fill="hold">
                                          <p:stCondLst>
                                            <p:cond delay="0"/>
                                          </p:stCondLst>
                                        </p:cTn>
                                        <p:tgtEl>
                                          <p:spTgt spid="49155">
                                            <p:txEl>
                                              <p:pRg st="5" end="5"/>
                                            </p:txEl>
                                          </p:spTgt>
                                        </p:tgtEl>
                                        <p:attrNameLst>
                                          <p:attrName>style.visibility</p:attrName>
                                        </p:attrNameLst>
                                      </p:cBhvr>
                                      <p:to>
                                        <p:strVal val="visible"/>
                                      </p:to>
                                    </p:set>
                                    <p:anim calcmode="lin" valueType="num">
                                      <p:cBhvr>
                                        <p:cTn id="52" dur="500" fill="hold"/>
                                        <p:tgtEl>
                                          <p:spTgt spid="49155">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49155">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49155">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49155">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49155">
                                            <p:txEl>
                                              <p:pRg st="5" end="5"/>
                                            </p:txEl>
                                          </p:spTgt>
                                        </p:tgtEl>
                                      </p:cBhvr>
                                    </p:animEffect>
                                  </p:childTnLst>
                                </p:cTn>
                              </p:par>
                            </p:childTnLst>
                          </p:cTn>
                        </p:par>
                        <p:par>
                          <p:cTn id="57" fill="hold">
                            <p:stCondLst>
                              <p:cond delay="500"/>
                            </p:stCondLst>
                            <p:childTnLst>
                              <p:par>
                                <p:cTn id="58" presetID="22" presetClass="entr" presetSubtype="1" fill="hold"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up)">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3700" smtClean="0"/>
              <a:t>Plant Cell</a:t>
            </a:r>
          </a:p>
        </p:txBody>
      </p:sp>
      <p:pic>
        <p:nvPicPr>
          <p:cNvPr id="29699"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38200" y="1182688"/>
            <a:ext cx="8001000" cy="5675312"/>
          </a:xfrm>
          <a:noFill/>
        </p:spPr>
      </p:pic>
    </p:spTree>
    <p:extLst>
      <p:ext uri="{BB962C8B-B14F-4D97-AF65-F5344CB8AC3E}">
        <p14:creationId xmlns:p14="http://schemas.microsoft.com/office/powerpoint/2010/main" val="165231446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838200" y="152400"/>
            <a:ext cx="7772400" cy="865188"/>
          </a:xfrm>
        </p:spPr>
        <p:txBody>
          <a:bodyPr/>
          <a:lstStyle/>
          <a:p>
            <a:pPr eaLnBrk="1" hangingPunct="1"/>
            <a:r>
              <a:rPr lang="en-US" b="1" dirty="0" smtClean="0"/>
              <a:t>Plant Cells:</a:t>
            </a:r>
            <a:r>
              <a:rPr lang="en-US" dirty="0" smtClean="0"/>
              <a:t>  </a:t>
            </a:r>
          </a:p>
        </p:txBody>
      </p:sp>
      <p:sp>
        <p:nvSpPr>
          <p:cNvPr id="12291" name="Rectangle 3"/>
          <p:cNvSpPr>
            <a:spLocks noGrp="1" noChangeArrowheads="1"/>
          </p:cNvSpPr>
          <p:nvPr>
            <p:ph type="body" idx="1"/>
          </p:nvPr>
        </p:nvSpPr>
        <p:spPr>
          <a:xfrm>
            <a:off x="914400" y="1600200"/>
            <a:ext cx="3886200" cy="2057400"/>
          </a:xfrm>
        </p:spPr>
        <p:txBody>
          <a:bodyPr/>
          <a:lstStyle/>
          <a:p>
            <a:pPr eaLnBrk="1" hangingPunct="1">
              <a:buNone/>
            </a:pPr>
            <a:r>
              <a:rPr lang="en-US" sz="2400" u="sng" dirty="0" smtClean="0"/>
              <a:t>Cell Wall:</a:t>
            </a:r>
            <a:r>
              <a:rPr lang="en-US" sz="2400" dirty="0" smtClean="0"/>
              <a:t> </a:t>
            </a:r>
          </a:p>
          <a:p>
            <a:pPr eaLnBrk="1" hangingPunct="1"/>
            <a:r>
              <a:rPr lang="en-US" sz="2400" dirty="0" smtClean="0"/>
              <a:t>Gives cells shape and support and provides protection.</a:t>
            </a:r>
          </a:p>
          <a:p>
            <a:pPr eaLnBrk="1" hangingPunct="1"/>
            <a:r>
              <a:rPr lang="en-US" sz="2400" dirty="0" smtClean="0"/>
              <a:t>Found in algae, fungi and most bacteria too.</a:t>
            </a:r>
          </a:p>
        </p:txBody>
      </p:sp>
      <p:sp>
        <p:nvSpPr>
          <p:cNvPr id="12294" name="Text Box 6"/>
          <p:cNvSpPr txBox="1">
            <a:spLocks noChangeArrowheads="1"/>
          </p:cNvSpPr>
          <p:nvPr/>
        </p:nvSpPr>
        <p:spPr bwMode="auto">
          <a:xfrm>
            <a:off x="838200" y="762000"/>
            <a:ext cx="7848600" cy="830997"/>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FFFFCC"/>
                </a:solidFill>
              </a:rPr>
              <a:t>contain all of the previous organelles (</a:t>
            </a:r>
            <a:r>
              <a:rPr lang="en-US" sz="2400" dirty="0" smtClean="0">
                <a:solidFill>
                  <a:srgbClr val="FFFFCC"/>
                </a:solidFill>
              </a:rPr>
              <a:t>except </a:t>
            </a:r>
            <a:r>
              <a:rPr lang="en-US" sz="2400" dirty="0" err="1">
                <a:solidFill>
                  <a:srgbClr val="FFFFCC"/>
                </a:solidFill>
              </a:rPr>
              <a:t>centrioles</a:t>
            </a:r>
            <a:r>
              <a:rPr lang="en-US" sz="2400" dirty="0">
                <a:solidFill>
                  <a:srgbClr val="FFFFCC"/>
                </a:solidFill>
              </a:rPr>
              <a:t>) </a:t>
            </a:r>
            <a:r>
              <a:rPr lang="en-US" sz="2400" b="1" u="sng" dirty="0">
                <a:solidFill>
                  <a:srgbClr val="FFFFCC"/>
                </a:solidFill>
              </a:rPr>
              <a:t>as well as:</a:t>
            </a:r>
          </a:p>
        </p:txBody>
      </p:sp>
      <p:graphicFrame>
        <p:nvGraphicFramePr>
          <p:cNvPr id="4098" name="Object 9"/>
          <p:cNvGraphicFramePr>
            <a:graphicFrameLocks noChangeAspect="1"/>
          </p:cNvGraphicFramePr>
          <p:nvPr/>
        </p:nvGraphicFramePr>
        <p:xfrm>
          <a:off x="4724400" y="1676400"/>
          <a:ext cx="3957638" cy="5029200"/>
        </p:xfrm>
        <a:graphic>
          <a:graphicData uri="http://schemas.openxmlformats.org/presentationml/2006/ole">
            <mc:AlternateContent xmlns:mc="http://schemas.openxmlformats.org/markup-compatibility/2006">
              <mc:Choice xmlns:v="urn:schemas-microsoft-com:vml" Requires="v">
                <p:oleObj spid="_x0000_s756749" name="Bitmap Image" r:id="rId4" imgW="3905795" imgH="4963218" progId="PBrush">
                  <p:embed/>
                </p:oleObj>
              </mc:Choice>
              <mc:Fallback>
                <p:oleObj name="Bitmap Image" r:id="rId4" imgW="3905795" imgH="496321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676400"/>
                        <a:ext cx="3957638" cy="5029200"/>
                      </a:xfrm>
                      <a:prstGeom prst="rect">
                        <a:avLst/>
                      </a:prstGeom>
                      <a:noFill/>
                      <a:ln>
                        <a:noFill/>
                      </a:ln>
                      <a:effectLst/>
                      <a:extLst>
                        <a:ext uri="{909E8E84-426E-40DD-AFC4-6F175D3DCCD1}">
                          <a14:hiddenFill xmlns:a14="http://schemas.microsoft.com/office/drawing/2010/main">
                            <a:solidFill>
                              <a:srgbClr val="517087"/>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rgbClr val="455B41"/>
                              </a:outerShdw>
                            </a:effectLst>
                          </a14:hiddenEffects>
                        </a:ext>
                      </a:extLst>
                    </p:spPr>
                  </p:pic>
                </p:oleObj>
              </mc:Fallback>
            </mc:AlternateContent>
          </a:graphicData>
        </a:graphic>
      </p:graphicFrame>
      <p:sp>
        <p:nvSpPr>
          <p:cNvPr id="12298" name="AutoShape 10"/>
          <p:cNvSpPr>
            <a:spLocks noChangeArrowheads="1"/>
          </p:cNvSpPr>
          <p:nvPr/>
        </p:nvSpPr>
        <p:spPr bwMode="auto">
          <a:xfrm rot="400174">
            <a:off x="2986963" y="2937587"/>
            <a:ext cx="2057400" cy="381000"/>
          </a:xfrm>
          <a:prstGeom prst="rightArrow">
            <a:avLst>
              <a:gd name="adj1" fmla="val 50000"/>
              <a:gd name="adj2" fmla="val 13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FFFFCC"/>
              </a:solidFill>
            </a:endParaRPr>
          </a:p>
        </p:txBody>
      </p:sp>
    </p:spTree>
    <p:extLst>
      <p:ext uri="{BB962C8B-B14F-4D97-AF65-F5344CB8AC3E}">
        <p14:creationId xmlns:p14="http://schemas.microsoft.com/office/powerpoint/2010/main" val="185700058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294">
                                            <p:txEl>
                                              <p:pRg st="0" end="0"/>
                                            </p:txEl>
                                          </p:spTgt>
                                        </p:tgtEl>
                                        <p:attrNameLst>
                                          <p:attrName>style.visibility</p:attrName>
                                        </p:attrNameLst>
                                      </p:cBhvr>
                                      <p:to>
                                        <p:strVal val="visible"/>
                                      </p:to>
                                    </p:set>
                                    <p:anim calcmode="discrete" valueType="clr">
                                      <p:cBhvr override="childStyle">
                                        <p:cTn id="7" dur="80"/>
                                        <p:tgtEl>
                                          <p:spTgt spid="122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29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291">
                                            <p:txEl>
                                              <p:pRg st="0" end="0"/>
                                            </p:txEl>
                                          </p:spTgt>
                                        </p:tgtEl>
                                        <p:attrNameLst>
                                          <p:attrName>style.visibility</p:attrName>
                                        </p:attrNameLst>
                                      </p:cBhvr>
                                      <p:to>
                                        <p:strVal val="visible"/>
                                      </p:to>
                                    </p:set>
                                    <p:animEffect transition="in" filter="fade">
                                      <p:cBhvr>
                                        <p:cTn id="14" dur="1000"/>
                                        <p:tgtEl>
                                          <p:spTgt spid="12291">
                                            <p:txEl>
                                              <p:pRg st="0" end="0"/>
                                            </p:txEl>
                                          </p:spTgt>
                                        </p:tgtEl>
                                      </p:cBhvr>
                                    </p:animEffect>
                                    <p:anim calcmode="lin" valueType="num">
                                      <p:cBhvr>
                                        <p:cTn id="15"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2291">
                                            <p:txEl>
                                              <p:pRg st="1" end="1"/>
                                            </p:txEl>
                                          </p:spTgt>
                                        </p:tgtEl>
                                        <p:attrNameLst>
                                          <p:attrName>style.visibility</p:attrName>
                                        </p:attrNameLst>
                                      </p:cBhvr>
                                      <p:to>
                                        <p:strVal val="visible"/>
                                      </p:to>
                                    </p:set>
                                    <p:animEffect transition="in" filter="fade">
                                      <p:cBhvr>
                                        <p:cTn id="21" dur="1000"/>
                                        <p:tgtEl>
                                          <p:spTgt spid="12291">
                                            <p:txEl>
                                              <p:pRg st="1" end="1"/>
                                            </p:txEl>
                                          </p:spTgt>
                                        </p:tgtEl>
                                      </p:cBhvr>
                                    </p:animEffect>
                                    <p:anim calcmode="lin" valueType="num">
                                      <p:cBhvr>
                                        <p:cTn id="22"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2291">
                                            <p:txEl>
                                              <p:pRg st="2" end="2"/>
                                            </p:txEl>
                                          </p:spTgt>
                                        </p:tgtEl>
                                        <p:attrNameLst>
                                          <p:attrName>style.visibility</p:attrName>
                                        </p:attrNameLst>
                                      </p:cBhvr>
                                      <p:to>
                                        <p:strVal val="visible"/>
                                      </p:to>
                                    </p:set>
                                    <p:animEffect transition="in" filter="fade">
                                      <p:cBhvr>
                                        <p:cTn id="28" dur="1000"/>
                                        <p:tgtEl>
                                          <p:spTgt spid="12291">
                                            <p:txEl>
                                              <p:pRg st="2" end="2"/>
                                            </p:txEl>
                                          </p:spTgt>
                                        </p:tgtEl>
                                      </p:cBhvr>
                                    </p:animEffect>
                                    <p:anim calcmode="lin" valueType="num">
                                      <p:cBhvr>
                                        <p:cTn id="29"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291">
                                            <p:txEl>
                                              <p:pRg st="2" end="2"/>
                                            </p:txEl>
                                          </p:spTgt>
                                        </p:tgtEl>
                                        <p:attrNameLst>
                                          <p:attrName>ppt_y</p:attrName>
                                        </p:attrNameLst>
                                      </p:cBhvr>
                                      <p:tavLst>
                                        <p:tav tm="0">
                                          <p:val>
                                            <p:strVal val="#ppt_y-.1"/>
                                          </p:val>
                                        </p:tav>
                                        <p:tav tm="100000">
                                          <p:val>
                                            <p:strVal val="#ppt_y"/>
                                          </p:val>
                                        </p:tav>
                                      </p:tavLst>
                                    </p:anim>
                                  </p:childTnLst>
                                </p:cTn>
                              </p:par>
                              <p:par>
                                <p:cTn id="31" presetID="25" presetClass="entr" presetSubtype="0" fill="hold" grpId="0" nodeType="withEffect">
                                  <p:stCondLst>
                                    <p:cond delay="0"/>
                                  </p:stCondLst>
                                  <p:childTnLst>
                                    <p:set>
                                      <p:cBhvr>
                                        <p:cTn id="32" dur="1" fill="hold">
                                          <p:stCondLst>
                                            <p:cond delay="0"/>
                                          </p:stCondLst>
                                        </p:cTn>
                                        <p:tgtEl>
                                          <p:spTgt spid="12298"/>
                                        </p:tgtEl>
                                        <p:attrNameLst>
                                          <p:attrName>style.visibility</p:attrName>
                                        </p:attrNameLst>
                                      </p:cBhvr>
                                      <p:to>
                                        <p:strVal val="visible"/>
                                      </p:to>
                                    </p:set>
                                    <p:anim calcmode="lin" valueType="num">
                                      <p:cBhvr>
                                        <p:cTn id="33" dur="500" decel="50000" fill="hold">
                                          <p:stCondLst>
                                            <p:cond delay="0"/>
                                          </p:stCondLst>
                                        </p:cTn>
                                        <p:tgtEl>
                                          <p:spTgt spid="12298"/>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2298"/>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2298"/>
                                        </p:tgtEl>
                                        <p:attrNameLst>
                                          <p:attrName>ppt_w</p:attrName>
                                        </p:attrNameLst>
                                      </p:cBhvr>
                                      <p:tavLst>
                                        <p:tav tm="0">
                                          <p:val>
                                            <p:strVal val="#ppt_w*.05"/>
                                          </p:val>
                                        </p:tav>
                                        <p:tav tm="100000">
                                          <p:val>
                                            <p:strVal val="#ppt_w"/>
                                          </p:val>
                                        </p:tav>
                                      </p:tavLst>
                                    </p:anim>
                                    <p:anim calcmode="lin" valueType="num">
                                      <p:cBhvr>
                                        <p:cTn id="36" dur="1000" fill="hold"/>
                                        <p:tgtEl>
                                          <p:spTgt spid="12298"/>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2298"/>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2298"/>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2298"/>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title"/>
          </p:nvPr>
        </p:nvSpPr>
        <p:spPr>
          <a:xfrm>
            <a:off x="838200" y="152400"/>
            <a:ext cx="7772400" cy="865188"/>
          </a:xfrm>
        </p:spPr>
        <p:txBody>
          <a:bodyPr/>
          <a:lstStyle/>
          <a:p>
            <a:pPr eaLnBrk="1" hangingPunct="1"/>
            <a:r>
              <a:rPr lang="en-US" b="1" dirty="0" smtClean="0"/>
              <a:t>Plant Cells:</a:t>
            </a:r>
            <a:r>
              <a:rPr lang="en-US" dirty="0" smtClean="0"/>
              <a:t>  </a:t>
            </a:r>
          </a:p>
        </p:txBody>
      </p:sp>
      <p:sp>
        <p:nvSpPr>
          <p:cNvPr id="5125" name="Rectangle 4"/>
          <p:cNvSpPr>
            <a:spLocks noGrp="1" noChangeArrowheads="1"/>
          </p:cNvSpPr>
          <p:nvPr>
            <p:ph type="body" idx="1"/>
          </p:nvPr>
        </p:nvSpPr>
        <p:spPr>
          <a:xfrm>
            <a:off x="914400" y="1600200"/>
            <a:ext cx="4267200" cy="2743200"/>
          </a:xfrm>
        </p:spPr>
        <p:txBody>
          <a:bodyPr/>
          <a:lstStyle/>
          <a:p>
            <a:pPr eaLnBrk="1" hangingPunct="1">
              <a:buNone/>
            </a:pPr>
            <a:r>
              <a:rPr lang="en-US" sz="2400" u="sng" dirty="0" smtClean="0"/>
              <a:t>Chloroplast:</a:t>
            </a:r>
            <a:r>
              <a:rPr lang="en-US" sz="2400" dirty="0" smtClean="0"/>
              <a:t> (green) </a:t>
            </a:r>
          </a:p>
          <a:p>
            <a:pPr eaLnBrk="1" hangingPunct="1"/>
            <a:r>
              <a:rPr lang="en-US" sz="2400" dirty="0" smtClean="0"/>
              <a:t>Changes sun’s energy into food.</a:t>
            </a:r>
          </a:p>
          <a:p>
            <a:pPr eaLnBrk="1" hangingPunct="1"/>
            <a:r>
              <a:rPr lang="en-US" sz="2400" dirty="0" smtClean="0"/>
              <a:t>Also in green algae.</a:t>
            </a:r>
          </a:p>
        </p:txBody>
      </p:sp>
      <p:sp>
        <p:nvSpPr>
          <p:cNvPr id="5126" name="Text Box 5"/>
          <p:cNvSpPr txBox="1">
            <a:spLocks noChangeArrowheads="1"/>
          </p:cNvSpPr>
          <p:nvPr/>
        </p:nvSpPr>
        <p:spPr bwMode="auto">
          <a:xfrm>
            <a:off x="838200" y="762000"/>
            <a:ext cx="7848600" cy="830263"/>
          </a:xfrm>
          <a:prstGeom prst="rect">
            <a:avLst/>
          </a:prstGeom>
          <a:noFill/>
          <a:ln w="9525">
            <a:noFill/>
            <a:miter lim="800000"/>
            <a:headEnd/>
            <a:tailEnd/>
          </a:ln>
        </p:spPr>
        <p:txBody>
          <a:bodyPr>
            <a:spAutoFit/>
          </a:bodyPr>
          <a:lstStyle/>
          <a:p>
            <a:pPr fontAlgn="base">
              <a:spcBef>
                <a:spcPct val="50000"/>
              </a:spcBef>
              <a:spcAft>
                <a:spcPct val="0"/>
              </a:spcAft>
            </a:pPr>
            <a:r>
              <a:rPr lang="en-US" sz="2400">
                <a:solidFill>
                  <a:srgbClr val="FFFFCC"/>
                </a:solidFill>
              </a:rPr>
              <a:t>contain all of the previous organelles (except centrioles) </a:t>
            </a:r>
            <a:r>
              <a:rPr lang="en-US" sz="2400" b="1" u="sng">
                <a:solidFill>
                  <a:srgbClr val="FFFFCC"/>
                </a:solidFill>
              </a:rPr>
              <a:t>as well as:</a:t>
            </a:r>
          </a:p>
        </p:txBody>
      </p:sp>
      <p:graphicFrame>
        <p:nvGraphicFramePr>
          <p:cNvPr id="107528" name="Object 8"/>
          <p:cNvGraphicFramePr>
            <a:graphicFrameLocks noChangeAspect="1"/>
          </p:cNvGraphicFramePr>
          <p:nvPr/>
        </p:nvGraphicFramePr>
        <p:xfrm>
          <a:off x="5186363" y="1600200"/>
          <a:ext cx="3957637" cy="5029200"/>
        </p:xfrm>
        <a:graphic>
          <a:graphicData uri="http://schemas.openxmlformats.org/presentationml/2006/ole">
            <mc:AlternateContent xmlns:mc="http://schemas.openxmlformats.org/markup-compatibility/2006">
              <mc:Choice xmlns:v="urn:schemas-microsoft-com:vml" Requires="v">
                <p:oleObj spid="_x0000_s757773" name="Bitmap Image" r:id="rId4" imgW="3905795" imgH="4963218" progId="PBrush">
                  <p:embed/>
                </p:oleObj>
              </mc:Choice>
              <mc:Fallback>
                <p:oleObj name="Bitmap Image" r:id="rId4" imgW="3905795" imgH="496321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1600200"/>
                        <a:ext cx="3957637" cy="5029200"/>
                      </a:xfrm>
                      <a:prstGeom prst="rect">
                        <a:avLst/>
                      </a:prstGeom>
                      <a:noFill/>
                      <a:ln>
                        <a:noFill/>
                      </a:ln>
                      <a:effectLst/>
                      <a:extLst>
                        <a:ext uri="{909E8E84-426E-40DD-AFC4-6F175D3DCCD1}">
                          <a14:hiddenFill xmlns:a14="http://schemas.microsoft.com/office/drawing/2010/main">
                            <a:solidFill>
                              <a:srgbClr val="517087"/>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rgbClr val="455B41"/>
                              </a:outerShdw>
                            </a:effectLst>
                          </a14:hiddenEffects>
                        </a:ext>
                      </a:extLst>
                    </p:spPr>
                  </p:pic>
                </p:oleObj>
              </mc:Fallback>
            </mc:AlternateContent>
          </a:graphicData>
        </a:graphic>
      </p:graphicFrame>
      <p:sp>
        <p:nvSpPr>
          <p:cNvPr id="107529" name="AutoShape 9"/>
          <p:cNvSpPr>
            <a:spLocks noChangeArrowheads="1"/>
          </p:cNvSpPr>
          <p:nvPr/>
        </p:nvSpPr>
        <p:spPr bwMode="auto">
          <a:xfrm rot="1263469">
            <a:off x="2449391" y="3068596"/>
            <a:ext cx="4002775" cy="381000"/>
          </a:xfrm>
          <a:prstGeom prst="rightArrow">
            <a:avLst>
              <a:gd name="adj1" fmla="val 50000"/>
              <a:gd name="adj2" fmla="val 24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FFFFCC"/>
              </a:solidFill>
            </a:endParaRPr>
          </a:p>
        </p:txBody>
      </p:sp>
      <p:pic>
        <p:nvPicPr>
          <p:cNvPr id="9" name="Picture 4" descr="chloroplast.gif                                                00463CA1 Macintosh                      BE4B3FBF:"/>
          <p:cNvPicPr>
            <a:picLocks noChangeAspect="1" noChangeArrowheads="1"/>
          </p:cNvPicPr>
          <p:nvPr/>
        </p:nvPicPr>
        <p:blipFill>
          <a:blip r:embed="rId6" cstate="print"/>
          <a:srcRect/>
          <a:stretch>
            <a:fillRect/>
          </a:stretch>
        </p:blipFill>
        <p:spPr bwMode="auto">
          <a:xfrm>
            <a:off x="2743200" y="4038600"/>
            <a:ext cx="3075709" cy="2819400"/>
          </a:xfrm>
          <a:prstGeom prst="rect">
            <a:avLst/>
          </a:prstGeom>
          <a:noFill/>
        </p:spPr>
      </p:pic>
    </p:spTree>
    <p:extLst>
      <p:ext uri="{BB962C8B-B14F-4D97-AF65-F5344CB8AC3E}">
        <p14:creationId xmlns:p14="http://schemas.microsoft.com/office/powerpoint/2010/main" val="381785666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07529"/>
                                        </p:tgtEl>
                                        <p:attrNameLst>
                                          <p:attrName>style.visibility</p:attrName>
                                        </p:attrNameLst>
                                      </p:cBhvr>
                                      <p:to>
                                        <p:strVal val="visible"/>
                                      </p:to>
                                    </p:set>
                                    <p:anim calcmode="lin" valueType="num">
                                      <p:cBhvr>
                                        <p:cTn id="7" dur="500" decel="50000" fill="hold">
                                          <p:stCondLst>
                                            <p:cond delay="0"/>
                                          </p:stCondLst>
                                        </p:cTn>
                                        <p:tgtEl>
                                          <p:spTgt spid="10752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752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7529"/>
                                        </p:tgtEl>
                                        <p:attrNameLst>
                                          <p:attrName>ppt_w</p:attrName>
                                        </p:attrNameLst>
                                      </p:cBhvr>
                                      <p:tavLst>
                                        <p:tav tm="0">
                                          <p:val>
                                            <p:strVal val="#ppt_w*.05"/>
                                          </p:val>
                                        </p:tav>
                                        <p:tav tm="100000">
                                          <p:val>
                                            <p:strVal val="#ppt_w"/>
                                          </p:val>
                                        </p:tav>
                                      </p:tavLst>
                                    </p:anim>
                                    <p:anim calcmode="lin" valueType="num">
                                      <p:cBhvr>
                                        <p:cTn id="10" dur="1000" fill="hold"/>
                                        <p:tgtEl>
                                          <p:spTgt spid="10752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752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752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752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7529"/>
                                        </p:tgtEl>
                                      </p:cBhvr>
                                    </p:animEffect>
                                  </p:childTnLst>
                                </p:cTn>
                              </p:par>
                              <p:par>
                                <p:cTn id="15" presetID="16" presetClass="exit" presetSubtype="26" fill="hold" nodeType="withEffect">
                                  <p:stCondLst>
                                    <p:cond delay="0"/>
                                  </p:stCondLst>
                                  <p:childTnLst>
                                    <p:animEffect transition="out" filter="barn(inHorizontal)">
                                      <p:cBhvr>
                                        <p:cTn id="16" dur="500"/>
                                        <p:tgtEl>
                                          <p:spTgt spid="107528"/>
                                        </p:tgtEl>
                                      </p:cBhvr>
                                    </p:animEffect>
                                    <p:set>
                                      <p:cBhvr>
                                        <p:cTn id="17" dur="1" fill="hold">
                                          <p:stCondLst>
                                            <p:cond delay="499"/>
                                          </p:stCondLst>
                                        </p:cTn>
                                        <p:tgtEl>
                                          <p:spTgt spid="107528"/>
                                        </p:tgtEl>
                                        <p:attrNameLst>
                                          <p:attrName>style.visibility</p:attrName>
                                        </p:attrNameLst>
                                      </p:cBhvr>
                                      <p:to>
                                        <p:strVal val="hidden"/>
                                      </p:to>
                                    </p:set>
                                  </p:childTnLst>
                                </p:cTn>
                              </p:par>
                              <p:par>
                                <p:cTn id="18" presetID="16" presetClass="exit" presetSubtype="26" fill="hold" grpId="1" nodeType="withEffect">
                                  <p:stCondLst>
                                    <p:cond delay="0"/>
                                  </p:stCondLst>
                                  <p:childTnLst>
                                    <p:animEffect transition="out" filter="barn(inHorizontal)">
                                      <p:cBhvr>
                                        <p:cTn id="19" dur="500"/>
                                        <p:tgtEl>
                                          <p:spTgt spid="107529"/>
                                        </p:tgtEl>
                                      </p:cBhvr>
                                    </p:animEffect>
                                    <p:set>
                                      <p:cBhvr>
                                        <p:cTn id="20" dur="1" fill="hold">
                                          <p:stCondLst>
                                            <p:cond delay="499"/>
                                          </p:stCondLst>
                                        </p:cTn>
                                        <p:tgtEl>
                                          <p:spTgt spid="107529"/>
                                        </p:tgtEl>
                                        <p:attrNameLst>
                                          <p:attrName>style.visibility</p:attrName>
                                        </p:attrNameLst>
                                      </p:cBhvr>
                                      <p:to>
                                        <p:strVal val="hidden"/>
                                      </p:to>
                                    </p:se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9" grpId="0" animBg="1"/>
      <p:bldP spid="107529"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838200" y="0"/>
            <a:ext cx="7772400" cy="1143000"/>
          </a:xfrm>
        </p:spPr>
        <p:txBody>
          <a:bodyPr/>
          <a:lstStyle/>
          <a:p>
            <a:pPr eaLnBrk="1" hangingPunct="1"/>
            <a:r>
              <a:rPr lang="en-US" b="1" dirty="0" smtClean="0"/>
              <a:t>Plant Cells:</a:t>
            </a:r>
            <a:r>
              <a:rPr lang="en-US" dirty="0" smtClean="0"/>
              <a:t>  </a:t>
            </a:r>
          </a:p>
        </p:txBody>
      </p:sp>
      <p:sp>
        <p:nvSpPr>
          <p:cNvPr id="6148" name="Rectangle 4"/>
          <p:cNvSpPr>
            <a:spLocks noGrp="1" noChangeArrowheads="1"/>
          </p:cNvSpPr>
          <p:nvPr>
            <p:ph type="body" sz="half" idx="1"/>
          </p:nvPr>
        </p:nvSpPr>
        <p:spPr/>
        <p:txBody>
          <a:bodyPr/>
          <a:lstStyle/>
          <a:p>
            <a:pPr eaLnBrk="1" hangingPunct="1">
              <a:buNone/>
            </a:pPr>
            <a:r>
              <a:rPr lang="en-US" sz="2400" u="sng" dirty="0" smtClean="0"/>
              <a:t>Central Water Vacuole:</a:t>
            </a:r>
          </a:p>
          <a:p>
            <a:pPr eaLnBrk="1" hangingPunct="1"/>
            <a:r>
              <a:rPr lang="en-US" sz="2400" dirty="0" smtClean="0"/>
              <a:t>Single, large water filled vacuole in the middle of the cell.</a:t>
            </a:r>
          </a:p>
          <a:p>
            <a:pPr eaLnBrk="1" hangingPunct="1"/>
            <a:r>
              <a:rPr lang="en-US" sz="2400" dirty="0" smtClean="0"/>
              <a:t>Strengthen cells and provide support for plant.</a:t>
            </a:r>
          </a:p>
          <a:p>
            <a:pPr eaLnBrk="1" hangingPunct="1"/>
            <a:r>
              <a:rPr lang="en-US" sz="2400" dirty="0" smtClean="0"/>
              <a:t>Contains toxins to harm plant predators, waste products and pigment for color (petals).</a:t>
            </a:r>
          </a:p>
        </p:txBody>
      </p:sp>
      <p:sp>
        <p:nvSpPr>
          <p:cNvPr id="6149" name="Text Box 5"/>
          <p:cNvSpPr txBox="1">
            <a:spLocks noChangeArrowheads="1"/>
          </p:cNvSpPr>
          <p:nvPr/>
        </p:nvSpPr>
        <p:spPr bwMode="auto">
          <a:xfrm>
            <a:off x="838200" y="762000"/>
            <a:ext cx="7848600" cy="830997"/>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FFFFCC"/>
                </a:solidFill>
              </a:rPr>
              <a:t>contain all of the previous organelles (except </a:t>
            </a:r>
            <a:r>
              <a:rPr lang="en-US" sz="2400" dirty="0" err="1" smtClean="0">
                <a:solidFill>
                  <a:srgbClr val="FFFFCC"/>
                </a:solidFill>
              </a:rPr>
              <a:t>centrioles</a:t>
            </a:r>
            <a:r>
              <a:rPr lang="en-US" sz="2400" dirty="0">
                <a:solidFill>
                  <a:srgbClr val="FFFFCC"/>
                </a:solidFill>
              </a:rPr>
              <a:t>) </a:t>
            </a:r>
            <a:r>
              <a:rPr lang="en-US" sz="2400" b="1" u="sng" dirty="0">
                <a:solidFill>
                  <a:srgbClr val="FFFFCC"/>
                </a:solidFill>
              </a:rPr>
              <a:t>as well as:</a:t>
            </a:r>
          </a:p>
        </p:txBody>
      </p:sp>
      <p:graphicFrame>
        <p:nvGraphicFramePr>
          <p:cNvPr id="6146" name="Object 6"/>
          <p:cNvGraphicFramePr>
            <a:graphicFrameLocks noGrp="1" noChangeAspect="1"/>
          </p:cNvGraphicFramePr>
          <p:nvPr>
            <p:ph sz="half" idx="2"/>
          </p:nvPr>
        </p:nvGraphicFramePr>
        <p:xfrm>
          <a:off x="4703763" y="1676400"/>
          <a:ext cx="3967162" cy="5040313"/>
        </p:xfrm>
        <a:graphic>
          <a:graphicData uri="http://schemas.openxmlformats.org/presentationml/2006/ole">
            <mc:AlternateContent xmlns:mc="http://schemas.openxmlformats.org/markup-compatibility/2006">
              <mc:Choice xmlns:v="urn:schemas-microsoft-com:vml" Requires="v">
                <p:oleObj spid="_x0000_s758797" name="Bitmap Image" r:id="rId4" imgW="3905795" imgH="4963218" progId="PBrush">
                  <p:embed/>
                </p:oleObj>
              </mc:Choice>
              <mc:Fallback>
                <p:oleObj name="Bitmap Image" r:id="rId4" imgW="3905795" imgH="4963218" progId="PBrush">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763" y="1676400"/>
                        <a:ext cx="3967162" cy="5040313"/>
                      </a:xfrm>
                      <a:prstGeom prst="rect">
                        <a:avLst/>
                      </a:prstGeom>
                      <a:noFill/>
                      <a:ln>
                        <a:noFill/>
                      </a:ln>
                      <a:effectLst/>
                      <a:extLst>
                        <a:ext uri="{909E8E84-426E-40DD-AFC4-6F175D3DCCD1}">
                          <a14:hiddenFill xmlns:a14="http://schemas.microsoft.com/office/drawing/2010/main">
                            <a:solidFill>
                              <a:srgbClr val="517087"/>
                            </a:solidFill>
                          </a14:hiddenFill>
                        </a:ext>
                        <a:ext uri="{91240B29-F687-4F45-9708-019B960494DF}">
                          <a14:hiddenLine xmlns:a14="http://schemas.microsoft.com/office/drawing/2010/main" w="9525">
                            <a:solidFill>
                              <a:srgbClr val="FFFFCC"/>
                            </a:solidFill>
                            <a:miter lim="800000"/>
                            <a:headEnd/>
                            <a:tailEnd/>
                          </a14:hiddenLine>
                        </a:ext>
                        <a:ext uri="{AF507438-7753-43E0-B8FC-AC1667EBCBE1}">
                          <a14:hiddenEffects xmlns:a14="http://schemas.microsoft.com/office/drawing/2010/main">
                            <a:effectLst>
                              <a:outerShdw dist="35921" dir="2700000" algn="ctr" rotWithShape="0">
                                <a:srgbClr val="455B41"/>
                              </a:outerShdw>
                            </a:effectLst>
                          </a14:hiddenEffects>
                        </a:ext>
                      </a:extLst>
                    </p:spPr>
                  </p:pic>
                </p:oleObj>
              </mc:Fallback>
            </mc:AlternateContent>
          </a:graphicData>
        </a:graphic>
      </p:graphicFrame>
      <p:sp>
        <p:nvSpPr>
          <p:cNvPr id="108552" name="AutoShape 8"/>
          <p:cNvSpPr>
            <a:spLocks noChangeArrowheads="1"/>
          </p:cNvSpPr>
          <p:nvPr/>
        </p:nvSpPr>
        <p:spPr bwMode="auto">
          <a:xfrm rot="2586628">
            <a:off x="3627572" y="2685458"/>
            <a:ext cx="2880527" cy="381000"/>
          </a:xfrm>
          <a:prstGeom prst="rightArrow">
            <a:avLst>
              <a:gd name="adj1" fmla="val 50000"/>
              <a:gd name="adj2" fmla="val 14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FFFFCC"/>
              </a:solidFill>
            </a:endParaRPr>
          </a:p>
        </p:txBody>
      </p:sp>
    </p:spTree>
    <p:extLst>
      <p:ext uri="{BB962C8B-B14F-4D97-AF65-F5344CB8AC3E}">
        <p14:creationId xmlns:p14="http://schemas.microsoft.com/office/powerpoint/2010/main" val="110840312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8552"/>
                                        </p:tgtEl>
                                        <p:attrNameLst>
                                          <p:attrName>style.visibility</p:attrName>
                                        </p:attrNameLst>
                                      </p:cBhvr>
                                      <p:to>
                                        <p:strVal val="visible"/>
                                      </p:to>
                                    </p:set>
                                    <p:anim to="" calcmode="lin" valueType="num">
                                      <p:cBhvr>
                                        <p:cTn id="7" dur="1" fill="hold"/>
                                        <p:tgtEl>
                                          <p:spTgt spid="10855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8">
                                            <p:txEl>
                                              <p:pRg st="1" end="1"/>
                                            </p:txEl>
                                          </p:spTgt>
                                        </p:tgtEl>
                                        <p:attrNameLst>
                                          <p:attrName>style.visibility</p:attrName>
                                        </p:attrNameLst>
                                      </p:cBhvr>
                                      <p:to>
                                        <p:strVal val="visible"/>
                                      </p:to>
                                    </p:set>
                                    <p:anim to="" calcmode="lin" valueType="num">
                                      <p:cBhvr>
                                        <p:cTn id="12" dur="1" fill="hold"/>
                                        <p:tgtEl>
                                          <p:spTgt spid="6148">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148">
                                            <p:txEl>
                                              <p:pRg st="2" end="2"/>
                                            </p:txEl>
                                          </p:spTgt>
                                        </p:tgtEl>
                                        <p:attrNameLst>
                                          <p:attrName>style.visibility</p:attrName>
                                        </p:attrNameLst>
                                      </p:cBhvr>
                                      <p:to>
                                        <p:strVal val="visible"/>
                                      </p:to>
                                    </p:set>
                                    <p:anim to="" calcmode="lin" valueType="num">
                                      <p:cBhvr>
                                        <p:cTn id="17" dur="1" fill="hold"/>
                                        <p:tgtEl>
                                          <p:spTgt spid="6148">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8">
                                            <p:txEl>
                                              <p:pRg st="3" end="3"/>
                                            </p:txEl>
                                          </p:spTgt>
                                        </p:tgtEl>
                                        <p:attrNameLst>
                                          <p:attrName>style.visibility</p:attrName>
                                        </p:attrNameLst>
                                      </p:cBhvr>
                                      <p:to>
                                        <p:strVal val="visible"/>
                                      </p:to>
                                    </p:set>
                                    <p:anim to="" calcmode="lin" valueType="num">
                                      <p:cBhvr>
                                        <p:cTn id="22" dur="1" fill="hold"/>
                                        <p:tgtEl>
                                          <p:spTgt spid="614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457200" y="171615"/>
            <a:ext cx="7924800" cy="6686385"/>
          </a:xfrm>
          <a:prstGeom prst="rect">
            <a:avLst/>
          </a:prstGeom>
          <a:noFill/>
          <a:ln w="9525">
            <a:noFill/>
            <a:miter lim="800000"/>
            <a:headEnd/>
            <a:tailEnd/>
          </a:ln>
          <a:effectLst/>
        </p:spPr>
        <p:txBody>
          <a:bodyPr vert="horz" wrap="square" lIns="0" tIns="152352" rIns="0" bIns="38088" numCol="1" anchor="ctr" anchorCtr="0" compatLnSpc="1">
            <a:prstTxWarp prst="textNoShape">
              <a:avLst/>
            </a:prstTxWarp>
            <a:spAutoFit/>
          </a:bodyPr>
          <a:lstStyle/>
          <a:p>
            <a:pPr fontAlgn="base">
              <a:spcBef>
                <a:spcPct val="0"/>
              </a:spcBef>
              <a:spcAft>
                <a:spcPct val="0"/>
              </a:spcAft>
              <a:tabLst>
                <a:tab pos="228600" algn="l"/>
              </a:tabLst>
            </a:pPr>
            <a:r>
              <a:rPr lang="en-US" sz="2400" b="1" dirty="0" smtClean="0">
                <a:solidFill>
                  <a:srgbClr val="1F497D"/>
                </a:solidFill>
                <a:latin typeface="Century Gothic" pitchFamily="34" charset="0"/>
                <a:ea typeface="Times New Roman" pitchFamily="18" charset="0"/>
              </a:rPr>
              <a:t>9) Develop Conclusions:</a:t>
            </a:r>
          </a:p>
          <a:p>
            <a:pPr fontAlgn="base">
              <a:spcBef>
                <a:spcPct val="0"/>
              </a:spcBef>
              <a:spcAft>
                <a:spcPct val="0"/>
              </a:spcAft>
              <a:tabLst>
                <a:tab pos="228600" algn="l"/>
              </a:tabLst>
            </a:pPr>
            <a:endParaRPr lang="en-US" sz="2400" dirty="0" smtClean="0">
              <a:solidFill>
                <a:srgbClr val="1F497D"/>
              </a:solidFill>
              <a:latin typeface="Arial" pitchFamily="34" charset="0"/>
            </a:endParaRPr>
          </a:p>
          <a:p>
            <a:pPr eaLnBrk="0" fontAlgn="base" hangingPunct="0">
              <a:spcBef>
                <a:spcPct val="0"/>
              </a:spcBef>
              <a:spcAft>
                <a:spcPct val="0"/>
              </a:spcAft>
              <a:tabLst>
                <a:tab pos="228600" algn="l"/>
              </a:tabLst>
            </a:pPr>
            <a:r>
              <a:rPr lang="en-US" sz="2400" b="1" u="sng" dirty="0" smtClean="0">
                <a:solidFill>
                  <a:srgbClr val="C00000"/>
                </a:solidFill>
                <a:latin typeface="Century Gothic" pitchFamily="34" charset="0"/>
                <a:ea typeface="Times New Roman" pitchFamily="18" charset="0"/>
              </a:rPr>
              <a:t>4 parts</a:t>
            </a:r>
          </a:p>
          <a:p>
            <a:pPr eaLnBrk="0" fontAlgn="base" hangingPunct="0">
              <a:spcBef>
                <a:spcPct val="0"/>
              </a:spcBef>
              <a:spcAft>
                <a:spcPct val="0"/>
              </a:spcAft>
              <a:tabLst>
                <a:tab pos="228600" algn="l"/>
              </a:tabLst>
            </a:pPr>
            <a:endParaRPr lang="en-US" sz="2400" b="1" u="sng" dirty="0" smtClean="0">
              <a:solidFill>
                <a:prstClr val="black"/>
              </a:solidFill>
              <a:latin typeface="Arial" pitchFamily="34" charset="0"/>
            </a:endParaRPr>
          </a:p>
          <a:p>
            <a:pPr eaLnBrk="0" fontAlgn="base" hangingPunct="0">
              <a:spcBef>
                <a:spcPct val="0"/>
              </a:spcBef>
              <a:spcAft>
                <a:spcPct val="0"/>
              </a:spcAft>
              <a:buFontTx/>
              <a:buChar char="•"/>
              <a:tabLst>
                <a:tab pos="228600" algn="l"/>
              </a:tabLst>
            </a:pPr>
            <a:r>
              <a:rPr lang="en-US" sz="2000" b="1" dirty="0" smtClean="0">
                <a:solidFill>
                  <a:srgbClr val="7030A0"/>
                </a:solidFill>
                <a:latin typeface="Century Gothic" pitchFamily="34" charset="0"/>
                <a:ea typeface="Times New Roman" pitchFamily="18" charset="0"/>
              </a:rPr>
              <a:t>State whether your hypothesis is “supported” or “not supported”</a:t>
            </a:r>
          </a:p>
          <a:p>
            <a:pPr eaLnBrk="0" fontAlgn="base" hangingPunct="0">
              <a:spcBef>
                <a:spcPct val="0"/>
              </a:spcBef>
              <a:spcAft>
                <a:spcPct val="0"/>
              </a:spcAft>
              <a:tabLst>
                <a:tab pos="228600" algn="l"/>
              </a:tabLst>
            </a:pPr>
            <a:endParaRPr lang="en-US" sz="2000" b="1" dirty="0" smtClean="0">
              <a:solidFill>
                <a:prstClr val="black"/>
              </a:solidFill>
              <a:latin typeface="Arial" pitchFamily="34" charset="0"/>
            </a:endParaRPr>
          </a:p>
          <a:p>
            <a:pPr eaLnBrk="0" fontAlgn="base" hangingPunct="0">
              <a:spcBef>
                <a:spcPct val="0"/>
              </a:spcBef>
              <a:spcAft>
                <a:spcPct val="0"/>
              </a:spcAft>
              <a:buFontTx/>
              <a:buChar char="•"/>
              <a:tabLst>
                <a:tab pos="228600" algn="l"/>
              </a:tabLst>
            </a:pPr>
            <a:r>
              <a:rPr lang="en-US" sz="2000" b="1" dirty="0" smtClean="0">
                <a:solidFill>
                  <a:srgbClr val="7030A0"/>
                </a:solidFill>
                <a:latin typeface="Century Gothic" pitchFamily="34" charset="0"/>
                <a:ea typeface="Times New Roman" pitchFamily="18" charset="0"/>
              </a:rPr>
              <a:t>Evidence that your hypothesis is supported or not supported…. Use concrete data.  Use range of data when available</a:t>
            </a:r>
          </a:p>
          <a:p>
            <a:pPr eaLnBrk="0" fontAlgn="base" hangingPunct="0">
              <a:spcBef>
                <a:spcPct val="0"/>
              </a:spcBef>
              <a:spcAft>
                <a:spcPct val="0"/>
              </a:spcAft>
              <a:tabLst>
                <a:tab pos="228600" algn="l"/>
              </a:tabLst>
            </a:pPr>
            <a:endParaRPr lang="en-US" sz="2000" b="1" dirty="0" smtClean="0">
              <a:solidFill>
                <a:prstClr val="black"/>
              </a:solidFill>
              <a:latin typeface="Arial" pitchFamily="34" charset="0"/>
            </a:endParaRPr>
          </a:p>
          <a:p>
            <a:pPr eaLnBrk="0" fontAlgn="base" hangingPunct="0">
              <a:spcBef>
                <a:spcPct val="0"/>
              </a:spcBef>
              <a:spcAft>
                <a:spcPct val="0"/>
              </a:spcAft>
              <a:buFontTx/>
              <a:buChar char="•"/>
              <a:tabLst>
                <a:tab pos="228600" algn="l"/>
              </a:tabLst>
            </a:pPr>
            <a:r>
              <a:rPr lang="en-US" sz="2000" b="1" dirty="0" smtClean="0">
                <a:solidFill>
                  <a:srgbClr val="7030A0"/>
                </a:solidFill>
                <a:latin typeface="Century Gothic" pitchFamily="34" charset="0"/>
                <a:ea typeface="Times New Roman" pitchFamily="18" charset="0"/>
              </a:rPr>
              <a:t>Errors/improvements (realistic)</a:t>
            </a:r>
          </a:p>
          <a:p>
            <a:pPr eaLnBrk="0" fontAlgn="base" hangingPunct="0">
              <a:spcBef>
                <a:spcPct val="0"/>
              </a:spcBef>
              <a:spcAft>
                <a:spcPct val="0"/>
              </a:spcAft>
              <a:tabLst>
                <a:tab pos="228600" algn="l"/>
              </a:tabLst>
            </a:pPr>
            <a:endParaRPr lang="en-US" sz="2000" b="1" dirty="0" smtClean="0">
              <a:solidFill>
                <a:prstClr val="black"/>
              </a:solidFill>
              <a:latin typeface="Arial" pitchFamily="34" charset="0"/>
            </a:endParaRPr>
          </a:p>
          <a:p>
            <a:pPr eaLnBrk="0" fontAlgn="base" hangingPunct="0">
              <a:spcBef>
                <a:spcPct val="0"/>
              </a:spcBef>
              <a:spcAft>
                <a:spcPct val="0"/>
              </a:spcAft>
              <a:buFontTx/>
              <a:buChar char="•"/>
              <a:tabLst>
                <a:tab pos="228600" algn="l"/>
              </a:tabLst>
            </a:pPr>
            <a:r>
              <a:rPr lang="en-US" sz="2000" b="1" dirty="0" smtClean="0">
                <a:solidFill>
                  <a:srgbClr val="7030A0"/>
                </a:solidFill>
                <a:latin typeface="Century Gothic" pitchFamily="34" charset="0"/>
                <a:ea typeface="Times New Roman" pitchFamily="18" charset="0"/>
              </a:rPr>
              <a:t>Modifications to the procedure</a:t>
            </a:r>
          </a:p>
          <a:p>
            <a:pPr lvl="1" eaLnBrk="0" fontAlgn="base" hangingPunct="0">
              <a:spcBef>
                <a:spcPct val="0"/>
              </a:spcBef>
              <a:spcAft>
                <a:spcPct val="0"/>
              </a:spcAft>
              <a:tabLst>
                <a:tab pos="228600" algn="l"/>
              </a:tabLst>
            </a:pPr>
            <a:endParaRPr lang="en-US" sz="2000" dirty="0" smtClean="0">
              <a:solidFill>
                <a:prstClr val="black"/>
              </a:solidFill>
              <a:latin typeface="Arial" pitchFamily="34" charset="0"/>
            </a:endParaRPr>
          </a:p>
          <a:p>
            <a:pPr eaLnBrk="0" fontAlgn="base" hangingPunct="0">
              <a:spcBef>
                <a:spcPct val="0"/>
              </a:spcBef>
              <a:spcAft>
                <a:spcPct val="0"/>
              </a:spcAft>
              <a:tabLst>
                <a:tab pos="228600" algn="l"/>
              </a:tabLst>
            </a:pPr>
            <a:r>
              <a:rPr lang="en-US" sz="2400" b="1" dirty="0" smtClean="0">
                <a:solidFill>
                  <a:srgbClr val="7030A0"/>
                </a:solidFill>
                <a:latin typeface="Century Gothic" pitchFamily="34" charset="0"/>
                <a:ea typeface="Times New Roman" pitchFamily="18" charset="0"/>
              </a:rPr>
              <a:t>Reminders:</a:t>
            </a:r>
            <a:endParaRPr lang="en-US" sz="2400" b="1" dirty="0" smtClean="0">
              <a:solidFill>
                <a:prstClr val="black"/>
              </a:solidFill>
              <a:latin typeface="Times New Roman" pitchFamily="18" charset="0"/>
              <a:cs typeface="Times New Roman" pitchFamily="18" charset="0"/>
            </a:endParaRPr>
          </a:p>
          <a:p>
            <a:pPr eaLnBrk="0" fontAlgn="base" hangingPunct="0">
              <a:spcBef>
                <a:spcPct val="0"/>
              </a:spcBef>
              <a:spcAft>
                <a:spcPct val="0"/>
              </a:spcAft>
              <a:buFont typeface="Arial" pitchFamily="34" charset="0"/>
              <a:buChar char="•"/>
              <a:tabLst>
                <a:tab pos="228600" algn="l"/>
              </a:tabLst>
            </a:pPr>
            <a:r>
              <a:rPr lang="en-US" sz="2400" dirty="0" smtClean="0">
                <a:solidFill>
                  <a:prstClr val="black"/>
                </a:solidFill>
                <a:latin typeface="Century Gothic" pitchFamily="34" charset="0"/>
                <a:cs typeface="Times New Roman" pitchFamily="18" charset="0"/>
              </a:rPr>
              <a:t>NO ABBREVIATIONS</a:t>
            </a:r>
          </a:p>
          <a:p>
            <a:pPr eaLnBrk="0" fontAlgn="base" hangingPunct="0">
              <a:spcBef>
                <a:spcPct val="0"/>
              </a:spcBef>
              <a:spcAft>
                <a:spcPct val="0"/>
              </a:spcAft>
              <a:buFont typeface="Arial" pitchFamily="34" charset="0"/>
              <a:buChar char="•"/>
              <a:tabLst>
                <a:tab pos="228600" algn="l"/>
              </a:tabLst>
            </a:pPr>
            <a:r>
              <a:rPr lang="en-US" sz="2400" dirty="0" smtClean="0">
                <a:solidFill>
                  <a:prstClr val="black"/>
                </a:solidFill>
                <a:latin typeface="Century Gothic" pitchFamily="34" charset="0"/>
                <a:cs typeface="Times New Roman" pitchFamily="18" charset="0"/>
              </a:rPr>
              <a:t>Include all the parts indicated in the directions</a:t>
            </a:r>
            <a:endParaRPr lang="en-US" sz="2400" b="1" dirty="0" smtClean="0">
              <a:solidFill>
                <a:prstClr val="black"/>
              </a:solidFill>
              <a:latin typeface="Times New Roman" pitchFamily="18" charset="0"/>
              <a:cs typeface="Times New Roman" pitchFamily="18" charset="0"/>
            </a:endParaRPr>
          </a:p>
          <a:p>
            <a:pPr eaLnBrk="0" fontAlgn="base" hangingPunct="0">
              <a:spcBef>
                <a:spcPct val="0"/>
              </a:spcBef>
              <a:spcAft>
                <a:spcPct val="0"/>
              </a:spcAft>
              <a:buFont typeface="Arial" pitchFamily="34" charset="0"/>
              <a:buChar char="•"/>
              <a:tabLst>
                <a:tab pos="228600" algn="l"/>
              </a:tabLst>
            </a:pPr>
            <a:r>
              <a:rPr lang="en-US" sz="2400" dirty="0" smtClean="0">
                <a:solidFill>
                  <a:prstClr val="black"/>
                </a:solidFill>
                <a:latin typeface="Century Gothic" pitchFamily="34" charset="0"/>
                <a:cs typeface="Times New Roman" pitchFamily="18" charset="0"/>
              </a:rPr>
              <a:t>Metric, metric, metric…… </a:t>
            </a:r>
            <a:endParaRPr lang="en-US" sz="2400" b="1" dirty="0" smtClean="0">
              <a:solidFill>
                <a:prstClr val="black"/>
              </a:solidFill>
              <a:latin typeface="Times New Roman" pitchFamily="18" charset="0"/>
              <a:cs typeface="Times New Roman" pitchFamily="18" charset="0"/>
            </a:endParaRPr>
          </a:p>
          <a:p>
            <a:pPr eaLnBrk="0" fontAlgn="base" hangingPunct="0">
              <a:spcBef>
                <a:spcPct val="0"/>
              </a:spcBef>
              <a:spcAft>
                <a:spcPct val="0"/>
              </a:spcAft>
              <a:tabLst>
                <a:tab pos="228600" algn="l"/>
              </a:tabLst>
            </a:pPr>
            <a:endParaRPr lang="en-US" dirty="0" smtClean="0">
              <a:solidFill>
                <a:prstClr val="black"/>
              </a:solidFill>
              <a:latin typeface="Arial" pitchFamily="34" charset="0"/>
            </a:endParaRPr>
          </a:p>
        </p:txBody>
      </p:sp>
    </p:spTree>
    <p:extLst>
      <p:ext uri="{BB962C8B-B14F-4D97-AF65-F5344CB8AC3E}">
        <p14:creationId xmlns:p14="http://schemas.microsoft.com/office/powerpoint/2010/main" val="1122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5">
                                            <p:txEl>
                                              <p:pRg st="0" end="0"/>
                                            </p:txEl>
                                          </p:spTgt>
                                        </p:tgtEl>
                                        <p:attrNameLst>
                                          <p:attrName>style.visibility</p:attrName>
                                        </p:attrNameLst>
                                      </p:cBhvr>
                                      <p:to>
                                        <p:strVal val="visible"/>
                                      </p:to>
                                    </p:set>
                                    <p:animEffect transition="in" filter="fade">
                                      <p:cBhvr>
                                        <p:cTn id="7" dur="2000"/>
                                        <p:tgtEl>
                                          <p:spTgt spid="163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5">
                                            <p:txEl>
                                              <p:pRg st="2" end="2"/>
                                            </p:txEl>
                                          </p:spTgt>
                                        </p:tgtEl>
                                        <p:attrNameLst>
                                          <p:attrName>style.visibility</p:attrName>
                                        </p:attrNameLst>
                                      </p:cBhvr>
                                      <p:to>
                                        <p:strVal val="visible"/>
                                      </p:to>
                                    </p:set>
                                    <p:animEffect transition="in" filter="fade">
                                      <p:cBhvr>
                                        <p:cTn id="12" dur="2000"/>
                                        <p:tgtEl>
                                          <p:spTgt spid="163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5">
                                            <p:txEl>
                                              <p:pRg st="4" end="4"/>
                                            </p:txEl>
                                          </p:spTgt>
                                        </p:tgtEl>
                                        <p:attrNameLst>
                                          <p:attrName>style.visibility</p:attrName>
                                        </p:attrNameLst>
                                      </p:cBhvr>
                                      <p:to>
                                        <p:strVal val="visible"/>
                                      </p:to>
                                    </p:set>
                                    <p:animEffect transition="in" filter="fade">
                                      <p:cBhvr>
                                        <p:cTn id="17" dur="2000"/>
                                        <p:tgtEl>
                                          <p:spTgt spid="1638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385">
                                            <p:txEl>
                                              <p:pRg st="6" end="6"/>
                                            </p:txEl>
                                          </p:spTgt>
                                        </p:tgtEl>
                                        <p:attrNameLst>
                                          <p:attrName>style.visibility</p:attrName>
                                        </p:attrNameLst>
                                      </p:cBhvr>
                                      <p:to>
                                        <p:strVal val="visible"/>
                                      </p:to>
                                    </p:set>
                                    <p:animEffect transition="in" filter="fade">
                                      <p:cBhvr>
                                        <p:cTn id="22" dur="2000"/>
                                        <p:tgtEl>
                                          <p:spTgt spid="1638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385">
                                            <p:txEl>
                                              <p:pRg st="8" end="8"/>
                                            </p:txEl>
                                          </p:spTgt>
                                        </p:tgtEl>
                                        <p:attrNameLst>
                                          <p:attrName>style.visibility</p:attrName>
                                        </p:attrNameLst>
                                      </p:cBhvr>
                                      <p:to>
                                        <p:strVal val="visible"/>
                                      </p:to>
                                    </p:set>
                                    <p:animEffect transition="in" filter="fade">
                                      <p:cBhvr>
                                        <p:cTn id="27" dur="2000"/>
                                        <p:tgtEl>
                                          <p:spTgt spid="1638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385">
                                            <p:txEl>
                                              <p:pRg st="10" end="10"/>
                                            </p:txEl>
                                          </p:spTgt>
                                        </p:tgtEl>
                                        <p:attrNameLst>
                                          <p:attrName>style.visibility</p:attrName>
                                        </p:attrNameLst>
                                      </p:cBhvr>
                                      <p:to>
                                        <p:strVal val="visible"/>
                                      </p:to>
                                    </p:set>
                                    <p:animEffect transition="in" filter="fade">
                                      <p:cBhvr>
                                        <p:cTn id="32" dur="2000"/>
                                        <p:tgtEl>
                                          <p:spTgt spid="1638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385">
                                            <p:txEl>
                                              <p:pRg st="12" end="12"/>
                                            </p:txEl>
                                          </p:spTgt>
                                        </p:tgtEl>
                                        <p:attrNameLst>
                                          <p:attrName>style.visibility</p:attrName>
                                        </p:attrNameLst>
                                      </p:cBhvr>
                                      <p:to>
                                        <p:strVal val="visible"/>
                                      </p:to>
                                    </p:set>
                                    <p:animEffect transition="in" filter="fade">
                                      <p:cBhvr>
                                        <p:cTn id="37" dur="2000"/>
                                        <p:tgtEl>
                                          <p:spTgt spid="16385">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385">
                                            <p:txEl>
                                              <p:pRg st="13" end="13"/>
                                            </p:txEl>
                                          </p:spTgt>
                                        </p:tgtEl>
                                        <p:attrNameLst>
                                          <p:attrName>style.visibility</p:attrName>
                                        </p:attrNameLst>
                                      </p:cBhvr>
                                      <p:to>
                                        <p:strVal val="visible"/>
                                      </p:to>
                                    </p:set>
                                    <p:animEffect transition="in" filter="fade">
                                      <p:cBhvr>
                                        <p:cTn id="42" dur="2000"/>
                                        <p:tgtEl>
                                          <p:spTgt spid="16385">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385">
                                            <p:txEl>
                                              <p:pRg st="14" end="14"/>
                                            </p:txEl>
                                          </p:spTgt>
                                        </p:tgtEl>
                                        <p:attrNameLst>
                                          <p:attrName>style.visibility</p:attrName>
                                        </p:attrNameLst>
                                      </p:cBhvr>
                                      <p:to>
                                        <p:strVal val="visible"/>
                                      </p:to>
                                    </p:set>
                                    <p:animEffect transition="in" filter="fade">
                                      <p:cBhvr>
                                        <p:cTn id="47" dur="2000"/>
                                        <p:tgtEl>
                                          <p:spTgt spid="16385">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385">
                                            <p:txEl>
                                              <p:pRg st="15" end="15"/>
                                            </p:txEl>
                                          </p:spTgt>
                                        </p:tgtEl>
                                        <p:attrNameLst>
                                          <p:attrName>style.visibility</p:attrName>
                                        </p:attrNameLst>
                                      </p:cBhvr>
                                      <p:to>
                                        <p:strVal val="visible"/>
                                      </p:to>
                                    </p:set>
                                    <p:animEffect transition="in" filter="fade">
                                      <p:cBhvr>
                                        <p:cTn id="52" dur="2000"/>
                                        <p:tgtEl>
                                          <p:spTgt spid="1638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p:txBody>
          <a:bodyPr/>
          <a:lstStyle/>
          <a:p>
            <a:pPr eaLnBrk="1" hangingPunct="1"/>
            <a:r>
              <a:rPr lang="en-US" smtClean="0"/>
              <a:t>Animal Cell</a:t>
            </a:r>
          </a:p>
        </p:txBody>
      </p:sp>
      <p:pic>
        <p:nvPicPr>
          <p:cNvPr id="28675"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914400" y="1524000"/>
            <a:ext cx="7772400" cy="5303838"/>
          </a:xfrm>
          <a:noFill/>
        </p:spPr>
      </p:pic>
    </p:spTree>
    <p:extLst>
      <p:ext uri="{BB962C8B-B14F-4D97-AF65-F5344CB8AC3E}">
        <p14:creationId xmlns:p14="http://schemas.microsoft.com/office/powerpoint/2010/main" val="282178059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sz="3800" b="1" dirty="0" smtClean="0"/>
              <a:t/>
            </a:r>
            <a:br>
              <a:rPr lang="en-US" sz="3800" b="1" dirty="0" smtClean="0"/>
            </a:br>
            <a:r>
              <a:rPr lang="en-US" sz="3800" b="1" dirty="0" smtClean="0"/>
              <a:t>Animal Cells </a:t>
            </a:r>
            <a:br>
              <a:rPr lang="en-US" sz="3800" b="1" dirty="0" smtClean="0"/>
            </a:br>
            <a:r>
              <a:rPr lang="en-US" sz="3200" dirty="0" smtClean="0"/>
              <a:t>contain all of the previous organelles plus:</a:t>
            </a:r>
            <a:r>
              <a:rPr lang="en-US" sz="4000" dirty="0" smtClean="0"/>
              <a:t/>
            </a:r>
            <a:br>
              <a:rPr lang="en-US" sz="4000" dirty="0" smtClean="0"/>
            </a:br>
            <a:endParaRPr lang="en-US" sz="3800" dirty="0" smtClean="0"/>
          </a:p>
        </p:txBody>
      </p:sp>
      <p:sp>
        <p:nvSpPr>
          <p:cNvPr id="74755" name="Rectangle 3"/>
          <p:cNvSpPr>
            <a:spLocks noGrp="1" noChangeArrowheads="1"/>
          </p:cNvSpPr>
          <p:nvPr>
            <p:ph type="body" idx="1"/>
          </p:nvPr>
        </p:nvSpPr>
        <p:spPr>
          <a:xfrm>
            <a:off x="685800" y="1600200"/>
            <a:ext cx="8077200" cy="4530725"/>
          </a:xfrm>
        </p:spPr>
        <p:txBody>
          <a:bodyPr/>
          <a:lstStyle/>
          <a:p>
            <a:pPr eaLnBrk="1" hangingPunct="1">
              <a:buNone/>
            </a:pPr>
            <a:r>
              <a:rPr lang="en-US" sz="2400" dirty="0" err="1" smtClean="0"/>
              <a:t>Centrioles</a:t>
            </a:r>
            <a:r>
              <a:rPr lang="en-US" sz="2400" dirty="0" smtClean="0"/>
              <a:t>: 2 cylindrical organelles (together called a </a:t>
            </a:r>
            <a:r>
              <a:rPr lang="en-US" sz="2400" dirty="0" err="1" smtClean="0"/>
              <a:t>centrosome</a:t>
            </a:r>
            <a:r>
              <a:rPr lang="en-US" sz="2400" dirty="0" smtClean="0"/>
              <a:t>)</a:t>
            </a:r>
          </a:p>
          <a:p>
            <a:pPr eaLnBrk="1" hangingPunct="1"/>
            <a:r>
              <a:rPr lang="en-US" sz="2000" dirty="0" smtClean="0"/>
              <a:t>Formed by hollow protein fibers called microtubules (part of the cytoskeleton)</a:t>
            </a:r>
          </a:p>
          <a:p>
            <a:pPr eaLnBrk="1" hangingPunct="1"/>
            <a:r>
              <a:rPr lang="en-US" sz="2000" dirty="0" smtClean="0"/>
              <a:t>Produce microtubules that aid in </a:t>
            </a:r>
          </a:p>
          <a:p>
            <a:pPr eaLnBrk="1" hangingPunct="1">
              <a:buNone/>
            </a:pPr>
            <a:r>
              <a:rPr lang="en-US" sz="2000" dirty="0" smtClean="0"/>
              <a:t>	moving chromosomes during cell </a:t>
            </a:r>
          </a:p>
          <a:p>
            <a:pPr eaLnBrk="1" hangingPunct="1">
              <a:buNone/>
            </a:pPr>
            <a:r>
              <a:rPr lang="en-US" sz="2000" dirty="0" smtClean="0"/>
              <a:t>	division.</a:t>
            </a:r>
          </a:p>
          <a:p>
            <a:pPr eaLnBrk="1" hangingPunct="1"/>
            <a:r>
              <a:rPr lang="en-US" sz="2000" dirty="0" smtClean="0"/>
              <a:t>Found in animals and algae only </a:t>
            </a:r>
          </a:p>
          <a:p>
            <a:pPr eaLnBrk="1" hangingPunct="1">
              <a:buNone/>
            </a:pPr>
            <a:r>
              <a:rPr lang="en-US" sz="2000" dirty="0" smtClean="0"/>
              <a:t>	but not in all animal cells.</a:t>
            </a:r>
          </a:p>
        </p:txBody>
      </p:sp>
      <p:pic>
        <p:nvPicPr>
          <p:cNvPr id="5" name="Picture 4" descr="centrioles.gif                                                 00463CA1 Macintosh                      BE4B3FBF:"/>
          <p:cNvPicPr>
            <a:picLocks noChangeAspect="1" noChangeArrowheads="1"/>
          </p:cNvPicPr>
          <p:nvPr/>
        </p:nvPicPr>
        <p:blipFill>
          <a:blip r:embed="rId3" cstate="print"/>
          <a:srcRect/>
          <a:stretch>
            <a:fillRect/>
          </a:stretch>
        </p:blipFill>
        <p:spPr bwMode="auto">
          <a:xfrm>
            <a:off x="5181600" y="2667000"/>
            <a:ext cx="3690937" cy="3962400"/>
          </a:xfrm>
          <a:prstGeom prst="rect">
            <a:avLst/>
          </a:prstGeom>
          <a:noFill/>
        </p:spPr>
      </p:pic>
      <p:sp>
        <p:nvSpPr>
          <p:cNvPr id="6" name="Rectangle 5"/>
          <p:cNvSpPr/>
          <p:nvPr/>
        </p:nvSpPr>
        <p:spPr>
          <a:xfrm>
            <a:off x="2133600" y="5715000"/>
            <a:ext cx="1898918" cy="369332"/>
          </a:xfrm>
          <a:prstGeom prst="rect">
            <a:avLst/>
          </a:prstGeom>
        </p:spPr>
        <p:txBody>
          <a:bodyPr wrap="none">
            <a:spAutoFit/>
          </a:bodyPr>
          <a:lstStyle/>
          <a:p>
            <a:pPr fontAlgn="base">
              <a:spcBef>
                <a:spcPct val="0"/>
              </a:spcBef>
              <a:spcAft>
                <a:spcPct val="0"/>
              </a:spcAft>
            </a:pPr>
            <a:r>
              <a:rPr lang="en-US" dirty="0" smtClean="0">
                <a:solidFill>
                  <a:srgbClr val="000000"/>
                </a:solidFill>
                <a:hlinkClick r:id="rId4" action="ppaction://hlinkfile"/>
              </a:rPr>
              <a:t>Video tour of cell</a:t>
            </a:r>
            <a:endParaRPr lang="en-US" dirty="0">
              <a:solidFill>
                <a:srgbClr val="000000"/>
              </a:solidFill>
            </a:endParaRPr>
          </a:p>
        </p:txBody>
      </p:sp>
    </p:spTree>
    <p:extLst>
      <p:ext uri="{BB962C8B-B14F-4D97-AF65-F5344CB8AC3E}">
        <p14:creationId xmlns:p14="http://schemas.microsoft.com/office/powerpoint/2010/main" val="14781064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1000"/>
                                        <p:tgtEl>
                                          <p:spTgt spid="74755">
                                            <p:txEl>
                                              <p:pRg st="0" end="0"/>
                                            </p:txEl>
                                          </p:spTgt>
                                        </p:tgtEl>
                                      </p:cBhvr>
                                    </p:animEffect>
                                    <p:anim calcmode="lin" valueType="num">
                                      <p:cBhvr>
                                        <p:cTn id="8" dur="1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475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475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4755">
                                            <p:txEl>
                                              <p:pRg st="1" end="1"/>
                                            </p:txEl>
                                          </p:spTgt>
                                        </p:tgtEl>
                                        <p:attrNameLst>
                                          <p:attrName>style.visibility</p:attrName>
                                        </p:attrNameLst>
                                      </p:cBhvr>
                                      <p:to>
                                        <p:strVal val="visible"/>
                                      </p:to>
                                    </p:set>
                                    <p:animEffect transition="in" filter="fade">
                                      <p:cBhvr>
                                        <p:cTn id="15" dur="1000"/>
                                        <p:tgtEl>
                                          <p:spTgt spid="74755">
                                            <p:txEl>
                                              <p:pRg st="1" end="1"/>
                                            </p:txEl>
                                          </p:spTgt>
                                        </p:tgtEl>
                                      </p:cBhvr>
                                    </p:animEffect>
                                    <p:anim calcmode="lin" valueType="num">
                                      <p:cBhvr>
                                        <p:cTn id="16" dur="1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475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475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4755">
                                            <p:txEl>
                                              <p:pRg st="2" end="2"/>
                                            </p:txEl>
                                          </p:spTgt>
                                        </p:tgtEl>
                                        <p:attrNameLst>
                                          <p:attrName>style.visibility</p:attrName>
                                        </p:attrNameLst>
                                      </p:cBhvr>
                                      <p:to>
                                        <p:strVal val="visible"/>
                                      </p:to>
                                    </p:set>
                                    <p:animEffect transition="in" filter="fade">
                                      <p:cBhvr>
                                        <p:cTn id="23" dur="1000"/>
                                        <p:tgtEl>
                                          <p:spTgt spid="74755">
                                            <p:txEl>
                                              <p:pRg st="2" end="2"/>
                                            </p:txEl>
                                          </p:spTgt>
                                        </p:tgtEl>
                                      </p:cBhvr>
                                    </p:animEffect>
                                    <p:anim calcmode="lin" valueType="num">
                                      <p:cBhvr>
                                        <p:cTn id="24" dur="1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475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4755">
                                            <p:txEl>
                                              <p:pRg st="2" end="2"/>
                                            </p:txEl>
                                          </p:spTgt>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74755">
                                            <p:txEl>
                                              <p:pRg st="3" end="3"/>
                                            </p:txEl>
                                          </p:spTgt>
                                        </p:tgtEl>
                                        <p:attrNameLst>
                                          <p:attrName>style.visibility</p:attrName>
                                        </p:attrNameLst>
                                      </p:cBhvr>
                                      <p:to>
                                        <p:strVal val="visible"/>
                                      </p:to>
                                    </p:set>
                                    <p:animEffect transition="in" filter="fade">
                                      <p:cBhvr>
                                        <p:cTn id="29" dur="1000"/>
                                        <p:tgtEl>
                                          <p:spTgt spid="74755">
                                            <p:txEl>
                                              <p:pRg st="3" end="3"/>
                                            </p:txEl>
                                          </p:spTgt>
                                        </p:tgtEl>
                                      </p:cBhvr>
                                    </p:animEffect>
                                    <p:anim calcmode="lin" valueType="num">
                                      <p:cBhvr>
                                        <p:cTn id="30" dur="10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74755">
                                            <p:txEl>
                                              <p:pRg st="3" end="3"/>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4755">
                                            <p:txEl>
                                              <p:pRg st="3" end="3"/>
                                            </p:txEl>
                                          </p:spTgt>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0"/>
                                  </p:stCondLst>
                                  <p:childTnLst>
                                    <p:set>
                                      <p:cBhvr>
                                        <p:cTn id="34" dur="1" fill="hold">
                                          <p:stCondLst>
                                            <p:cond delay="0"/>
                                          </p:stCondLst>
                                        </p:cTn>
                                        <p:tgtEl>
                                          <p:spTgt spid="74755">
                                            <p:txEl>
                                              <p:pRg st="4" end="4"/>
                                            </p:txEl>
                                          </p:spTgt>
                                        </p:tgtEl>
                                        <p:attrNameLst>
                                          <p:attrName>style.visibility</p:attrName>
                                        </p:attrNameLst>
                                      </p:cBhvr>
                                      <p:to>
                                        <p:strVal val="visible"/>
                                      </p:to>
                                    </p:set>
                                    <p:animEffect transition="in" filter="fade">
                                      <p:cBhvr>
                                        <p:cTn id="35" dur="1000"/>
                                        <p:tgtEl>
                                          <p:spTgt spid="74755">
                                            <p:txEl>
                                              <p:pRg st="4" end="4"/>
                                            </p:txEl>
                                          </p:spTgt>
                                        </p:tgtEl>
                                      </p:cBhvr>
                                    </p:animEffect>
                                    <p:anim calcmode="lin" valueType="num">
                                      <p:cBhvr>
                                        <p:cTn id="36" dur="10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74755">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475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74755">
                                            <p:txEl>
                                              <p:pRg st="5" end="5"/>
                                            </p:txEl>
                                          </p:spTgt>
                                        </p:tgtEl>
                                        <p:attrNameLst>
                                          <p:attrName>style.visibility</p:attrName>
                                        </p:attrNameLst>
                                      </p:cBhvr>
                                      <p:to>
                                        <p:strVal val="visible"/>
                                      </p:to>
                                    </p:set>
                                    <p:animEffect transition="in" filter="fade">
                                      <p:cBhvr>
                                        <p:cTn id="43" dur="1000"/>
                                        <p:tgtEl>
                                          <p:spTgt spid="74755">
                                            <p:txEl>
                                              <p:pRg st="5" end="5"/>
                                            </p:txEl>
                                          </p:spTgt>
                                        </p:tgtEl>
                                      </p:cBhvr>
                                    </p:animEffect>
                                    <p:anim calcmode="lin" valueType="num">
                                      <p:cBhvr>
                                        <p:cTn id="44" dur="1000" fill="hold"/>
                                        <p:tgtEl>
                                          <p:spTgt spid="74755">
                                            <p:txEl>
                                              <p:pRg st="5" end="5"/>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74755">
                                            <p:txEl>
                                              <p:pRg st="5" end="5"/>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74755">
                                            <p:txEl>
                                              <p:pRg st="5" end="5"/>
                                            </p:txEl>
                                          </p:spTgt>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74755">
                                            <p:txEl>
                                              <p:pRg st="6" end="6"/>
                                            </p:txEl>
                                          </p:spTgt>
                                        </p:tgtEl>
                                        <p:attrNameLst>
                                          <p:attrName>style.visibility</p:attrName>
                                        </p:attrNameLst>
                                      </p:cBhvr>
                                      <p:to>
                                        <p:strVal val="visible"/>
                                      </p:to>
                                    </p:set>
                                    <p:animEffect transition="in" filter="fade">
                                      <p:cBhvr>
                                        <p:cTn id="49" dur="1000"/>
                                        <p:tgtEl>
                                          <p:spTgt spid="74755">
                                            <p:txEl>
                                              <p:pRg st="6" end="6"/>
                                            </p:txEl>
                                          </p:spTgt>
                                        </p:tgtEl>
                                      </p:cBhvr>
                                    </p:animEffect>
                                    <p:anim calcmode="lin" valueType="num">
                                      <p:cBhvr>
                                        <p:cTn id="50" dur="1000" fill="hold"/>
                                        <p:tgtEl>
                                          <p:spTgt spid="74755">
                                            <p:txEl>
                                              <p:pRg st="6" end="6"/>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74755">
                                            <p:txEl>
                                              <p:pRg st="6" end="6"/>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74755">
                                            <p:txEl>
                                              <p:pRg st="6" end="6"/>
                                            </p:txEl>
                                          </p:spTgt>
                                        </p:tgtEl>
                                        <p:attrNameLst>
                                          <p:attrName>ppt_y</p:attrName>
                                        </p:attrNameLst>
                                      </p:cBhvr>
                                      <p:tavLst>
                                        <p:tav tm="0">
                                          <p:val>
                                            <p:strVal val="#ppt_y-.03"/>
                                          </p:val>
                                        </p:tav>
                                        <p:tav tm="100000">
                                          <p:val>
                                            <p:strVal val="#ppt_y"/>
                                          </p:val>
                                        </p:tav>
                                      </p:tavLst>
                                    </p:anim>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up)">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lIns="90488" tIns="44450" rIns="90488" bIns="44450"/>
          <a:lstStyle/>
          <a:p>
            <a:pPr eaLnBrk="1" hangingPunct="1">
              <a:defRPr/>
            </a:pPr>
            <a:r>
              <a:rPr lang="en-US" sz="5400" smtClean="0"/>
              <a:t>Organic Chemistry</a:t>
            </a:r>
          </a:p>
        </p:txBody>
      </p:sp>
      <p:sp>
        <p:nvSpPr>
          <p:cNvPr id="6147" name="Rectangle 3"/>
          <p:cNvSpPr>
            <a:spLocks noGrp="1" noRot="1" noChangeArrowheads="1"/>
          </p:cNvSpPr>
          <p:nvPr>
            <p:ph type="body" idx="1"/>
          </p:nvPr>
        </p:nvSpPr>
        <p:spPr>
          <a:xfrm>
            <a:off x="720725" y="1871663"/>
            <a:ext cx="8121650" cy="4227512"/>
          </a:xfrm>
        </p:spPr>
        <p:txBody>
          <a:bodyPr lIns="90488" tIns="44450" rIns="90488" bIns="44450"/>
          <a:lstStyle/>
          <a:p>
            <a:pPr marL="0" indent="0" eaLnBrk="1" hangingPunct="1">
              <a:defRPr/>
            </a:pPr>
            <a:r>
              <a:rPr lang="en-US" sz="2800" smtClean="0"/>
              <a:t>The study of carbon-containing compounds and their properties.</a:t>
            </a:r>
          </a:p>
          <a:p>
            <a:pPr marL="0" indent="0" eaLnBrk="1" hangingPunct="1">
              <a:defRPr/>
            </a:pPr>
            <a:r>
              <a:rPr lang="en-US" sz="2800" smtClean="0"/>
              <a:t>Biochemistry:</a:t>
            </a:r>
            <a:r>
              <a:rPr lang="en-US" smtClean="0"/>
              <a:t>  	</a:t>
            </a:r>
          </a:p>
          <a:p>
            <a:pPr marL="965200" lvl="1" eaLnBrk="1" hangingPunct="1">
              <a:defRPr/>
            </a:pPr>
            <a:r>
              <a:rPr lang="en-US" smtClean="0"/>
              <a:t>Made by living things</a:t>
            </a:r>
          </a:p>
          <a:p>
            <a:pPr marL="965200" lvl="1" eaLnBrk="1" hangingPunct="1">
              <a:defRPr/>
            </a:pPr>
            <a:r>
              <a:rPr lang="en-US" smtClean="0"/>
              <a:t>All contain the elements </a:t>
            </a:r>
          </a:p>
          <a:p>
            <a:pPr marL="965200" lvl="1" eaLnBrk="1" hangingPunct="1">
              <a:buFont typeface="Wingdings" pitchFamily="2" charset="2"/>
              <a:buNone/>
              <a:defRPr/>
            </a:pPr>
            <a:r>
              <a:rPr lang="en-US" smtClean="0"/>
              <a:t>carbon and hydrogen</a:t>
            </a:r>
          </a:p>
        </p:txBody>
      </p:sp>
      <p:pic>
        <p:nvPicPr>
          <p:cNvPr id="7172" name="Picture 6" descr="food-glucose"/>
          <p:cNvPicPr>
            <a:picLocks noChangeAspect="1" noChangeArrowheads="1"/>
          </p:cNvPicPr>
          <p:nvPr/>
        </p:nvPicPr>
        <p:blipFill>
          <a:blip r:embed="rId2" cstate="print"/>
          <a:srcRect/>
          <a:stretch>
            <a:fillRect/>
          </a:stretch>
        </p:blipFill>
        <p:spPr bwMode="auto">
          <a:xfrm>
            <a:off x="5410200" y="4038600"/>
            <a:ext cx="3733800" cy="2560638"/>
          </a:xfrm>
          <a:prstGeom prst="rect">
            <a:avLst/>
          </a:prstGeom>
          <a:noFill/>
          <a:ln w="9525">
            <a:noFill/>
            <a:miter lim="800000"/>
            <a:headEnd/>
            <a:tailEnd/>
          </a:ln>
        </p:spPr>
      </p:pic>
    </p:spTree>
    <p:extLst>
      <p:ext uri="{BB962C8B-B14F-4D97-AF65-F5344CB8AC3E}">
        <p14:creationId xmlns:p14="http://schemas.microsoft.com/office/powerpoint/2010/main" val="4165325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blinds(horizontal)">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blinds(horizontal)">
                                      <p:cBhvr>
                                        <p:cTn id="12" dur="500"/>
                                        <p:tgtEl>
                                          <p:spTgt spid="6147">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blinds(horizontal)">
                                      <p:cBhvr>
                                        <p:cTn id="15" dur="500"/>
                                        <p:tgtEl>
                                          <p:spTgt spid="614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147">
                                            <p:txEl>
                                              <p:pRg st="3" end="3"/>
                                            </p:txEl>
                                          </p:spTgt>
                                        </p:tgtEl>
                                        <p:attrNameLst>
                                          <p:attrName>style.visibility</p:attrName>
                                        </p:attrNameLst>
                                      </p:cBhvr>
                                      <p:to>
                                        <p:strVal val="visible"/>
                                      </p:to>
                                    </p:set>
                                    <p:animEffect transition="in" filter="blinds(horizontal)">
                                      <p:cBhvr>
                                        <p:cTn id="20" dur="500"/>
                                        <p:tgtEl>
                                          <p:spTgt spid="614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147">
                                            <p:txEl>
                                              <p:pRg st="4" end="4"/>
                                            </p:txEl>
                                          </p:spTgt>
                                        </p:tgtEl>
                                        <p:attrNameLst>
                                          <p:attrName>style.visibility</p:attrName>
                                        </p:attrNameLst>
                                      </p:cBhvr>
                                      <p:to>
                                        <p:strVal val="visible"/>
                                      </p:to>
                                    </p:set>
                                    <p:animEffect transition="in" filter="blinds(horizontal)">
                                      <p:cBhvr>
                                        <p:cTn id="25"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defRPr/>
            </a:pPr>
            <a:r>
              <a:rPr lang="en-US" sz="4000" smtClean="0"/>
              <a:t>Inorganic compounds:</a:t>
            </a:r>
          </a:p>
        </p:txBody>
      </p:sp>
      <p:sp>
        <p:nvSpPr>
          <p:cNvPr id="15363" name="Rectangle 3"/>
          <p:cNvSpPr>
            <a:spLocks noGrp="1" noRot="1" noChangeArrowheads="1"/>
          </p:cNvSpPr>
          <p:nvPr>
            <p:ph type="body" idx="1"/>
          </p:nvPr>
        </p:nvSpPr>
        <p:spPr>
          <a:xfrm>
            <a:off x="301625" y="1600200"/>
            <a:ext cx="8540750" cy="4800600"/>
          </a:xfrm>
        </p:spPr>
        <p:txBody>
          <a:bodyPr/>
          <a:lstStyle/>
          <a:p>
            <a:pPr eaLnBrk="1" hangingPunct="1">
              <a:defRPr/>
            </a:pPr>
            <a:r>
              <a:rPr lang="en-US" dirty="0" smtClean="0"/>
              <a:t>Inorganic: 	All other compounds</a:t>
            </a:r>
          </a:p>
          <a:p>
            <a:pPr lvl="1" eaLnBrk="1" hangingPunct="1">
              <a:defRPr/>
            </a:pPr>
            <a:r>
              <a:rPr lang="en-US" dirty="0" smtClean="0"/>
              <a:t>Usually do not contain carbon</a:t>
            </a:r>
          </a:p>
          <a:p>
            <a:pPr lvl="1" eaLnBrk="1" hangingPunct="1">
              <a:defRPr/>
            </a:pPr>
            <a:r>
              <a:rPr lang="en-US" dirty="0" smtClean="0"/>
              <a:t>H</a:t>
            </a:r>
            <a:r>
              <a:rPr lang="en-US" baseline="-25000" dirty="0" smtClean="0"/>
              <a:t>2</a:t>
            </a:r>
            <a:r>
              <a:rPr lang="en-US" dirty="0" smtClean="0"/>
              <a:t>O</a:t>
            </a:r>
          </a:p>
          <a:p>
            <a:pPr lvl="1" eaLnBrk="1" hangingPunct="1">
              <a:defRPr/>
            </a:pPr>
            <a:r>
              <a:rPr lang="en-US" dirty="0" smtClean="0"/>
              <a:t>Ca</a:t>
            </a:r>
            <a:r>
              <a:rPr lang="en-US" baseline="-25000" dirty="0" smtClean="0"/>
              <a:t>3</a:t>
            </a:r>
            <a:r>
              <a:rPr lang="en-US" dirty="0" smtClean="0"/>
              <a:t>(PO</a:t>
            </a:r>
            <a:r>
              <a:rPr lang="en-US" baseline="-25000" dirty="0" smtClean="0"/>
              <a:t>4</a:t>
            </a:r>
            <a:r>
              <a:rPr lang="en-US" dirty="0" smtClean="0"/>
              <a:t>)</a:t>
            </a:r>
            <a:r>
              <a:rPr lang="en-US" baseline="-25000" dirty="0" smtClean="0"/>
              <a:t>2</a:t>
            </a:r>
          </a:p>
          <a:p>
            <a:pPr lvl="1" eaLnBrk="1" hangingPunct="1">
              <a:defRPr/>
            </a:pPr>
            <a:r>
              <a:rPr lang="en-US" dirty="0" err="1" smtClean="0"/>
              <a:t>NaCl</a:t>
            </a:r>
            <a:endParaRPr lang="en-US" dirty="0" smtClean="0"/>
          </a:p>
          <a:p>
            <a:pPr lvl="1" eaLnBrk="1" hangingPunct="1">
              <a:defRPr/>
            </a:pPr>
            <a:r>
              <a:rPr lang="en-US" dirty="0" smtClean="0"/>
              <a:t>Carbon containing molecules not considered organic:</a:t>
            </a:r>
          </a:p>
          <a:p>
            <a:pPr lvl="2" eaLnBrk="1" hangingPunct="1">
              <a:defRPr/>
            </a:pPr>
            <a:r>
              <a:rPr lang="en-US" sz="2800" dirty="0" smtClean="0"/>
              <a:t>CO</a:t>
            </a:r>
            <a:r>
              <a:rPr lang="en-US" sz="2800" baseline="-25000" dirty="0" smtClean="0"/>
              <a:t>2</a:t>
            </a:r>
            <a:endParaRPr lang="en-US" sz="2800" dirty="0" smtClean="0"/>
          </a:p>
        </p:txBody>
      </p:sp>
    </p:spTree>
    <p:extLst>
      <p:ext uri="{BB962C8B-B14F-4D97-AF65-F5344CB8AC3E}">
        <p14:creationId xmlns:p14="http://schemas.microsoft.com/office/powerpoint/2010/main" val="216978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1536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animEffect transition="in" filter="fade">
                                      <p:cBhvr>
                                        <p:cTn id="11" dur="1000"/>
                                        <p:tgtEl>
                                          <p:spTgt spid="15363">
                                            <p:txEl>
                                              <p:pRg st="0" end="0"/>
                                            </p:txEl>
                                          </p:spTgt>
                                        </p:tgtEl>
                                      </p:cBhvr>
                                    </p:animEffect>
                                    <p:anim calcmode="lin" valueType="num">
                                      <p:cBhvr>
                                        <p:cTn id="12"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13" dur="898" decel="100000" fill="hold"/>
                                        <p:tgtEl>
                                          <p:spTgt spid="15363">
                                            <p:txEl>
                                              <p:pRg st="0" end="0"/>
                                            </p:txEl>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898"/>
                                          </p:stCondLst>
                                        </p:cTn>
                                        <p:tgtEl>
                                          <p:spTgt spid="15363">
                                            <p:txEl>
                                              <p:pRg st="0" end="0"/>
                                            </p:txEl>
                                          </p:spTgt>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animEffect transition="in" filter="fade">
                                      <p:cBhvr>
                                        <p:cTn id="17" dur="1000"/>
                                        <p:tgtEl>
                                          <p:spTgt spid="15363">
                                            <p:txEl>
                                              <p:pRg st="1" end="1"/>
                                            </p:txEl>
                                          </p:spTgt>
                                        </p:tgtEl>
                                      </p:cBhvr>
                                    </p:animEffect>
                                    <p:anim calcmode="lin" valueType="num">
                                      <p:cBhvr>
                                        <p:cTn id="18"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9" dur="898" decel="100000" fill="hold"/>
                                        <p:tgtEl>
                                          <p:spTgt spid="15363">
                                            <p:txEl>
                                              <p:pRg st="1" end="1"/>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898"/>
                                          </p:stCondLst>
                                        </p:cTn>
                                        <p:tgtEl>
                                          <p:spTgt spid="15363">
                                            <p:txEl>
                                              <p:pRg st="1" end="1"/>
                                            </p:txEl>
                                          </p:spTgt>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fade">
                                      <p:cBhvr>
                                        <p:cTn id="23" dur="1000"/>
                                        <p:tgtEl>
                                          <p:spTgt spid="15363">
                                            <p:txEl>
                                              <p:pRg st="2" end="2"/>
                                            </p:txEl>
                                          </p:spTgt>
                                        </p:tgtEl>
                                      </p:cBhvr>
                                    </p:animEffect>
                                    <p:anim calcmode="lin" valueType="num">
                                      <p:cBhvr>
                                        <p:cTn id="24"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1536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15363">
                                            <p:txEl>
                                              <p:pRg st="2" end="2"/>
                                            </p:txEl>
                                          </p:spTgt>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5363">
                                            <p:txEl>
                                              <p:pRg st="3" end="3"/>
                                            </p:txEl>
                                          </p:spTgt>
                                        </p:tgtEl>
                                        <p:attrNameLst>
                                          <p:attrName>style.visibility</p:attrName>
                                        </p:attrNameLst>
                                      </p:cBhvr>
                                      <p:to>
                                        <p:strVal val="visible"/>
                                      </p:to>
                                    </p:set>
                                    <p:animEffect transition="in" filter="fade">
                                      <p:cBhvr>
                                        <p:cTn id="29" dur="1000"/>
                                        <p:tgtEl>
                                          <p:spTgt spid="15363">
                                            <p:txEl>
                                              <p:pRg st="3" end="3"/>
                                            </p:txEl>
                                          </p:spTgt>
                                        </p:tgtEl>
                                      </p:cBhvr>
                                    </p:animEffect>
                                    <p:anim calcmode="lin" valueType="num">
                                      <p:cBhvr>
                                        <p:cTn id="30"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31" dur="898" decel="100000" fill="hold"/>
                                        <p:tgtEl>
                                          <p:spTgt spid="15363">
                                            <p:txEl>
                                              <p:pRg st="3" end="3"/>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898"/>
                                          </p:stCondLst>
                                        </p:cTn>
                                        <p:tgtEl>
                                          <p:spTgt spid="15363">
                                            <p:txEl>
                                              <p:pRg st="3" end="3"/>
                                            </p:txEl>
                                          </p:spTgt>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5363">
                                            <p:txEl>
                                              <p:pRg st="4" end="4"/>
                                            </p:txEl>
                                          </p:spTgt>
                                        </p:tgtEl>
                                        <p:attrNameLst>
                                          <p:attrName>style.visibility</p:attrName>
                                        </p:attrNameLst>
                                      </p:cBhvr>
                                      <p:to>
                                        <p:strVal val="visible"/>
                                      </p:to>
                                    </p:set>
                                    <p:animEffect transition="in" filter="fade">
                                      <p:cBhvr>
                                        <p:cTn id="35" dur="1000"/>
                                        <p:tgtEl>
                                          <p:spTgt spid="15363">
                                            <p:txEl>
                                              <p:pRg st="4" end="4"/>
                                            </p:txEl>
                                          </p:spTgt>
                                        </p:tgtEl>
                                      </p:cBhvr>
                                    </p:animEffect>
                                    <p:anim calcmode="lin" valueType="num">
                                      <p:cBhvr>
                                        <p:cTn id="36" dur="10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15363">
                                            <p:txEl>
                                              <p:pRg st="4" end="4"/>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15363">
                                            <p:txEl>
                                              <p:pRg st="4" end="4"/>
                                            </p:tx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15363">
                                            <p:txEl>
                                              <p:pRg st="5" end="5"/>
                                            </p:txEl>
                                          </p:spTgt>
                                        </p:tgtEl>
                                        <p:attrNameLst>
                                          <p:attrName>style.visibility</p:attrName>
                                        </p:attrNameLst>
                                      </p:cBhvr>
                                      <p:to>
                                        <p:strVal val="visible"/>
                                      </p:to>
                                    </p:set>
                                    <p:animEffect transition="in" filter="fade">
                                      <p:cBhvr>
                                        <p:cTn id="41" dur="1000"/>
                                        <p:tgtEl>
                                          <p:spTgt spid="15363">
                                            <p:txEl>
                                              <p:pRg st="5" end="5"/>
                                            </p:txEl>
                                          </p:spTgt>
                                        </p:tgtEl>
                                      </p:cBhvr>
                                    </p:animEffect>
                                    <p:anim calcmode="lin" valueType="num">
                                      <p:cBhvr>
                                        <p:cTn id="42" dur="10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p:cTn id="43" dur="898" decel="100000" fill="hold"/>
                                        <p:tgtEl>
                                          <p:spTgt spid="15363">
                                            <p:txEl>
                                              <p:pRg st="5" end="5"/>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898"/>
                                          </p:stCondLst>
                                        </p:cTn>
                                        <p:tgtEl>
                                          <p:spTgt spid="15363">
                                            <p:txEl>
                                              <p:pRg st="5" end="5"/>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15363">
                                            <p:txEl>
                                              <p:pRg st="6" end="6"/>
                                            </p:txEl>
                                          </p:spTgt>
                                        </p:tgtEl>
                                        <p:attrNameLst>
                                          <p:attrName>style.visibility</p:attrName>
                                        </p:attrNameLst>
                                      </p:cBhvr>
                                      <p:to>
                                        <p:strVal val="visible"/>
                                      </p:to>
                                    </p:set>
                                    <p:animEffect transition="in" filter="fade">
                                      <p:cBhvr>
                                        <p:cTn id="47" dur="1000"/>
                                        <p:tgtEl>
                                          <p:spTgt spid="15363">
                                            <p:txEl>
                                              <p:pRg st="6" end="6"/>
                                            </p:txEl>
                                          </p:spTgt>
                                        </p:tgtEl>
                                      </p:cBhvr>
                                    </p:animEffect>
                                    <p:anim calcmode="lin" valueType="num">
                                      <p:cBhvr>
                                        <p:cTn id="48" dur="10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15363">
                                            <p:txEl>
                                              <p:pRg st="6" end="6"/>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1536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228600"/>
            <a:ext cx="8540750" cy="990600"/>
          </a:xfrm>
        </p:spPr>
        <p:txBody>
          <a:bodyPr/>
          <a:lstStyle/>
          <a:p>
            <a:pPr eaLnBrk="1" hangingPunct="1">
              <a:defRPr/>
            </a:pPr>
            <a:r>
              <a:rPr lang="en-US" sz="4000" smtClean="0"/>
              <a:t>Main branches of Organic Chemistry:</a:t>
            </a:r>
          </a:p>
        </p:txBody>
      </p:sp>
      <p:sp>
        <p:nvSpPr>
          <p:cNvPr id="13315" name="Rectangle 3"/>
          <p:cNvSpPr>
            <a:spLocks noGrp="1" noRot="1" noChangeArrowheads="1"/>
          </p:cNvSpPr>
          <p:nvPr>
            <p:ph type="body" idx="1"/>
          </p:nvPr>
        </p:nvSpPr>
        <p:spPr>
          <a:xfrm>
            <a:off x="304800" y="1295400"/>
            <a:ext cx="8540750" cy="5257800"/>
          </a:xfrm>
        </p:spPr>
        <p:txBody>
          <a:bodyPr/>
          <a:lstStyle/>
          <a:p>
            <a:pPr eaLnBrk="1" hangingPunct="1">
              <a:defRPr/>
            </a:pPr>
            <a:r>
              <a:rPr lang="en-US" sz="4000" smtClean="0"/>
              <a:t>Biochemistry, which includes:</a:t>
            </a:r>
          </a:p>
          <a:p>
            <a:pPr lvl="1" eaLnBrk="1" hangingPunct="1">
              <a:defRPr/>
            </a:pPr>
            <a:r>
              <a:rPr lang="en-US" sz="3600" smtClean="0"/>
              <a:t>Carbohydrates </a:t>
            </a:r>
          </a:p>
          <a:p>
            <a:pPr lvl="2" eaLnBrk="1" hangingPunct="1">
              <a:defRPr/>
            </a:pPr>
            <a:r>
              <a:rPr lang="en-US" sz="3200" smtClean="0"/>
              <a:t>Simple and complex sugars</a:t>
            </a:r>
          </a:p>
          <a:p>
            <a:pPr lvl="1" eaLnBrk="1" hangingPunct="1">
              <a:defRPr/>
            </a:pPr>
            <a:r>
              <a:rPr lang="en-US" sz="3600" smtClean="0"/>
              <a:t>Proteins</a:t>
            </a:r>
          </a:p>
          <a:p>
            <a:pPr lvl="1" eaLnBrk="1" hangingPunct="1">
              <a:defRPr/>
            </a:pPr>
            <a:r>
              <a:rPr lang="en-US" sz="3600" smtClean="0"/>
              <a:t>Lipids </a:t>
            </a:r>
          </a:p>
          <a:p>
            <a:pPr lvl="2" eaLnBrk="1" hangingPunct="1">
              <a:defRPr/>
            </a:pPr>
            <a:r>
              <a:rPr lang="en-US" sz="3200" smtClean="0"/>
              <a:t>Fats and oils</a:t>
            </a:r>
          </a:p>
          <a:p>
            <a:pPr lvl="1" eaLnBrk="1" hangingPunct="1">
              <a:defRPr/>
            </a:pPr>
            <a:r>
              <a:rPr lang="en-US" sz="3600" smtClean="0"/>
              <a:t>Nucleic acids </a:t>
            </a:r>
          </a:p>
          <a:p>
            <a:pPr lvl="2" eaLnBrk="1" hangingPunct="1">
              <a:defRPr/>
            </a:pPr>
            <a:r>
              <a:rPr lang="en-US" sz="3200" smtClean="0"/>
              <a:t>DNA &amp; RNA</a:t>
            </a:r>
          </a:p>
        </p:txBody>
      </p:sp>
    </p:spTree>
    <p:extLst>
      <p:ext uri="{BB962C8B-B14F-4D97-AF65-F5344CB8AC3E}">
        <p14:creationId xmlns:p14="http://schemas.microsoft.com/office/powerpoint/2010/main" val="30992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iterate type="wd">
                                    <p:tmPct val="10000"/>
                                  </p:iterate>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wipe(down)">
                                      <p:cBhvr>
                                        <p:cTn id="12" dur="500"/>
                                        <p:tgtEl>
                                          <p:spTgt spid="13315">
                                            <p:txEl>
                                              <p:pRg st="1" end="1"/>
                                            </p:txEl>
                                          </p:spTgt>
                                        </p:tgtEl>
                                      </p:cBhvr>
                                    </p:animEffect>
                                  </p:childTnLst>
                                </p:cTn>
                              </p:par>
                              <p:par>
                                <p:cTn id="13" presetID="22" presetClass="entr" presetSubtype="4" fill="hold" nodeType="withEffect">
                                  <p:stCondLst>
                                    <p:cond delay="0"/>
                                  </p:stCondLst>
                                  <p:iterate type="wd">
                                    <p:tmPct val="10000"/>
                                  </p:iterate>
                                  <p:childTnLst>
                                    <p:set>
                                      <p:cBhvr>
                                        <p:cTn id="14" dur="1" fill="hold">
                                          <p:stCondLst>
                                            <p:cond delay="0"/>
                                          </p:stCondLst>
                                        </p:cTn>
                                        <p:tgtEl>
                                          <p:spTgt spid="13315">
                                            <p:txEl>
                                              <p:pRg st="2" end="2"/>
                                            </p:txEl>
                                          </p:spTgt>
                                        </p:tgtEl>
                                        <p:attrNameLst>
                                          <p:attrName>style.visibility</p:attrName>
                                        </p:attrNameLst>
                                      </p:cBhvr>
                                      <p:to>
                                        <p:strVal val="visible"/>
                                      </p:to>
                                    </p:set>
                                    <p:animEffect transition="in" filter="wipe(down)">
                                      <p:cBhvr>
                                        <p:cTn id="15" dur="500"/>
                                        <p:tgtEl>
                                          <p:spTgt spid="133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315">
                                            <p:txEl>
                                              <p:pRg st="3" end="3"/>
                                            </p:txEl>
                                          </p:spTgt>
                                        </p:tgtEl>
                                        <p:attrNameLst>
                                          <p:attrName>style.visibility</p:attrName>
                                        </p:attrNameLst>
                                      </p:cBhvr>
                                      <p:to>
                                        <p:strVal val="visible"/>
                                      </p:to>
                                    </p:set>
                                    <p:animEffect transition="in" filter="wipe(down)">
                                      <p:cBhvr>
                                        <p:cTn id="20" dur="500"/>
                                        <p:tgtEl>
                                          <p:spTgt spid="133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315">
                                            <p:txEl>
                                              <p:pRg st="4" end="4"/>
                                            </p:txEl>
                                          </p:spTgt>
                                        </p:tgtEl>
                                        <p:attrNameLst>
                                          <p:attrName>style.visibility</p:attrName>
                                        </p:attrNameLst>
                                      </p:cBhvr>
                                      <p:to>
                                        <p:strVal val="visible"/>
                                      </p:to>
                                    </p:set>
                                    <p:animEffect transition="in" filter="wipe(down)">
                                      <p:cBhvr>
                                        <p:cTn id="25" dur="500"/>
                                        <p:tgtEl>
                                          <p:spTgt spid="13315">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3315">
                                            <p:txEl>
                                              <p:pRg st="5" end="5"/>
                                            </p:txEl>
                                          </p:spTgt>
                                        </p:tgtEl>
                                        <p:attrNameLst>
                                          <p:attrName>style.visibility</p:attrName>
                                        </p:attrNameLst>
                                      </p:cBhvr>
                                      <p:to>
                                        <p:strVal val="visible"/>
                                      </p:to>
                                    </p:set>
                                    <p:animEffect transition="in" filter="wipe(down)">
                                      <p:cBhvr>
                                        <p:cTn id="28" dur="500"/>
                                        <p:tgtEl>
                                          <p:spTgt spid="1331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315">
                                            <p:txEl>
                                              <p:pRg st="6" end="6"/>
                                            </p:txEl>
                                          </p:spTgt>
                                        </p:tgtEl>
                                        <p:attrNameLst>
                                          <p:attrName>style.visibility</p:attrName>
                                        </p:attrNameLst>
                                      </p:cBhvr>
                                      <p:to>
                                        <p:strVal val="visible"/>
                                      </p:to>
                                    </p:set>
                                    <p:animEffect transition="in" filter="wipe(down)">
                                      <p:cBhvr>
                                        <p:cTn id="33" dur="500"/>
                                        <p:tgtEl>
                                          <p:spTgt spid="13315">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3315">
                                            <p:txEl>
                                              <p:pRg st="7" end="7"/>
                                            </p:txEl>
                                          </p:spTgt>
                                        </p:tgtEl>
                                        <p:attrNameLst>
                                          <p:attrName>style.visibility</p:attrName>
                                        </p:attrNameLst>
                                      </p:cBhvr>
                                      <p:to>
                                        <p:strVal val="visible"/>
                                      </p:to>
                                    </p:set>
                                    <p:animEffect transition="in" filter="wipe(down)">
                                      <p:cBhvr>
                                        <p:cTn id="36" dur="500"/>
                                        <p:tgtEl>
                                          <p:spTgt spid="133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p:cNvSpPr>
            <a:spLocks noGrp="1" noRot="1" noChangeArrowheads="1"/>
          </p:cNvSpPr>
          <p:nvPr>
            <p:ph type="title"/>
          </p:nvPr>
        </p:nvSpPr>
        <p:spPr/>
        <p:txBody>
          <a:bodyPr/>
          <a:lstStyle/>
          <a:p>
            <a:pPr eaLnBrk="1" hangingPunct="1">
              <a:defRPr/>
            </a:pPr>
            <a:r>
              <a:rPr lang="en-US" dirty="0" smtClean="0"/>
              <a:t>Condensation</a:t>
            </a:r>
          </a:p>
        </p:txBody>
      </p:sp>
      <p:pic>
        <p:nvPicPr>
          <p:cNvPr id="78852" name="Picture 4" descr="dehydration%20anim"/>
          <p:cNvPicPr>
            <a:picLocks noGrp="1" noChangeAspect="1" noChangeArrowheads="1" noCro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19200" y="1143000"/>
            <a:ext cx="6400800" cy="2730500"/>
          </a:xfrm>
          <a:noFill/>
          <a:extLst>
            <a:ext uri="{909E8E84-426E-40DD-AFC4-6F175D3DCCD1}">
              <a14:hiddenFill xmlns:a14="http://schemas.microsoft.com/office/drawing/2010/main">
                <a:solidFill>
                  <a:srgbClr val="FFFFFF"/>
                </a:solidFill>
              </a14:hiddenFill>
            </a:ext>
          </a:extLst>
        </p:spPr>
      </p:pic>
      <p:pic>
        <p:nvPicPr>
          <p:cNvPr id="788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4343400"/>
            <a:ext cx="51816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Line 9"/>
          <p:cNvSpPr>
            <a:spLocks noChangeShapeType="1"/>
          </p:cNvSpPr>
          <p:nvPr/>
        </p:nvSpPr>
        <p:spPr bwMode="auto">
          <a:xfrm>
            <a:off x="4343400" y="2590800"/>
            <a:ext cx="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endParaRPr>
          </a:p>
        </p:txBody>
      </p:sp>
      <p:sp>
        <p:nvSpPr>
          <p:cNvPr id="78858" name="Rectangle 10"/>
          <p:cNvSpPr>
            <a:spLocks noChangeArrowheads="1"/>
          </p:cNvSpPr>
          <p:nvPr/>
        </p:nvSpPr>
        <p:spPr bwMode="auto">
          <a:xfrm>
            <a:off x="7391400" y="51816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2400">
                <a:solidFill>
                  <a:srgbClr val="000000"/>
                </a:solidFill>
              </a:rPr>
              <a:t>+ H</a:t>
            </a:r>
            <a:r>
              <a:rPr lang="en-US" sz="2400" baseline="-25000">
                <a:solidFill>
                  <a:srgbClr val="000000"/>
                </a:solidFill>
              </a:rPr>
              <a:t>2</a:t>
            </a:r>
            <a:r>
              <a:rPr lang="en-US" sz="2400">
                <a:solidFill>
                  <a:srgbClr val="000000"/>
                </a:solidFill>
              </a:rPr>
              <a:t>O</a:t>
            </a:r>
          </a:p>
        </p:txBody>
      </p:sp>
    </p:spTree>
    <p:extLst>
      <p:ext uri="{BB962C8B-B14F-4D97-AF65-F5344CB8AC3E}">
        <p14:creationId xmlns:p14="http://schemas.microsoft.com/office/powerpoint/2010/main" val="1197975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dissolve">
                                      <p:cBhvr>
                                        <p:cTn id="7" dur="500"/>
                                        <p:tgtEl>
                                          <p:spTgt spid="78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78857"/>
                                        </p:tgtEl>
                                        <p:attrNameLst>
                                          <p:attrName>style.visibility</p:attrName>
                                        </p:attrNameLst>
                                      </p:cBhvr>
                                      <p:to>
                                        <p:strVal val="visible"/>
                                      </p:to>
                                    </p:set>
                                    <p:anim calcmode="lin" valueType="num">
                                      <p:cBhvr additive="base">
                                        <p:cTn id="12" dur="500" fill="hold"/>
                                        <p:tgtEl>
                                          <p:spTgt spid="78857"/>
                                        </p:tgtEl>
                                        <p:attrNameLst>
                                          <p:attrName>ppt_x</p:attrName>
                                        </p:attrNameLst>
                                      </p:cBhvr>
                                      <p:tavLst>
                                        <p:tav tm="0">
                                          <p:val>
                                            <p:strVal val="#ppt_x"/>
                                          </p:val>
                                        </p:tav>
                                        <p:tav tm="100000">
                                          <p:val>
                                            <p:strVal val="#ppt_x"/>
                                          </p:val>
                                        </p:tav>
                                      </p:tavLst>
                                    </p:anim>
                                    <p:anim calcmode="lin" valueType="num">
                                      <p:cBhvr additive="base">
                                        <p:cTn id="13" dur="500" fill="hold"/>
                                        <p:tgtEl>
                                          <p:spTgt spid="7885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8856"/>
                                        </p:tgtEl>
                                        <p:attrNameLst>
                                          <p:attrName>style.visibility</p:attrName>
                                        </p:attrNameLst>
                                      </p:cBhvr>
                                      <p:to>
                                        <p:strVal val="visible"/>
                                      </p:to>
                                    </p:set>
                                    <p:animEffect transition="in" filter="dissolve">
                                      <p:cBhvr>
                                        <p:cTn id="18" dur="500"/>
                                        <p:tgtEl>
                                          <p:spTgt spid="7885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8858"/>
                                        </p:tgtEl>
                                        <p:attrNameLst>
                                          <p:attrName>style.visibility</p:attrName>
                                        </p:attrNameLst>
                                      </p:cBhvr>
                                      <p:to>
                                        <p:strVal val="visible"/>
                                      </p:to>
                                    </p:set>
                                    <p:animEffect transition="in" filter="dissolve">
                                      <p:cBhvr>
                                        <p:cTn id="21" dur="500"/>
                                        <p:tgtEl>
                                          <p:spTgt spid="7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p:bldP spid="7885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pPr eaLnBrk="1" hangingPunct="1">
              <a:defRPr/>
            </a:pPr>
            <a:r>
              <a:rPr lang="en-US" smtClean="0"/>
              <a:t>Hydrolysis:	</a:t>
            </a:r>
          </a:p>
        </p:txBody>
      </p:sp>
      <p:sp>
        <p:nvSpPr>
          <p:cNvPr id="39939" name="Rectangle 3"/>
          <p:cNvSpPr>
            <a:spLocks noGrp="1" noRot="1" noChangeArrowheads="1"/>
          </p:cNvSpPr>
          <p:nvPr>
            <p:ph type="body" sz="half" idx="1"/>
          </p:nvPr>
        </p:nvSpPr>
        <p:spPr/>
        <p:txBody>
          <a:bodyPr/>
          <a:lstStyle/>
          <a:p>
            <a:pPr eaLnBrk="1" hangingPunct="1">
              <a:defRPr/>
            </a:pPr>
            <a:r>
              <a:rPr lang="en-US" sz="2800" u="sng" smtClean="0"/>
              <a:t>Hydro</a:t>
            </a:r>
            <a:r>
              <a:rPr lang="en-US" sz="2800" smtClean="0"/>
              <a:t>-</a:t>
            </a:r>
          </a:p>
          <a:p>
            <a:pPr lvl="1" eaLnBrk="1" hangingPunct="1">
              <a:defRPr/>
            </a:pPr>
            <a:r>
              <a:rPr lang="en-US" sz="2400" smtClean="0"/>
              <a:t>water (H</a:t>
            </a:r>
            <a:r>
              <a:rPr lang="en-US" sz="2400" baseline="-25000" smtClean="0"/>
              <a:t>2</a:t>
            </a:r>
            <a:r>
              <a:rPr lang="en-US" sz="2400" smtClean="0"/>
              <a:t>O)</a:t>
            </a:r>
          </a:p>
          <a:p>
            <a:pPr eaLnBrk="1" hangingPunct="1">
              <a:defRPr/>
            </a:pPr>
            <a:r>
              <a:rPr lang="en-US" sz="2800" u="sng" smtClean="0"/>
              <a:t>Lysis</a:t>
            </a:r>
            <a:r>
              <a:rPr lang="en-US" sz="2800" smtClean="0"/>
              <a:t>-</a:t>
            </a:r>
          </a:p>
          <a:p>
            <a:pPr lvl="1" eaLnBrk="1" hangingPunct="1">
              <a:defRPr/>
            </a:pPr>
            <a:r>
              <a:rPr lang="en-US" sz="2400" smtClean="0"/>
              <a:t>to split</a:t>
            </a:r>
            <a:br>
              <a:rPr lang="en-US" sz="2400" smtClean="0"/>
            </a:br>
            <a:endParaRPr lang="en-US" sz="2400" smtClean="0"/>
          </a:p>
        </p:txBody>
      </p:sp>
      <p:pic>
        <p:nvPicPr>
          <p:cNvPr id="18437" name="Picture 8" descr="c5x2hydroly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206750"/>
            <a:ext cx="70104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48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to="" calcmode="lin" valueType="num">
                                      <p:cBhvr>
                                        <p:cTn id="7" dur="1" fill="hold"/>
                                        <p:tgtEl>
                                          <p:spTgt spid="3993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 to="" calcmode="lin" valueType="num">
                                      <p:cBhvr>
                                        <p:cTn id="12" dur="1" fill="hold"/>
                                        <p:tgtEl>
                                          <p:spTgt spid="3993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 to="" calcmode="lin" valueType="num">
                                      <p:cBhvr>
                                        <p:cTn id="17" dur="1" fill="hold"/>
                                        <p:tgtEl>
                                          <p:spTgt spid="3993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 to="" calcmode="lin" valueType="num">
                                      <p:cBhvr>
                                        <p:cTn id="22" dur="1" fill="hold"/>
                                        <p:tgtEl>
                                          <p:spTgt spid="39939">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 to="" calcmode="lin" valueType="num">
                                      <p:cBhvr>
                                        <p:cTn id="27" dur="1" fill="hold"/>
                                        <p:tgtEl>
                                          <p:spTgt spid="3993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defRPr/>
            </a:pPr>
            <a:r>
              <a:rPr lang="en-US" sz="4000" smtClean="0"/>
              <a:t/>
            </a:r>
            <a:br>
              <a:rPr lang="en-US" sz="4000" smtClean="0"/>
            </a:br>
            <a:r>
              <a:rPr lang="en-US" sz="4000" smtClean="0"/>
              <a:t>	</a:t>
            </a:r>
          </a:p>
        </p:txBody>
      </p:sp>
      <p:sp>
        <p:nvSpPr>
          <p:cNvPr id="40963" name="Rectangle 3"/>
          <p:cNvSpPr>
            <a:spLocks noGrp="1" noRot="1" noChangeArrowheads="1"/>
          </p:cNvSpPr>
          <p:nvPr>
            <p:ph type="body" sz="half" idx="1"/>
          </p:nvPr>
        </p:nvSpPr>
        <p:spPr>
          <a:xfrm>
            <a:off x="0" y="1295400"/>
            <a:ext cx="9144000" cy="4876800"/>
          </a:xfrm>
        </p:spPr>
        <p:txBody>
          <a:bodyPr/>
          <a:lstStyle/>
          <a:p>
            <a:pPr algn="ctr" eaLnBrk="1" hangingPunct="1">
              <a:buFont typeface="Arial" charset="0"/>
              <a:buNone/>
              <a:defRPr/>
            </a:pPr>
            <a:r>
              <a:rPr lang="en-US" sz="2400" dirty="0" smtClean="0"/>
              <a:t>Disaccharide + H</a:t>
            </a:r>
            <a:r>
              <a:rPr lang="en-US" sz="2400" baseline="-25000" dirty="0" smtClean="0"/>
              <a:t>2</a:t>
            </a:r>
            <a:r>
              <a:rPr lang="en-US" sz="2400" dirty="0" smtClean="0"/>
              <a:t>O </a:t>
            </a:r>
            <a:r>
              <a:rPr lang="en-US" sz="2400" dirty="0" smtClean="0">
                <a:sym typeface="Wingdings" pitchFamily="2" charset="2"/>
              </a:rPr>
              <a:t> Monosaccharide + Monosaccharide</a:t>
            </a:r>
            <a:endParaRPr lang="en-US" sz="2400" dirty="0" smtClean="0"/>
          </a:p>
          <a:p>
            <a:pPr eaLnBrk="1" hangingPunct="1">
              <a:defRPr/>
            </a:pPr>
            <a:endParaRPr lang="en-US" sz="2400" dirty="0" smtClean="0"/>
          </a:p>
          <a:p>
            <a:pPr eaLnBrk="1" hangingPunct="1">
              <a:defRPr/>
            </a:pPr>
            <a:endParaRPr lang="en-US" sz="2400" dirty="0" smtClean="0"/>
          </a:p>
          <a:p>
            <a:pPr eaLnBrk="1" hangingPunct="1">
              <a:defRPr/>
            </a:pPr>
            <a:endParaRPr lang="en-US" sz="2400" dirty="0" smtClean="0"/>
          </a:p>
          <a:p>
            <a:pPr eaLnBrk="1" hangingPunct="1">
              <a:defRPr/>
            </a:pPr>
            <a:endParaRPr lang="en-US" sz="2400" dirty="0" smtClean="0"/>
          </a:p>
          <a:p>
            <a:pPr eaLnBrk="1" hangingPunct="1">
              <a:defRPr/>
            </a:pPr>
            <a:endParaRPr lang="en-US" sz="2400" dirty="0" smtClean="0"/>
          </a:p>
          <a:p>
            <a:pPr eaLnBrk="1" hangingPunct="1">
              <a:defRPr/>
            </a:pPr>
            <a:endParaRPr lang="en-US" sz="2400" dirty="0" smtClean="0"/>
          </a:p>
          <a:p>
            <a:pPr eaLnBrk="1" hangingPunct="1">
              <a:defRPr/>
            </a:pPr>
            <a:r>
              <a:rPr lang="en-US" dirty="0" smtClean="0"/>
              <a:t>Sucrose + Water </a:t>
            </a:r>
            <a:r>
              <a:rPr lang="en-US" dirty="0" smtClean="0">
                <a:sym typeface="Wingdings" pitchFamily="2" charset="2"/>
              </a:rPr>
              <a:t> </a:t>
            </a:r>
            <a:r>
              <a:rPr lang="en-US" dirty="0" smtClean="0"/>
              <a:t>Glucose + Fructose</a:t>
            </a:r>
          </a:p>
          <a:p>
            <a:pPr lvl="1" eaLnBrk="1" hangingPunct="1">
              <a:defRPr/>
            </a:pPr>
            <a:r>
              <a:rPr lang="en-US" dirty="0" smtClean="0"/>
              <a:t>C</a:t>
            </a:r>
            <a:r>
              <a:rPr lang="en-US" baseline="-25000" dirty="0" smtClean="0"/>
              <a:t>24</a:t>
            </a:r>
            <a:r>
              <a:rPr lang="en-US" dirty="0" smtClean="0"/>
              <a:t>H</a:t>
            </a:r>
            <a:r>
              <a:rPr lang="en-US" baseline="-25000" dirty="0" smtClean="0"/>
              <a:t>22</a:t>
            </a:r>
            <a:r>
              <a:rPr lang="en-US" dirty="0" smtClean="0"/>
              <a:t>O</a:t>
            </a:r>
            <a:r>
              <a:rPr lang="en-US" baseline="-25000" dirty="0" smtClean="0"/>
              <a:t>11 + </a:t>
            </a:r>
            <a:r>
              <a:rPr lang="en-US" dirty="0" smtClean="0"/>
              <a:t>H</a:t>
            </a:r>
            <a:r>
              <a:rPr lang="en-US" baseline="-25000" dirty="0" smtClean="0"/>
              <a:t>2</a:t>
            </a:r>
            <a:r>
              <a:rPr lang="en-US" dirty="0" smtClean="0"/>
              <a:t>O </a:t>
            </a:r>
            <a:r>
              <a:rPr lang="en-US" dirty="0" smtClean="0">
                <a:sym typeface="Wingdings" pitchFamily="2" charset="2"/>
              </a:rPr>
              <a:t> </a:t>
            </a:r>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 </a:t>
            </a:r>
            <a:r>
              <a:rPr lang="en-US" dirty="0" smtClean="0"/>
              <a:t>+ C</a:t>
            </a:r>
            <a:r>
              <a:rPr lang="en-US" baseline="-25000" dirty="0" smtClean="0"/>
              <a:t>6</a:t>
            </a:r>
            <a:r>
              <a:rPr lang="en-US" dirty="0" smtClean="0"/>
              <a:t>H</a:t>
            </a:r>
            <a:r>
              <a:rPr lang="en-US" baseline="-25000" dirty="0" smtClean="0"/>
              <a:t>12</a:t>
            </a:r>
            <a:r>
              <a:rPr lang="en-US" dirty="0" smtClean="0"/>
              <a:t>O</a:t>
            </a:r>
            <a:r>
              <a:rPr lang="en-US" baseline="-25000" dirty="0" smtClean="0"/>
              <a:t>6</a:t>
            </a:r>
          </a:p>
        </p:txBody>
      </p:sp>
      <p:sp>
        <p:nvSpPr>
          <p:cNvPr id="40966" name="Rectangle 6"/>
          <p:cNvSpPr>
            <a:spLocks noRot="1" noChangeArrowheads="1"/>
          </p:cNvSpPr>
          <p:nvPr/>
        </p:nvSpPr>
        <p:spPr bwMode="auto">
          <a:xfrm>
            <a:off x="228600" y="304800"/>
            <a:ext cx="8540750" cy="762000"/>
          </a:xfrm>
          <a:prstGeom prst="rect">
            <a:avLst/>
          </a:prstGeom>
          <a:noFill/>
          <a:ln w="9525">
            <a:noFill/>
            <a:miter lim="800000"/>
            <a:headEnd/>
            <a:tailEnd/>
          </a:ln>
          <a:effectLst/>
        </p:spPr>
        <p:txBody>
          <a:bodyPr anchor="ctr"/>
          <a:lstStyle/>
          <a:p>
            <a:pPr fontAlgn="base">
              <a:spcBef>
                <a:spcPct val="0"/>
              </a:spcBef>
              <a:spcAft>
                <a:spcPct val="0"/>
              </a:spcAft>
              <a:defRPr/>
            </a:pPr>
            <a:r>
              <a:rPr lang="en-US" sz="4400">
                <a:solidFill>
                  <a:srgbClr val="000000"/>
                </a:solidFill>
                <a:effectLst>
                  <a:outerShdw blurRad="38100" dist="38100" dir="2700000" algn="tl">
                    <a:srgbClr val="C0C0C0"/>
                  </a:outerShdw>
                </a:effectLst>
              </a:rPr>
              <a:t>Example:	</a:t>
            </a:r>
          </a:p>
        </p:txBody>
      </p:sp>
      <p:sp>
        <p:nvSpPr>
          <p:cNvPr id="40967" name="Rectangle 7"/>
          <p:cNvSpPr>
            <a:spLocks noGrp="1" noRot="1" noChangeArrowheads="1"/>
          </p:cNvSpPr>
          <p:nvPr>
            <p:ph sz="half" idx="2"/>
          </p:nvPr>
        </p:nvSpPr>
        <p:spPr/>
        <p:txBody>
          <a:bodyPr/>
          <a:lstStyle/>
          <a:p>
            <a:pPr eaLnBrk="1" hangingPunct="1">
              <a:defRPr/>
            </a:pPr>
            <a:endParaRPr lang="en-US" sz="2800" dirty="0" smtClean="0"/>
          </a:p>
        </p:txBody>
      </p:sp>
      <p:pic>
        <p:nvPicPr>
          <p:cNvPr id="19462" name="Picture 9" descr="sucr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10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723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anim to="" calcmode="lin" valueType="num">
                                      <p:cBhvr>
                                        <p:cTn id="7" dur="1" fill="hold"/>
                                        <p:tgtEl>
                                          <p:spTgt spid="40966">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0963">
                                            <p:txEl>
                                              <p:pRg st="0" end="0"/>
                                            </p:txEl>
                                          </p:spTgt>
                                        </p:tgtEl>
                                        <p:attrNameLst>
                                          <p:attrName>style.visibility</p:attrName>
                                        </p:attrNameLst>
                                      </p:cBhvr>
                                      <p:to>
                                        <p:strVal val="visible"/>
                                      </p:to>
                                    </p:set>
                                    <p:anim to="" calcmode="lin" valueType="num">
                                      <p:cBhvr>
                                        <p:cTn id="12" dur="1" fill="hold"/>
                                        <p:tgtEl>
                                          <p:spTgt spid="4096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40963">
                                            <p:txEl>
                                              <p:pRg st="7" end="7"/>
                                            </p:txEl>
                                          </p:spTgt>
                                        </p:tgtEl>
                                        <p:attrNameLst>
                                          <p:attrName>style.visibility</p:attrName>
                                        </p:attrNameLst>
                                      </p:cBhvr>
                                      <p:to>
                                        <p:strVal val="visible"/>
                                      </p:to>
                                    </p:set>
                                    <p:anim to="" calcmode="lin" valueType="num">
                                      <p:cBhvr>
                                        <p:cTn id="17" dur="1" fill="hold"/>
                                        <p:tgtEl>
                                          <p:spTgt spid="40963">
                                            <p:txEl>
                                              <p:pRg st="7" end="7"/>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40963">
                                            <p:txEl>
                                              <p:pRg st="8" end="8"/>
                                            </p:txEl>
                                          </p:spTgt>
                                        </p:tgtEl>
                                        <p:attrNameLst>
                                          <p:attrName>style.visibility</p:attrName>
                                        </p:attrNameLst>
                                      </p:cBhvr>
                                      <p:to>
                                        <p:strVal val="visible"/>
                                      </p:to>
                                    </p:set>
                                    <p:anim to="" calcmode="lin" valueType="num">
                                      <p:cBhvr>
                                        <p:cTn id="22" dur="1" fill="hold"/>
                                        <p:tgtEl>
                                          <p:spTgt spid="4096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381000"/>
            <a:ext cx="7696200" cy="685800"/>
          </a:xfrm>
        </p:spPr>
        <p:txBody>
          <a:bodyPr/>
          <a:lstStyle/>
          <a:p>
            <a:pPr eaLnBrk="1" hangingPunct="1"/>
            <a:r>
              <a:rPr lang="en-US" b="1" smtClean="0"/>
              <a:t>Carbohydrates are:</a:t>
            </a:r>
            <a:endParaRPr lang="en-US" sz="2900" smtClean="0"/>
          </a:p>
        </p:txBody>
      </p:sp>
      <p:sp>
        <p:nvSpPr>
          <p:cNvPr id="54275" name="Rectangle 3"/>
          <p:cNvSpPr>
            <a:spLocks noGrp="1" noChangeArrowheads="1"/>
          </p:cNvSpPr>
          <p:nvPr>
            <p:ph type="body" idx="1"/>
          </p:nvPr>
        </p:nvSpPr>
        <p:spPr>
          <a:xfrm>
            <a:off x="381000" y="1066800"/>
            <a:ext cx="8229600" cy="3886200"/>
          </a:xfrm>
        </p:spPr>
        <p:txBody>
          <a:bodyPr/>
          <a:lstStyle/>
          <a:p>
            <a:pPr eaLnBrk="1" hangingPunct="1">
              <a:buFont typeface="Wingdings" pitchFamily="2" charset="2"/>
              <a:buNone/>
            </a:pPr>
            <a:r>
              <a:rPr lang="en-US" sz="3500" b="1" smtClean="0"/>
              <a:t>Sugars</a:t>
            </a:r>
            <a:endParaRPr lang="en-US" sz="3500" smtClean="0"/>
          </a:p>
          <a:p>
            <a:pPr eaLnBrk="1" hangingPunct="1"/>
            <a:r>
              <a:rPr lang="en-US" smtClean="0"/>
              <a:t>Sugars end with suffix  “</a:t>
            </a:r>
            <a:r>
              <a:rPr lang="en-US" b="1" smtClean="0"/>
              <a:t>-ose”</a:t>
            </a:r>
          </a:p>
          <a:p>
            <a:pPr eaLnBrk="1" hangingPunct="1"/>
            <a:r>
              <a:rPr lang="en-US" smtClean="0"/>
              <a:t>Produced by photosynthesis</a:t>
            </a:r>
          </a:p>
          <a:p>
            <a:pPr eaLnBrk="1" hangingPunct="1"/>
            <a:r>
              <a:rPr lang="en-US" smtClean="0"/>
              <a:t>Contain the elements:  </a:t>
            </a:r>
            <a:r>
              <a:rPr lang="en-US" b="1" smtClean="0"/>
              <a:t>C, H, O  </a:t>
            </a:r>
            <a:r>
              <a:rPr lang="en-US" smtClean="0"/>
              <a:t>or in the ratio of</a:t>
            </a:r>
            <a:r>
              <a:rPr lang="en-US" b="1" smtClean="0"/>
              <a:t> C(H</a:t>
            </a:r>
            <a:r>
              <a:rPr lang="en-US" b="1" baseline="-25000" smtClean="0"/>
              <a:t>2</a:t>
            </a:r>
            <a:r>
              <a:rPr lang="en-US" b="1" smtClean="0"/>
              <a:t>O)</a:t>
            </a:r>
          </a:p>
        </p:txBody>
      </p:sp>
      <p:pic>
        <p:nvPicPr>
          <p:cNvPr id="21508" name="Picture 4" descr="carb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86200"/>
            <a:ext cx="381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135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b="1" smtClean="0"/>
              <a:t>Monosaccharides:   	“1”</a:t>
            </a:r>
            <a:endParaRPr lang="en-US" sz="2900" b="1" smtClean="0"/>
          </a:p>
        </p:txBody>
      </p:sp>
      <p:sp>
        <p:nvSpPr>
          <p:cNvPr id="55299" name="Rectangle 3"/>
          <p:cNvSpPr>
            <a:spLocks noGrp="1" noChangeArrowheads="1"/>
          </p:cNvSpPr>
          <p:nvPr>
            <p:ph type="body" idx="1"/>
          </p:nvPr>
        </p:nvSpPr>
        <p:spPr>
          <a:xfrm>
            <a:off x="901700" y="2246313"/>
            <a:ext cx="5149850" cy="3694112"/>
          </a:xfrm>
        </p:spPr>
        <p:txBody>
          <a:bodyPr/>
          <a:lstStyle/>
          <a:p>
            <a:pPr eaLnBrk="1" hangingPunct="1"/>
            <a:r>
              <a:rPr lang="en-US" b="1" smtClean="0"/>
              <a:t>Simple sugars</a:t>
            </a:r>
          </a:p>
          <a:p>
            <a:pPr eaLnBrk="1" hangingPunct="1"/>
            <a:r>
              <a:rPr lang="en-US" b="1" smtClean="0"/>
              <a:t>Ex. Glucose		C</a:t>
            </a:r>
            <a:r>
              <a:rPr lang="en-US" b="1" baseline="-25000" smtClean="0"/>
              <a:t>6</a:t>
            </a:r>
            <a:r>
              <a:rPr lang="en-US" b="1" smtClean="0"/>
              <a:t>H</a:t>
            </a:r>
            <a:r>
              <a:rPr lang="en-US" b="1" baseline="-25000" smtClean="0"/>
              <a:t>12</a:t>
            </a:r>
            <a:r>
              <a:rPr lang="en-US" b="1" smtClean="0"/>
              <a:t>O</a:t>
            </a:r>
            <a:r>
              <a:rPr lang="en-US" b="1" baseline="-25000" smtClean="0"/>
              <a:t>6</a:t>
            </a:r>
            <a:r>
              <a:rPr lang="en-US" b="1" smtClean="0"/>
              <a:t> 		</a:t>
            </a:r>
            <a:r>
              <a:rPr lang="en-US" smtClean="0"/>
              <a:t/>
            </a:r>
            <a:br>
              <a:rPr lang="en-US" smtClean="0"/>
            </a:br>
            <a:r>
              <a:rPr lang="en-US" smtClean="0"/>
              <a:t>* very, very important!   </a:t>
            </a:r>
          </a:p>
          <a:p>
            <a:pPr lvl="1" eaLnBrk="1" hangingPunct="1"/>
            <a:r>
              <a:rPr lang="en-US" smtClean="0"/>
              <a:t>It is from this molecule that animals get their energy</a:t>
            </a:r>
          </a:p>
          <a:p>
            <a:pPr eaLnBrk="1" hangingPunct="1"/>
            <a:r>
              <a:rPr lang="en-US" b="1" smtClean="0"/>
              <a:t>Ex. Fructose</a:t>
            </a:r>
            <a:r>
              <a:rPr lang="en-US" smtClean="0"/>
              <a:t>		 	</a:t>
            </a:r>
            <a:r>
              <a:rPr lang="en-US" b="1" smtClean="0"/>
              <a:t>C</a:t>
            </a:r>
            <a:r>
              <a:rPr lang="en-US" b="1" baseline="-25000" smtClean="0"/>
              <a:t>6</a:t>
            </a:r>
            <a:r>
              <a:rPr lang="en-US" b="1" smtClean="0"/>
              <a:t>H</a:t>
            </a:r>
            <a:r>
              <a:rPr lang="en-US" b="1" baseline="-25000" smtClean="0"/>
              <a:t>12</a:t>
            </a:r>
            <a:r>
              <a:rPr lang="en-US" b="1" smtClean="0"/>
              <a:t>O</a:t>
            </a:r>
            <a:r>
              <a:rPr lang="en-US" b="1" baseline="-25000" smtClean="0"/>
              <a:t>6</a:t>
            </a:r>
            <a:r>
              <a:rPr lang="en-US" b="1" smtClean="0"/>
              <a:t> </a:t>
            </a:r>
          </a:p>
        </p:txBody>
      </p:sp>
      <p:pic>
        <p:nvPicPr>
          <p:cNvPr id="55301" name="Picture 5" descr="fructos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57600"/>
            <a:ext cx="34671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346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childTnLst>
                                </p:cTn>
                              </p:par>
                              <p:par>
                                <p:cTn id="15" presetID="52" presetClass="entr" presetSubtype="0" fill="hold" nodeType="withEffect">
                                  <p:stCondLst>
                                    <p:cond delay="0"/>
                                  </p:stCondLst>
                                  <p:childTnLst>
                                    <p:set>
                                      <p:cBhvr>
                                        <p:cTn id="16" dur="1" fill="hold">
                                          <p:stCondLst>
                                            <p:cond delay="0"/>
                                          </p:stCondLst>
                                        </p:cTn>
                                        <p:tgtEl>
                                          <p:spTgt spid="55301"/>
                                        </p:tgtEl>
                                        <p:attrNameLst>
                                          <p:attrName>style.visibility</p:attrName>
                                        </p:attrNameLst>
                                      </p:cBhvr>
                                      <p:to>
                                        <p:strVal val="visible"/>
                                      </p:to>
                                    </p:set>
                                    <p:animScale>
                                      <p:cBhvr>
                                        <p:cTn id="17" dur="1000" decel="50000" fill="hold">
                                          <p:stCondLst>
                                            <p:cond delay="0"/>
                                          </p:stCondLst>
                                        </p:cTn>
                                        <p:tgtEl>
                                          <p:spTgt spid="5530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5301"/>
                                        </p:tgtEl>
                                        <p:attrNameLst>
                                          <p:attrName>ppt_x</p:attrName>
                                          <p:attrName>ppt_y</p:attrName>
                                        </p:attrNameLst>
                                      </p:cBhvr>
                                    </p:animMotion>
                                    <p:animEffect transition="in" filter="fade">
                                      <p:cBhvr>
                                        <p:cTn id="19" dur="10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2" descr="bhspe-0514U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0" name="Text Box 4"/>
          <p:cNvSpPr txBox="1">
            <a:spLocks noChangeArrowheads="1"/>
          </p:cNvSpPr>
          <p:nvPr/>
        </p:nvSpPr>
        <p:spPr bwMode="auto">
          <a:xfrm>
            <a:off x="0" y="381000"/>
            <a:ext cx="3886200" cy="1200150"/>
          </a:xfrm>
          <a:prstGeom prst="rect">
            <a:avLst/>
          </a:prstGeom>
          <a:noFill/>
          <a:ln w="9525">
            <a:noFill/>
            <a:miter lim="800000"/>
            <a:headEnd/>
            <a:tailEnd/>
          </a:ln>
          <a:effectLst/>
        </p:spPr>
        <p:txBody>
          <a:bodyPr>
            <a:spAutoFit/>
          </a:bodyPr>
          <a:lstStyle/>
          <a:p>
            <a:pPr marL="457200" fontAlgn="base">
              <a:spcBef>
                <a:spcPct val="50000"/>
              </a:spcBef>
              <a:spcAft>
                <a:spcPct val="0"/>
              </a:spcAft>
              <a:buClr>
                <a:srgbClr val="FAC164"/>
              </a:buClr>
              <a:buSzPct val="75000"/>
              <a:buFont typeface="Wingdings" pitchFamily="2" charset="2"/>
              <a:buNone/>
              <a:defRPr/>
            </a:pPr>
            <a:r>
              <a:rPr lang="en-US" sz="7200" b="1" dirty="0">
                <a:solidFill>
                  <a:srgbClr val="FFFFFF"/>
                </a:solidFill>
                <a:effectLst>
                  <a:outerShdw blurRad="38100" dist="38100" dir="2700000" algn="tl">
                    <a:srgbClr val="C0C0C0"/>
                  </a:outerShdw>
                </a:effectLst>
                <a:latin typeface="Comic Sans MS" pitchFamily="66" charset="0"/>
              </a:rPr>
              <a:t>Ecology</a:t>
            </a:r>
          </a:p>
        </p:txBody>
      </p:sp>
      <p:sp>
        <p:nvSpPr>
          <p:cNvPr id="70661" name="Text Box 5"/>
          <p:cNvSpPr txBox="1">
            <a:spLocks noChangeArrowheads="1"/>
          </p:cNvSpPr>
          <p:nvPr/>
        </p:nvSpPr>
        <p:spPr bwMode="auto">
          <a:xfrm>
            <a:off x="-152400" y="5029200"/>
            <a:ext cx="5867400" cy="2441575"/>
          </a:xfrm>
          <a:prstGeom prst="rect">
            <a:avLst/>
          </a:prstGeom>
          <a:noFill/>
          <a:ln w="9525">
            <a:noFill/>
            <a:miter lim="800000"/>
            <a:headEnd/>
            <a:tailEnd/>
          </a:ln>
          <a:effectLst/>
        </p:spPr>
        <p:txBody>
          <a:bodyPr>
            <a:spAutoFit/>
          </a:bodyPr>
          <a:lstStyle/>
          <a:p>
            <a:pPr marL="457200" fontAlgn="base">
              <a:spcBef>
                <a:spcPct val="20000"/>
              </a:spcBef>
              <a:spcAft>
                <a:spcPct val="0"/>
              </a:spcAft>
              <a:buClr>
                <a:srgbClr val="A50021"/>
              </a:buClr>
              <a:buSzPct val="75000"/>
              <a:buFont typeface="Wingdings" pitchFamily="2" charset="2"/>
              <a:buNone/>
              <a:defRPr/>
            </a:pPr>
            <a:r>
              <a:rPr lang="en-US" sz="2800" dirty="0">
                <a:solidFill>
                  <a:srgbClr val="FFFFFF"/>
                </a:solidFill>
                <a:effectLst>
                  <a:outerShdw blurRad="38100" dist="38100" dir="2700000" algn="tl">
                    <a:srgbClr val="C0C0C0"/>
                  </a:outerShdw>
                </a:effectLst>
                <a:latin typeface="Comic Sans MS" pitchFamily="66" charset="0"/>
              </a:rPr>
              <a:t>The study of the interactions of living organisms with one another and their physical environment.</a:t>
            </a:r>
            <a:r>
              <a:rPr lang="en-US" sz="2800" dirty="0">
                <a:solidFill>
                  <a:srgbClr val="FFFFFF"/>
                </a:solidFill>
                <a:latin typeface="Arial" charset="0"/>
              </a:rPr>
              <a:t> </a:t>
            </a:r>
          </a:p>
          <a:p>
            <a:pPr marL="457200" algn="ctr" fontAlgn="base">
              <a:spcBef>
                <a:spcPct val="50000"/>
              </a:spcBef>
              <a:spcAft>
                <a:spcPct val="0"/>
              </a:spcAft>
              <a:buClr>
                <a:srgbClr val="FAC164"/>
              </a:buClr>
              <a:buSzPct val="75000"/>
              <a:buFont typeface="Wingdings" pitchFamily="2" charset="2"/>
              <a:buNone/>
              <a:defRPr/>
            </a:pPr>
            <a:endParaRPr lang="en-US" sz="2800" dirty="0">
              <a:solidFill>
                <a:srgbClr val="5B5249"/>
              </a:solidFill>
              <a:latin typeface="Arial" charset="0"/>
            </a:endParaRPr>
          </a:p>
        </p:txBody>
      </p:sp>
    </p:spTree>
    <p:extLst>
      <p:ext uri="{BB962C8B-B14F-4D97-AF65-F5344CB8AC3E}">
        <p14:creationId xmlns:p14="http://schemas.microsoft.com/office/powerpoint/2010/main" val="9560258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wipe(up)">
                                      <p:cBhvr>
                                        <p:cTn id="7" dur="5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All </a:t>
            </a:r>
            <a:r>
              <a:rPr lang="en-US" b="1" smtClean="0"/>
              <a:t>C</a:t>
            </a:r>
            <a:r>
              <a:rPr lang="en-US" b="1" baseline="-25000" smtClean="0"/>
              <a:t>6</a:t>
            </a:r>
            <a:r>
              <a:rPr lang="en-US" b="1" smtClean="0"/>
              <a:t>H</a:t>
            </a:r>
            <a:r>
              <a:rPr lang="en-US" b="1" baseline="-25000" smtClean="0"/>
              <a:t>12</a:t>
            </a:r>
            <a:r>
              <a:rPr lang="en-US" b="1" smtClean="0"/>
              <a:t>O</a:t>
            </a:r>
            <a:r>
              <a:rPr lang="en-US" b="1" baseline="-25000" smtClean="0"/>
              <a:t>6</a:t>
            </a:r>
          </a:p>
        </p:txBody>
      </p:sp>
      <p:pic>
        <p:nvPicPr>
          <p:cNvPr id="23555" name="Picture 3" descr="carblabimg"/>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 y="1905000"/>
            <a:ext cx="8610600" cy="2438400"/>
          </a:xfrm>
          <a:noFill/>
        </p:spPr>
      </p:pic>
      <p:sp>
        <p:nvSpPr>
          <p:cNvPr id="23556" name="Text Box 4"/>
          <p:cNvSpPr txBox="1">
            <a:spLocks noChangeArrowheads="1"/>
          </p:cNvSpPr>
          <p:nvPr/>
        </p:nvSpPr>
        <p:spPr bwMode="auto">
          <a:xfrm>
            <a:off x="762000" y="5029200"/>
            <a:ext cx="762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fontAlgn="base">
              <a:spcBef>
                <a:spcPct val="50000"/>
              </a:spcBef>
              <a:spcAft>
                <a:spcPct val="0"/>
              </a:spcAft>
            </a:pPr>
            <a:r>
              <a:rPr lang="en-US" smtClean="0">
                <a:solidFill>
                  <a:srgbClr val="CC0000"/>
                </a:solidFill>
                <a:latin typeface="Comic Sans MS" pitchFamily="66" charset="0"/>
              </a:rPr>
              <a:t>Notice that glucose and fructose have identical formulas but their structures are different.</a:t>
            </a:r>
          </a:p>
        </p:txBody>
      </p:sp>
    </p:spTree>
    <p:extLst>
      <p:ext uri="{BB962C8B-B14F-4D97-AF65-F5344CB8AC3E}">
        <p14:creationId xmlns:p14="http://schemas.microsoft.com/office/powerpoint/2010/main" val="83855513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b="1" u="sng" smtClean="0"/>
              <a:t>Disaccharides	     “2”</a:t>
            </a:r>
            <a:endParaRPr lang="en-US" sz="2900" b="1" smtClean="0"/>
          </a:p>
        </p:txBody>
      </p:sp>
      <p:sp>
        <p:nvSpPr>
          <p:cNvPr id="57347" name="Rectangle 3"/>
          <p:cNvSpPr>
            <a:spLocks noGrp="1" noChangeArrowheads="1"/>
          </p:cNvSpPr>
          <p:nvPr>
            <p:ph type="body" idx="1"/>
          </p:nvPr>
        </p:nvSpPr>
        <p:spPr>
          <a:xfrm>
            <a:off x="762000" y="1905000"/>
            <a:ext cx="7696200" cy="2209800"/>
          </a:xfrm>
        </p:spPr>
        <p:txBody>
          <a:bodyPr/>
          <a:lstStyle/>
          <a:p>
            <a:pPr eaLnBrk="1" hangingPunct="1">
              <a:lnSpc>
                <a:spcPct val="90000"/>
              </a:lnSpc>
            </a:pPr>
            <a:r>
              <a:rPr lang="en-US" sz="2200" smtClean="0"/>
              <a:t> </a:t>
            </a:r>
            <a:r>
              <a:rPr lang="en-US" sz="2200" b="1" smtClean="0"/>
              <a:t>Two monosaccharides joined together through dehydration synthesis </a:t>
            </a:r>
          </a:p>
          <a:p>
            <a:pPr eaLnBrk="1" hangingPunct="1">
              <a:lnSpc>
                <a:spcPct val="90000"/>
              </a:lnSpc>
            </a:pPr>
            <a:r>
              <a:rPr lang="en-US" sz="2200" b="1" smtClean="0"/>
              <a:t>glucose – glucose	=  maltose</a:t>
            </a:r>
          </a:p>
          <a:p>
            <a:pPr eaLnBrk="1" hangingPunct="1">
              <a:lnSpc>
                <a:spcPct val="90000"/>
              </a:lnSpc>
            </a:pPr>
            <a:r>
              <a:rPr lang="en-US" sz="2200" b="1" smtClean="0"/>
              <a:t>glucose – fructose	=  sucrose</a:t>
            </a:r>
          </a:p>
          <a:p>
            <a:pPr eaLnBrk="1" hangingPunct="1">
              <a:lnSpc>
                <a:spcPct val="90000"/>
              </a:lnSpc>
            </a:pPr>
            <a:r>
              <a:rPr lang="en-US" sz="2200" b="1" smtClean="0"/>
              <a:t>glucose – galactose 	=  lactose</a:t>
            </a:r>
            <a:r>
              <a:rPr lang="en-US" sz="2200" b="1" u="sng" smtClean="0"/>
              <a:t/>
            </a:r>
            <a:br>
              <a:rPr lang="en-US" sz="2200" b="1" u="sng" smtClean="0"/>
            </a:br>
            <a:endParaRPr lang="en-US" sz="2200" b="1" u="sng" smtClean="0"/>
          </a:p>
        </p:txBody>
      </p:sp>
      <p:pic>
        <p:nvPicPr>
          <p:cNvPr id="24580" name="Picture 4" descr="malt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038600"/>
            <a:ext cx="4297363"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sucr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14800"/>
            <a:ext cx="43894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576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b="1" u="sng" smtClean="0"/>
              <a:t>Polysaccharides  “many sugars”</a:t>
            </a:r>
          </a:p>
        </p:txBody>
      </p:sp>
      <p:sp>
        <p:nvSpPr>
          <p:cNvPr id="58371" name="Rectangle 3"/>
          <p:cNvSpPr>
            <a:spLocks noGrp="1" noChangeArrowheads="1"/>
          </p:cNvSpPr>
          <p:nvPr>
            <p:ph type="body" idx="1"/>
          </p:nvPr>
        </p:nvSpPr>
        <p:spPr/>
        <p:txBody>
          <a:bodyPr/>
          <a:lstStyle/>
          <a:p>
            <a:pPr eaLnBrk="1" hangingPunct="1">
              <a:lnSpc>
                <a:spcPct val="90000"/>
              </a:lnSpc>
            </a:pPr>
            <a:r>
              <a:rPr lang="en-US" b="1" u="sng" smtClean="0"/>
              <a:t>Complex carbohydrates</a:t>
            </a:r>
            <a:r>
              <a:rPr lang="en-US" b="1" smtClean="0"/>
              <a:t/>
            </a:r>
            <a:br>
              <a:rPr lang="en-US" b="1" smtClean="0"/>
            </a:br>
            <a:r>
              <a:rPr lang="en-US" smtClean="0"/>
              <a:t>Long chains of monosaccharides</a:t>
            </a:r>
          </a:p>
          <a:p>
            <a:pPr eaLnBrk="1" hangingPunct="1">
              <a:lnSpc>
                <a:spcPct val="90000"/>
              </a:lnSpc>
            </a:pPr>
            <a:r>
              <a:rPr lang="en-US" smtClean="0"/>
              <a:t>Also joined through dehydration synthesis</a:t>
            </a:r>
          </a:p>
          <a:p>
            <a:pPr eaLnBrk="1" hangingPunct="1">
              <a:lnSpc>
                <a:spcPct val="90000"/>
              </a:lnSpc>
            </a:pPr>
            <a:r>
              <a:rPr lang="en-US" smtClean="0"/>
              <a:t>Two basic types and purposes of Polysaccharides: </a:t>
            </a:r>
          </a:p>
          <a:p>
            <a:pPr lvl="1" eaLnBrk="1" hangingPunct="1">
              <a:lnSpc>
                <a:spcPct val="90000"/>
              </a:lnSpc>
            </a:pPr>
            <a:r>
              <a:rPr lang="en-US" smtClean="0"/>
              <a:t>Storage, used to store energy </a:t>
            </a:r>
          </a:p>
          <a:p>
            <a:pPr lvl="1" eaLnBrk="1" hangingPunct="1">
              <a:lnSpc>
                <a:spcPct val="90000"/>
              </a:lnSpc>
            </a:pPr>
            <a:r>
              <a:rPr lang="en-US" smtClean="0"/>
              <a:t>Structural, for support and composition</a:t>
            </a:r>
          </a:p>
        </p:txBody>
      </p:sp>
    </p:spTree>
    <p:extLst>
      <p:ext uri="{BB962C8B-B14F-4D97-AF65-F5344CB8AC3E}">
        <p14:creationId xmlns:p14="http://schemas.microsoft.com/office/powerpoint/2010/main" val="1691892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8371">
                                            <p:txEl>
                                              <p:pRg st="2" end="2"/>
                                            </p:txEl>
                                          </p:spTgt>
                                        </p:tgtEl>
                                        <p:attrNameLst>
                                          <p:attrName>style.visibility</p:attrName>
                                        </p:attrNameLst>
                                      </p:cBhvr>
                                      <p:to>
                                        <p:strVal val="visible"/>
                                      </p:to>
                                    </p:set>
                                    <p:animEffect transition="in" filter="diamond(in)">
                                      <p:cBhvr>
                                        <p:cTn id="7" dur="2000"/>
                                        <p:tgtEl>
                                          <p:spTgt spid="58371">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58371">
                                            <p:txEl>
                                              <p:pRg st="3" end="3"/>
                                            </p:txEl>
                                          </p:spTgt>
                                        </p:tgtEl>
                                        <p:attrNameLst>
                                          <p:attrName>style.visibility</p:attrName>
                                        </p:attrNameLst>
                                      </p:cBhvr>
                                      <p:to>
                                        <p:strVal val="visible"/>
                                      </p:to>
                                    </p:set>
                                    <p:animEffect transition="in" filter="diamond(in)">
                                      <p:cBhvr>
                                        <p:cTn id="10" dur="2000"/>
                                        <p:tgtEl>
                                          <p:spTgt spid="58371">
                                            <p:txEl>
                                              <p:pRg st="3" end="3"/>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58371">
                                            <p:txEl>
                                              <p:pRg st="4" end="4"/>
                                            </p:txEl>
                                          </p:spTgt>
                                        </p:tgtEl>
                                        <p:attrNameLst>
                                          <p:attrName>style.visibility</p:attrName>
                                        </p:attrNameLst>
                                      </p:cBhvr>
                                      <p:to>
                                        <p:strVal val="visible"/>
                                      </p:to>
                                    </p:set>
                                    <p:animEffect transition="in" filter="diamond(in)">
                                      <p:cBhvr>
                                        <p:cTn id="13" dur="20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b="1" smtClean="0"/>
              <a:t>Storage Carbohydrates</a:t>
            </a:r>
          </a:p>
        </p:txBody>
      </p:sp>
      <p:sp>
        <p:nvSpPr>
          <p:cNvPr id="59395" name="Rectangle 3"/>
          <p:cNvSpPr>
            <a:spLocks noGrp="1" noChangeArrowheads="1"/>
          </p:cNvSpPr>
          <p:nvPr>
            <p:ph type="body" idx="1"/>
          </p:nvPr>
        </p:nvSpPr>
        <p:spPr>
          <a:xfrm>
            <a:off x="762000" y="1905000"/>
            <a:ext cx="7696200" cy="2849563"/>
          </a:xfrm>
        </p:spPr>
        <p:txBody>
          <a:bodyPr/>
          <a:lstStyle/>
          <a:p>
            <a:pPr eaLnBrk="1" hangingPunct="1"/>
            <a:r>
              <a:rPr lang="en-US" b="1" smtClean="0"/>
              <a:t>Starch: </a:t>
            </a:r>
            <a:r>
              <a:rPr lang="en-US" smtClean="0"/>
              <a:t>complex, stores energy in plants</a:t>
            </a:r>
            <a:r>
              <a:rPr lang="en-US" b="1" smtClean="0"/>
              <a:t/>
            </a:r>
            <a:br>
              <a:rPr lang="en-US" b="1" smtClean="0"/>
            </a:br>
            <a:r>
              <a:rPr lang="en-US" smtClean="0"/>
              <a:t>“pearl necklace, each pearl = glucose”</a:t>
            </a:r>
            <a:br>
              <a:rPr lang="en-US" smtClean="0"/>
            </a:br>
            <a:r>
              <a:rPr lang="en-US" smtClean="0"/>
              <a:t>broken down into monosaccharides</a:t>
            </a:r>
          </a:p>
          <a:p>
            <a:pPr lvl="1" eaLnBrk="1" hangingPunct="1">
              <a:buFontTx/>
              <a:buNone/>
            </a:pPr>
            <a:r>
              <a:rPr lang="en-US" smtClean="0"/>
              <a:t>glu-glu-glu-glu-glu-glu-glu-glu</a:t>
            </a:r>
          </a:p>
          <a:p>
            <a:pPr eaLnBrk="1" hangingPunct="1">
              <a:buFont typeface="Wingdings" pitchFamily="2" charset="2"/>
              <a:buNone/>
            </a:pPr>
            <a:endParaRPr lang="en-US" smtClean="0"/>
          </a:p>
        </p:txBody>
      </p:sp>
      <p:pic>
        <p:nvPicPr>
          <p:cNvPr id="59396" name="Picture 4" descr="amy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495800"/>
            <a:ext cx="8001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037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2" presetClass="entr" presetSubtype="0" fill="hold" nodeType="clickEffect">
                                  <p:stCondLst>
                                    <p:cond delay="0"/>
                                  </p:stCondLst>
                                  <p:childTnLst>
                                    <p:set>
                                      <p:cBhvr>
                                        <p:cTn id="12" dur="1" fill="hold">
                                          <p:stCondLst>
                                            <p:cond delay="0"/>
                                          </p:stCondLst>
                                        </p:cTn>
                                        <p:tgtEl>
                                          <p:spTgt spid="59396"/>
                                        </p:tgtEl>
                                        <p:attrNameLst>
                                          <p:attrName>style.visibility</p:attrName>
                                        </p:attrNameLst>
                                      </p:cBhvr>
                                      <p:to>
                                        <p:strVal val="visible"/>
                                      </p:to>
                                    </p:set>
                                    <p:animScale>
                                      <p:cBhvr>
                                        <p:cTn id="13" dur="1000" decel="50000" fill="hold">
                                          <p:stCondLst>
                                            <p:cond delay="0"/>
                                          </p:stCondLst>
                                        </p:cTn>
                                        <p:tgtEl>
                                          <p:spTgt spid="593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59396"/>
                                        </p:tgtEl>
                                        <p:attrNameLst>
                                          <p:attrName>ppt_x</p:attrName>
                                          <p:attrName>ppt_y</p:attrName>
                                        </p:attrNameLst>
                                      </p:cBhvr>
                                    </p:animMotion>
                                    <p:animEffect transition="in" filter="fade">
                                      <p:cBhvr>
                                        <p:cTn id="15" dur="10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p:txBody>
          <a:bodyPr/>
          <a:lstStyle/>
          <a:p>
            <a:pPr eaLnBrk="1" hangingPunct="1"/>
            <a:r>
              <a:rPr lang="en-US" b="1" smtClean="0"/>
              <a:t>Glycogen</a:t>
            </a:r>
            <a:r>
              <a:rPr lang="en-US" smtClean="0"/>
              <a:t> – a branched chain of as many as 2000 glucose units. Storage form of glucose in animals. </a:t>
            </a:r>
          </a:p>
          <a:p>
            <a:pPr eaLnBrk="1" hangingPunct="1"/>
            <a:endParaRPr lang="en-US" smtClean="0"/>
          </a:p>
        </p:txBody>
      </p:sp>
      <p:sp>
        <p:nvSpPr>
          <p:cNvPr id="27651" name="Rectangle 3"/>
          <p:cNvSpPr>
            <a:spLocks noGrp="1" noChangeArrowheads="1"/>
          </p:cNvSpPr>
          <p:nvPr>
            <p:ph type="title"/>
          </p:nvPr>
        </p:nvSpPr>
        <p:spPr>
          <a:noFill/>
        </p:spPr>
        <p:txBody>
          <a:bodyPr anchor="ctr"/>
          <a:lstStyle/>
          <a:p>
            <a:pPr eaLnBrk="1" hangingPunct="1"/>
            <a:r>
              <a:rPr lang="en-US" b="1" smtClean="0"/>
              <a:t>Storage Carbohydrates</a:t>
            </a:r>
          </a:p>
        </p:txBody>
      </p:sp>
      <p:pic>
        <p:nvPicPr>
          <p:cNvPr id="60420" name="Picture 4" descr="glyco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57600"/>
            <a:ext cx="66294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79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Scale>
                                      <p:cBhvr>
                                        <p:cTn id="7" dur="1000" decel="50000" fill="hold">
                                          <p:stCondLst>
                                            <p:cond delay="0"/>
                                          </p:stCondLst>
                                        </p:cTn>
                                        <p:tgtEl>
                                          <p:spTgt spid="604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0420"/>
                                        </p:tgtEl>
                                        <p:attrNameLst>
                                          <p:attrName>ppt_x</p:attrName>
                                          <p:attrName>ppt_y</p:attrName>
                                        </p:attrNameLst>
                                      </p:cBhvr>
                                    </p:animMotion>
                                    <p:animEffect transition="in" filter="fade">
                                      <p:cBhvr>
                                        <p:cTn id="9" dur="1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b="1" smtClean="0"/>
              <a:t>Structural Carbohydrates</a:t>
            </a:r>
            <a:endParaRPr lang="en-US" sz="2900" b="1" smtClean="0"/>
          </a:p>
        </p:txBody>
      </p:sp>
      <p:sp>
        <p:nvSpPr>
          <p:cNvPr id="61443" name="Rectangle 3"/>
          <p:cNvSpPr>
            <a:spLocks noGrp="1" noChangeArrowheads="1"/>
          </p:cNvSpPr>
          <p:nvPr>
            <p:ph type="body" idx="1"/>
          </p:nvPr>
        </p:nvSpPr>
        <p:spPr>
          <a:xfrm>
            <a:off x="762000" y="1905000"/>
            <a:ext cx="7696200" cy="2692400"/>
          </a:xfrm>
        </p:spPr>
        <p:txBody>
          <a:bodyPr/>
          <a:lstStyle/>
          <a:p>
            <a:pPr eaLnBrk="1" hangingPunct="1">
              <a:lnSpc>
                <a:spcPct val="80000"/>
              </a:lnSpc>
            </a:pPr>
            <a:r>
              <a:rPr lang="en-US" sz="2200" b="1" smtClean="0"/>
              <a:t>Cellulose:</a:t>
            </a:r>
            <a:r>
              <a:rPr lang="en-US" sz="2200" smtClean="0"/>
              <a:t> </a:t>
            </a:r>
          </a:p>
          <a:p>
            <a:pPr lvl="1" eaLnBrk="1" hangingPunct="1">
              <a:lnSpc>
                <a:spcPct val="80000"/>
              </a:lnSpc>
            </a:pPr>
            <a:r>
              <a:rPr lang="en-US" sz="2000" b="1" smtClean="0"/>
              <a:t>Structural compound in plant cell walls </a:t>
            </a:r>
          </a:p>
          <a:p>
            <a:pPr lvl="2" eaLnBrk="1" hangingPunct="1">
              <a:lnSpc>
                <a:spcPct val="80000"/>
              </a:lnSpc>
            </a:pPr>
            <a:r>
              <a:rPr lang="en-US" sz="1800" b="1" smtClean="0"/>
              <a:t>found in wood and paper</a:t>
            </a:r>
          </a:p>
          <a:p>
            <a:pPr lvl="1" eaLnBrk="1" hangingPunct="1">
              <a:lnSpc>
                <a:spcPct val="80000"/>
              </a:lnSpc>
            </a:pPr>
            <a:r>
              <a:rPr lang="en-US" sz="2000" b="1" smtClean="0"/>
              <a:t>uses a modified form of glucose</a:t>
            </a:r>
          </a:p>
          <a:p>
            <a:pPr lvl="1" eaLnBrk="1" hangingPunct="1">
              <a:lnSpc>
                <a:spcPct val="80000"/>
              </a:lnSpc>
            </a:pPr>
            <a:r>
              <a:rPr lang="en-US" sz="2000" b="1" smtClean="0"/>
              <a:t>still a “string of pearls” </a:t>
            </a:r>
          </a:p>
          <a:p>
            <a:pPr lvl="1" eaLnBrk="1" hangingPunct="1">
              <a:lnSpc>
                <a:spcPct val="80000"/>
              </a:lnSpc>
            </a:pPr>
            <a:r>
              <a:rPr lang="en-US" sz="2000" b="1" smtClean="0"/>
              <a:t>cannot be broken down by the body</a:t>
            </a:r>
          </a:p>
          <a:p>
            <a:pPr eaLnBrk="1" hangingPunct="1">
              <a:lnSpc>
                <a:spcPct val="80000"/>
              </a:lnSpc>
              <a:buFont typeface="Wingdings" pitchFamily="2" charset="2"/>
              <a:buNone/>
            </a:pPr>
            <a:r>
              <a:rPr lang="en-US" sz="2200" smtClean="0"/>
              <a:t/>
            </a:r>
            <a:br>
              <a:rPr lang="en-US" sz="2200" smtClean="0"/>
            </a:br>
            <a:endParaRPr lang="en-US" sz="2200" smtClean="0"/>
          </a:p>
        </p:txBody>
      </p:sp>
      <p:pic>
        <p:nvPicPr>
          <p:cNvPr id="28676" name="Picture 4" descr="cellulos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62400"/>
            <a:ext cx="33528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cellul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962400"/>
            <a:ext cx="45720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91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noFill/>
        </p:spPr>
        <p:txBody>
          <a:bodyPr anchor="ctr"/>
          <a:lstStyle/>
          <a:p>
            <a:pPr eaLnBrk="1" hangingPunct="1"/>
            <a:r>
              <a:rPr lang="en-US" b="1" smtClean="0"/>
              <a:t>Structural Carbohydrates</a:t>
            </a:r>
          </a:p>
        </p:txBody>
      </p:sp>
      <p:sp>
        <p:nvSpPr>
          <p:cNvPr id="62466" name="Rectangle 2"/>
          <p:cNvSpPr>
            <a:spLocks noGrp="1" noChangeArrowheads="1"/>
          </p:cNvSpPr>
          <p:nvPr>
            <p:ph type="body" sz="half" idx="1"/>
          </p:nvPr>
        </p:nvSpPr>
        <p:spPr>
          <a:xfrm>
            <a:off x="762000" y="1905000"/>
            <a:ext cx="7696200" cy="2362200"/>
          </a:xfrm>
        </p:spPr>
        <p:txBody>
          <a:bodyPr/>
          <a:lstStyle/>
          <a:p>
            <a:pPr eaLnBrk="1" hangingPunct="1"/>
            <a:r>
              <a:rPr lang="en-US" sz="2700" b="1" smtClean="0"/>
              <a:t>Chitin: </a:t>
            </a:r>
          </a:p>
          <a:p>
            <a:pPr lvl="1" eaLnBrk="1" hangingPunct="1"/>
            <a:r>
              <a:rPr lang="en-US" sz="2200" b="1" smtClean="0"/>
              <a:t>Structural carbohydrate in insect exoskeletons and fungal cell walls</a:t>
            </a:r>
          </a:p>
          <a:p>
            <a:pPr lvl="1" eaLnBrk="1" hangingPunct="1"/>
            <a:r>
              <a:rPr lang="en-US" sz="2200" b="1" smtClean="0"/>
              <a:t>uses a highly modified form of glucose</a:t>
            </a:r>
          </a:p>
          <a:p>
            <a:pPr lvl="1" eaLnBrk="1" hangingPunct="1"/>
            <a:r>
              <a:rPr lang="en-US" sz="2200" b="1" smtClean="0"/>
              <a:t>still a “string of pearls”</a:t>
            </a:r>
            <a:br>
              <a:rPr lang="en-US" sz="2200" b="1" smtClean="0"/>
            </a:br>
            <a:endParaRPr lang="en-US" sz="2200" b="1" smtClean="0"/>
          </a:p>
        </p:txBody>
      </p:sp>
      <p:pic>
        <p:nvPicPr>
          <p:cNvPr id="30724" name="Picture 8" descr="chiti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43400"/>
            <a:ext cx="76962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0" descr="grasshop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343400"/>
            <a:ext cx="2971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12" descr="mushroom"/>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524000" y="4114800"/>
            <a:ext cx="1866900" cy="2143125"/>
          </a:xfrm>
          <a:noFill/>
        </p:spPr>
      </p:pic>
    </p:spTree>
    <p:extLst>
      <p:ext uri="{BB962C8B-B14F-4D97-AF65-F5344CB8AC3E}">
        <p14:creationId xmlns:p14="http://schemas.microsoft.com/office/powerpoint/2010/main" val="2799684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46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46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62474"/>
                                        </p:tgtEl>
                                        <p:attrNameLst>
                                          <p:attrName>style.visibility</p:attrName>
                                        </p:attrNameLst>
                                      </p:cBhvr>
                                      <p:to>
                                        <p:strVal val="visible"/>
                                      </p:to>
                                    </p:set>
                                    <p:anim calcmode="lin" valueType="num">
                                      <p:cBhvr additive="base">
                                        <p:cTn id="17" dur="5000" fill="hold"/>
                                        <p:tgtEl>
                                          <p:spTgt spid="62474"/>
                                        </p:tgtEl>
                                        <p:attrNameLst>
                                          <p:attrName>ppt_x</p:attrName>
                                        </p:attrNameLst>
                                      </p:cBhvr>
                                      <p:tavLst>
                                        <p:tav tm="0">
                                          <p:val>
                                            <p:strVal val="0-#ppt_w/2"/>
                                          </p:val>
                                        </p:tav>
                                        <p:tav tm="100000">
                                          <p:val>
                                            <p:strVal val="#ppt_x"/>
                                          </p:val>
                                        </p:tav>
                                      </p:tavLst>
                                    </p:anim>
                                    <p:anim calcmode="lin" valueType="num">
                                      <p:cBhvr additive="base">
                                        <p:cTn id="18" dur="5000" fill="hold"/>
                                        <p:tgtEl>
                                          <p:spTgt spid="6247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0"/>
                            </p:stCondLst>
                            <p:childTnLst>
                              <p:par>
                                <p:cTn id="20" presetID="2" presetClass="exit" presetSubtype="2" fill="hold" nodeType="afterEffect">
                                  <p:stCondLst>
                                    <p:cond delay="0"/>
                                  </p:stCondLst>
                                  <p:childTnLst>
                                    <p:anim calcmode="lin" valueType="num">
                                      <p:cBhvr additive="base">
                                        <p:cTn id="21" dur="5000"/>
                                        <p:tgtEl>
                                          <p:spTgt spid="62474"/>
                                        </p:tgtEl>
                                        <p:attrNameLst>
                                          <p:attrName>ppt_x</p:attrName>
                                        </p:attrNameLst>
                                      </p:cBhvr>
                                      <p:tavLst>
                                        <p:tav tm="0">
                                          <p:val>
                                            <p:strVal val="ppt_x"/>
                                          </p:val>
                                        </p:tav>
                                        <p:tav tm="100000">
                                          <p:val>
                                            <p:strVal val="1+ppt_w/2"/>
                                          </p:val>
                                        </p:tav>
                                      </p:tavLst>
                                    </p:anim>
                                    <p:anim calcmode="lin" valueType="num">
                                      <p:cBhvr additive="base">
                                        <p:cTn id="22" dur="5000"/>
                                        <p:tgtEl>
                                          <p:spTgt spid="62474"/>
                                        </p:tgtEl>
                                        <p:attrNameLst>
                                          <p:attrName>ppt_y</p:attrName>
                                        </p:attrNameLst>
                                      </p:cBhvr>
                                      <p:tavLst>
                                        <p:tav tm="0">
                                          <p:val>
                                            <p:strVal val="ppt_y"/>
                                          </p:val>
                                        </p:tav>
                                        <p:tav tm="100000">
                                          <p:val>
                                            <p:strVal val="ppt_y"/>
                                          </p:val>
                                        </p:tav>
                                      </p:tavLst>
                                    </p:anim>
                                    <p:set>
                                      <p:cBhvr>
                                        <p:cTn id="23" dur="1" fill="hold">
                                          <p:stCondLst>
                                            <p:cond delay="4999"/>
                                          </p:stCondLst>
                                        </p:cTn>
                                        <p:tgtEl>
                                          <p:spTgt spid="62474"/>
                                        </p:tgtEl>
                                        <p:attrNameLst>
                                          <p:attrName>style.visibility</p:attrName>
                                        </p:attrNameLst>
                                      </p:cBhvr>
                                      <p:to>
                                        <p:strVal val="hidden"/>
                                      </p:to>
                                    </p:set>
                                  </p:childTnLst>
                                </p:cTn>
                              </p:par>
                              <p:par>
                                <p:cTn id="24" presetID="2" presetClass="entr" presetSubtype="8" fill="hold" nodeType="withEffect">
                                  <p:stCondLst>
                                    <p:cond delay="1000"/>
                                  </p:stCondLst>
                                  <p:childTnLst>
                                    <p:set>
                                      <p:cBhvr>
                                        <p:cTn id="25" dur="1" fill="hold">
                                          <p:stCondLst>
                                            <p:cond delay="0"/>
                                          </p:stCondLst>
                                        </p:cTn>
                                        <p:tgtEl>
                                          <p:spTgt spid="62476"/>
                                        </p:tgtEl>
                                        <p:attrNameLst>
                                          <p:attrName>style.visibility</p:attrName>
                                        </p:attrNameLst>
                                      </p:cBhvr>
                                      <p:to>
                                        <p:strVal val="visible"/>
                                      </p:to>
                                    </p:set>
                                    <p:anim calcmode="lin" valueType="num">
                                      <p:cBhvr additive="base">
                                        <p:cTn id="26" dur="5000" fill="hold"/>
                                        <p:tgtEl>
                                          <p:spTgt spid="62476"/>
                                        </p:tgtEl>
                                        <p:attrNameLst>
                                          <p:attrName>ppt_x</p:attrName>
                                        </p:attrNameLst>
                                      </p:cBhvr>
                                      <p:tavLst>
                                        <p:tav tm="0">
                                          <p:val>
                                            <p:strVal val="0-#ppt_w/2"/>
                                          </p:val>
                                        </p:tav>
                                        <p:tav tm="100000">
                                          <p:val>
                                            <p:strVal val="#ppt_x"/>
                                          </p:val>
                                        </p:tav>
                                      </p:tavLst>
                                    </p:anim>
                                    <p:anim calcmode="lin" valueType="num">
                                      <p:cBhvr additive="base">
                                        <p:cTn id="27" dur="5000" fill="hold"/>
                                        <p:tgtEl>
                                          <p:spTgt spid="62476"/>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11000"/>
                            </p:stCondLst>
                            <p:childTnLst>
                              <p:par>
                                <p:cTn id="29" presetID="2" presetClass="exit" presetSubtype="2" fill="hold" nodeType="afterEffect">
                                  <p:stCondLst>
                                    <p:cond delay="0"/>
                                  </p:stCondLst>
                                  <p:childTnLst>
                                    <p:anim calcmode="lin" valueType="num">
                                      <p:cBhvr additive="base">
                                        <p:cTn id="30" dur="5000"/>
                                        <p:tgtEl>
                                          <p:spTgt spid="62476"/>
                                        </p:tgtEl>
                                        <p:attrNameLst>
                                          <p:attrName>ppt_x</p:attrName>
                                        </p:attrNameLst>
                                      </p:cBhvr>
                                      <p:tavLst>
                                        <p:tav tm="0">
                                          <p:val>
                                            <p:strVal val="ppt_x"/>
                                          </p:val>
                                        </p:tav>
                                        <p:tav tm="100000">
                                          <p:val>
                                            <p:strVal val="1+ppt_w/2"/>
                                          </p:val>
                                        </p:tav>
                                      </p:tavLst>
                                    </p:anim>
                                    <p:anim calcmode="lin" valueType="num">
                                      <p:cBhvr additive="base">
                                        <p:cTn id="31" dur="5000"/>
                                        <p:tgtEl>
                                          <p:spTgt spid="62476"/>
                                        </p:tgtEl>
                                        <p:attrNameLst>
                                          <p:attrName>ppt_y</p:attrName>
                                        </p:attrNameLst>
                                      </p:cBhvr>
                                      <p:tavLst>
                                        <p:tav tm="0">
                                          <p:val>
                                            <p:strVal val="ppt_y"/>
                                          </p:val>
                                        </p:tav>
                                        <p:tav tm="100000">
                                          <p:val>
                                            <p:strVal val="ppt_y"/>
                                          </p:val>
                                        </p:tav>
                                      </p:tavLst>
                                    </p:anim>
                                    <p:set>
                                      <p:cBhvr>
                                        <p:cTn id="32" dur="1" fill="hold">
                                          <p:stCondLst>
                                            <p:cond delay="4999"/>
                                          </p:stCondLst>
                                        </p:cTn>
                                        <p:tgtEl>
                                          <p:spTgt spid="624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1470025"/>
          </a:xfrm>
        </p:spPr>
        <p:txBody>
          <a:bodyPr/>
          <a:lstStyle/>
          <a:p>
            <a:r>
              <a:rPr lang="en-US" b="1" dirty="0" smtClean="0">
                <a:solidFill>
                  <a:srgbClr val="C00000"/>
                </a:solidFill>
              </a:rPr>
              <a:t>Carbohydrate Vocabulary</a:t>
            </a:r>
            <a:endParaRPr lang="en-US" b="1" dirty="0">
              <a:solidFill>
                <a:srgbClr val="C00000"/>
              </a:solidFill>
            </a:endParaRPr>
          </a:p>
        </p:txBody>
      </p:sp>
      <p:sp>
        <p:nvSpPr>
          <p:cNvPr id="3" name="Subtitle 2"/>
          <p:cNvSpPr>
            <a:spLocks noGrp="1"/>
          </p:cNvSpPr>
          <p:nvPr>
            <p:ph type="subTitle" idx="1"/>
          </p:nvPr>
        </p:nvSpPr>
        <p:spPr>
          <a:xfrm>
            <a:off x="0" y="1447800"/>
            <a:ext cx="9220200" cy="5486400"/>
          </a:xfrm>
        </p:spPr>
        <p:txBody>
          <a:bodyPr>
            <a:normAutofit lnSpcReduction="10000"/>
          </a:bodyPr>
          <a:lstStyle/>
          <a:p>
            <a:pPr algn="l"/>
            <a:r>
              <a:rPr lang="en-US" b="1" dirty="0" smtClean="0">
                <a:solidFill>
                  <a:srgbClr val="00B050"/>
                </a:solidFill>
              </a:rPr>
              <a:t>Organic</a:t>
            </a:r>
          </a:p>
          <a:p>
            <a:pPr algn="l"/>
            <a:r>
              <a:rPr lang="en-US" b="1" dirty="0" smtClean="0">
                <a:solidFill>
                  <a:srgbClr val="00B050"/>
                </a:solidFill>
              </a:rPr>
              <a:t>Dehydration Synthesis			Cellulose</a:t>
            </a:r>
          </a:p>
          <a:p>
            <a:pPr algn="l"/>
            <a:r>
              <a:rPr lang="en-US" b="1" dirty="0" smtClean="0">
                <a:solidFill>
                  <a:srgbClr val="00B050"/>
                </a:solidFill>
              </a:rPr>
              <a:t>Hydrolysis						Chitin</a:t>
            </a:r>
          </a:p>
          <a:p>
            <a:pPr algn="l"/>
            <a:r>
              <a:rPr lang="en-US" b="1" dirty="0" smtClean="0">
                <a:solidFill>
                  <a:srgbClr val="00B050"/>
                </a:solidFill>
              </a:rPr>
              <a:t>Monosaccharide</a:t>
            </a:r>
          </a:p>
          <a:p>
            <a:pPr algn="l"/>
            <a:r>
              <a:rPr lang="en-US" b="1" dirty="0" smtClean="0">
                <a:solidFill>
                  <a:srgbClr val="00B050"/>
                </a:solidFill>
              </a:rPr>
              <a:t>Isomer</a:t>
            </a:r>
          </a:p>
          <a:p>
            <a:pPr algn="l"/>
            <a:r>
              <a:rPr lang="en-US" b="1" dirty="0" smtClean="0">
                <a:solidFill>
                  <a:srgbClr val="00B050"/>
                </a:solidFill>
              </a:rPr>
              <a:t>Glucose</a:t>
            </a:r>
          </a:p>
          <a:p>
            <a:pPr algn="l"/>
            <a:r>
              <a:rPr lang="en-US" b="1" dirty="0" smtClean="0">
                <a:solidFill>
                  <a:srgbClr val="00B050"/>
                </a:solidFill>
              </a:rPr>
              <a:t>Disaccharide</a:t>
            </a:r>
          </a:p>
          <a:p>
            <a:pPr algn="l"/>
            <a:r>
              <a:rPr lang="en-US" b="1" dirty="0" smtClean="0">
                <a:solidFill>
                  <a:srgbClr val="00B050"/>
                </a:solidFill>
              </a:rPr>
              <a:t>Polysaccharide</a:t>
            </a:r>
          </a:p>
          <a:p>
            <a:pPr algn="l"/>
            <a:r>
              <a:rPr lang="en-US" b="1" dirty="0" smtClean="0">
                <a:solidFill>
                  <a:srgbClr val="00B050"/>
                </a:solidFill>
              </a:rPr>
              <a:t>Starch</a:t>
            </a:r>
          </a:p>
          <a:p>
            <a:pPr algn="l"/>
            <a:r>
              <a:rPr lang="en-US" b="1" dirty="0" smtClean="0">
                <a:solidFill>
                  <a:srgbClr val="00B050"/>
                </a:solidFill>
              </a:rPr>
              <a:t>Glycogen</a:t>
            </a:r>
            <a:endParaRPr lang="en-US" b="1" dirty="0">
              <a:solidFill>
                <a:srgbClr val="00B050"/>
              </a:solidFill>
            </a:endParaRPr>
          </a:p>
        </p:txBody>
      </p:sp>
    </p:spTree>
    <p:extLst>
      <p:ext uri="{BB962C8B-B14F-4D97-AF65-F5344CB8AC3E}">
        <p14:creationId xmlns:p14="http://schemas.microsoft.com/office/powerpoint/2010/main" val="19078962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0" y="0"/>
            <a:ext cx="9144000" cy="1143000"/>
          </a:xfrm>
        </p:spPr>
        <p:txBody>
          <a:bodyPr/>
          <a:lstStyle/>
          <a:p>
            <a:pPr eaLnBrk="1" hangingPunct="1"/>
            <a:r>
              <a:rPr lang="en-US" sz="4600" b="1" smtClean="0">
                <a:solidFill>
                  <a:schemeClr val="accent2"/>
                </a:solidFill>
              </a:rPr>
              <a:t>Photosynthesis:  What is it?</a:t>
            </a:r>
          </a:p>
        </p:txBody>
      </p:sp>
      <p:sp>
        <p:nvSpPr>
          <p:cNvPr id="1029" name="Rectangle 3"/>
          <p:cNvSpPr>
            <a:spLocks noGrp="1" noChangeArrowheads="1"/>
          </p:cNvSpPr>
          <p:nvPr>
            <p:ph type="body" sz="half" idx="1"/>
          </p:nvPr>
        </p:nvSpPr>
        <p:spPr>
          <a:xfrm>
            <a:off x="228600" y="990600"/>
            <a:ext cx="8915400" cy="3657600"/>
          </a:xfrm>
        </p:spPr>
        <p:txBody>
          <a:bodyPr/>
          <a:lstStyle/>
          <a:p>
            <a:pPr eaLnBrk="1" hangingPunct="1">
              <a:buFontTx/>
              <a:buNone/>
            </a:pPr>
            <a:r>
              <a:rPr lang="en-US" sz="3200" b="1" smtClean="0">
                <a:solidFill>
                  <a:schemeClr val="accent2"/>
                </a:solidFill>
              </a:rPr>
              <a:t>Photosynthesis is part of the carbon cycle.</a:t>
            </a:r>
          </a:p>
          <a:p>
            <a:pPr eaLnBrk="1" hangingPunct="1"/>
            <a:endParaRPr lang="en-US" sz="3200" b="1" smtClean="0">
              <a:solidFill>
                <a:schemeClr val="accent2"/>
              </a:solidFill>
            </a:endParaRPr>
          </a:p>
          <a:p>
            <a:pPr eaLnBrk="1" hangingPunct="1"/>
            <a:endParaRPr lang="en-US" sz="2200" smtClean="0"/>
          </a:p>
        </p:txBody>
      </p:sp>
      <p:pic>
        <p:nvPicPr>
          <p:cNvPr id="1030" name="Picture 4" descr="0608l"/>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90600" y="1600200"/>
            <a:ext cx="7010400" cy="5257800"/>
          </a:xfrm>
          <a:noFill/>
        </p:spPr>
      </p:pic>
      <p:sp>
        <p:nvSpPr>
          <p:cNvPr id="1031" name="Rectangle 6"/>
          <p:cNvSpPr>
            <a:spLocks noChangeArrowheads="1"/>
          </p:cNvSpPr>
          <p:nvPr/>
        </p:nvSpPr>
        <p:spPr bwMode="auto">
          <a:xfrm>
            <a:off x="2514600" y="1600200"/>
            <a:ext cx="4038600" cy="2286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FFFFFF"/>
              </a:solidFill>
            </a:endParaRPr>
          </a:p>
        </p:txBody>
      </p:sp>
      <p:graphicFrame>
        <p:nvGraphicFramePr>
          <p:cNvPr id="1026" name="Object 7">
            <a:hlinkClick r:id="rId4" action="ppaction://hlinkfile"/>
          </p:cNvPr>
          <p:cNvGraphicFramePr>
            <a:graphicFrameLocks noGrp="1" noChangeAspect="1"/>
          </p:cNvGraphicFramePr>
          <p:nvPr>
            <p:ph sz="quarter" idx="3"/>
          </p:nvPr>
        </p:nvGraphicFramePr>
        <p:xfrm>
          <a:off x="8429625" y="6372225"/>
          <a:ext cx="714375" cy="485775"/>
        </p:xfrm>
        <a:graphic>
          <a:graphicData uri="http://schemas.openxmlformats.org/presentationml/2006/ole">
            <mc:AlternateContent xmlns:mc="http://schemas.openxmlformats.org/markup-compatibility/2006">
              <mc:Choice xmlns:v="urn:schemas-microsoft-com:vml" Requires="v">
                <p:oleObj spid="_x0000_s784390" name="Package" r:id="rId5" imgW="714240" imgH="485640" progId="Package">
                  <p:embed/>
                </p:oleObj>
              </mc:Choice>
              <mc:Fallback>
                <p:oleObj name="Package" r:id="rId5" imgW="714240" imgH="485640" progId="Packag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625" y="6372225"/>
                        <a:ext cx="7143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2361988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609600"/>
            <a:ext cx="8305800" cy="1143000"/>
          </a:xfrm>
        </p:spPr>
        <p:txBody>
          <a:bodyPr/>
          <a:lstStyle/>
          <a:p>
            <a:pPr eaLnBrk="1" hangingPunct="1"/>
            <a:r>
              <a:rPr lang="en-US" sz="4600" b="1" smtClean="0"/>
              <a:t>Photosynthesis:  What is it?</a:t>
            </a:r>
          </a:p>
        </p:txBody>
      </p:sp>
      <p:sp>
        <p:nvSpPr>
          <p:cNvPr id="51203" name="Rectangle 3"/>
          <p:cNvSpPr>
            <a:spLocks noGrp="1" noChangeArrowheads="1"/>
          </p:cNvSpPr>
          <p:nvPr>
            <p:ph type="body" idx="1"/>
          </p:nvPr>
        </p:nvSpPr>
        <p:spPr>
          <a:xfrm>
            <a:off x="685800" y="1600200"/>
            <a:ext cx="8229600" cy="4800600"/>
          </a:xfrm>
        </p:spPr>
        <p:txBody>
          <a:bodyPr/>
          <a:lstStyle/>
          <a:p>
            <a:pPr eaLnBrk="1" hangingPunct="1"/>
            <a:r>
              <a:rPr lang="en-US" sz="3600" b="1" smtClean="0"/>
              <a:t>Converting the solar energy from the sun into chemical energy stored in glucose.</a:t>
            </a:r>
          </a:p>
          <a:p>
            <a:pPr lvl="1" eaLnBrk="1" hangingPunct="1"/>
            <a:r>
              <a:rPr lang="en-US" sz="3200" b="1" smtClean="0"/>
              <a:t>Glucose is a molecule that is part of many carbohydrates (i.e. starch) </a:t>
            </a:r>
          </a:p>
          <a:p>
            <a:pPr eaLnBrk="1" hangingPunct="1"/>
            <a:r>
              <a:rPr lang="en-US" sz="3600" b="1" smtClean="0"/>
              <a:t>The glucose can later be used to fuel life processes</a:t>
            </a:r>
          </a:p>
          <a:p>
            <a:pPr eaLnBrk="1" hangingPunct="1"/>
            <a:endParaRPr lang="en-US" sz="3600" b="1" smtClean="0"/>
          </a:p>
          <a:p>
            <a:pPr eaLnBrk="1" hangingPunct="1"/>
            <a:endParaRPr lang="en-US" sz="2600" smtClean="0"/>
          </a:p>
        </p:txBody>
      </p:sp>
      <p:pic>
        <p:nvPicPr>
          <p:cNvPr id="7172" name="Picture 5" descr="s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0" y="2057400"/>
            <a:ext cx="14287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943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dissolve">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dissolve">
                                      <p:cBhvr>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dissolve">
                                      <p:cBhvr>
                                        <p:cTn id="17"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914400"/>
            <a:ext cx="7772400" cy="762000"/>
          </a:xfrm>
        </p:spPr>
        <p:txBody>
          <a:bodyPr/>
          <a:lstStyle/>
          <a:p>
            <a:pPr eaLnBrk="1" hangingPunct="1"/>
            <a:r>
              <a:rPr lang="en-US" smtClean="0">
                <a:latin typeface="Arial Narrow" pitchFamily="34" charset="0"/>
              </a:rPr>
              <a:t>Ecosystem</a:t>
            </a:r>
          </a:p>
        </p:txBody>
      </p:sp>
      <p:sp>
        <p:nvSpPr>
          <p:cNvPr id="7171" name="Rectangle 3"/>
          <p:cNvSpPr>
            <a:spLocks noGrp="1" noChangeArrowheads="1"/>
          </p:cNvSpPr>
          <p:nvPr>
            <p:ph type="body" sz="half" idx="1"/>
          </p:nvPr>
        </p:nvSpPr>
        <p:spPr>
          <a:xfrm>
            <a:off x="533400" y="1676400"/>
            <a:ext cx="2438400" cy="4756150"/>
          </a:xfrm>
        </p:spPr>
        <p:txBody>
          <a:bodyPr/>
          <a:lstStyle/>
          <a:p>
            <a:pPr eaLnBrk="1" hangingPunct="1"/>
            <a:r>
              <a:rPr lang="en-US" sz="2400" smtClean="0">
                <a:latin typeface="Arial Narrow" pitchFamily="34" charset="0"/>
              </a:rPr>
              <a:t>A </a:t>
            </a:r>
            <a:r>
              <a:rPr lang="en-US" sz="2400" u="sng" smtClean="0">
                <a:latin typeface="Arial Narrow" pitchFamily="34" charset="0"/>
              </a:rPr>
              <a:t>community</a:t>
            </a:r>
            <a:r>
              <a:rPr lang="en-US" sz="2400" smtClean="0">
                <a:latin typeface="Arial Narrow" pitchFamily="34" charset="0"/>
              </a:rPr>
              <a:t> </a:t>
            </a:r>
            <a:r>
              <a:rPr lang="en-US" sz="2000" smtClean="0">
                <a:latin typeface="Arial Narrow" pitchFamily="34" charset="0"/>
              </a:rPr>
              <a:t>(many different </a:t>
            </a:r>
            <a:r>
              <a:rPr lang="en-US" sz="2000" u="sng" smtClean="0">
                <a:latin typeface="Arial Narrow" pitchFamily="34" charset="0"/>
              </a:rPr>
              <a:t>species)</a:t>
            </a:r>
            <a:r>
              <a:rPr lang="en-US" sz="2000" smtClean="0">
                <a:latin typeface="Arial Narrow" pitchFamily="34" charset="0"/>
              </a:rPr>
              <a:t> that live together in a </a:t>
            </a:r>
            <a:r>
              <a:rPr lang="en-US" sz="2000" u="sng" smtClean="0">
                <a:latin typeface="Arial Narrow" pitchFamily="34" charset="0"/>
              </a:rPr>
              <a:t>habitat</a:t>
            </a:r>
            <a:r>
              <a:rPr lang="en-US" sz="2400" smtClean="0">
                <a:latin typeface="Arial Narrow" pitchFamily="34" charset="0"/>
              </a:rPr>
              <a:t> </a:t>
            </a:r>
          </a:p>
          <a:p>
            <a:pPr eaLnBrk="1" hangingPunct="1"/>
            <a:r>
              <a:rPr lang="en-US" sz="2400" smtClean="0">
                <a:latin typeface="Arial Narrow" pitchFamily="34" charset="0"/>
              </a:rPr>
              <a:t>and the </a:t>
            </a:r>
            <a:r>
              <a:rPr lang="en-US" sz="2400" u="sng" smtClean="0">
                <a:latin typeface="Arial Narrow" pitchFamily="34" charset="0"/>
              </a:rPr>
              <a:t>habitat</a:t>
            </a:r>
          </a:p>
        </p:txBody>
      </p:sp>
      <p:pic>
        <p:nvPicPr>
          <p:cNvPr id="7173" name="Picture 5" descr="3409"/>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2971800" y="1209675"/>
            <a:ext cx="6148388" cy="5419725"/>
          </a:xfrm>
          <a:noFill/>
        </p:spPr>
      </p:pic>
    </p:spTree>
    <p:extLst>
      <p:ext uri="{BB962C8B-B14F-4D97-AF65-F5344CB8AC3E}">
        <p14:creationId xmlns:p14="http://schemas.microsoft.com/office/powerpoint/2010/main" val="40778950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 to="" calcmode="lin" valueType="num">
                                      <p:cBhvr>
                                        <p:cTn id="12" dur="1" fill="hold"/>
                                        <p:tgtEl>
                                          <p:spTgt spid="717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 to="" calcmode="lin" valueType="num">
                                      <p:cBhvr>
                                        <p:cTn id="17" dur="1" fill="hold"/>
                                        <p:tgtEl>
                                          <p:spTgt spid="7171">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7173"/>
                                        </p:tgtEl>
                                        <p:attrNameLst>
                                          <p:attrName>style.visibility</p:attrName>
                                        </p:attrNameLst>
                                      </p:cBhvr>
                                      <p:to>
                                        <p:strVal val="visible"/>
                                      </p:to>
                                    </p:set>
                                    <p:anim to="" calcmode="lin" valueType="num">
                                      <p:cBhvr>
                                        <p:cTn id="22" dur="1" fill="hold"/>
                                        <p:tgtEl>
                                          <p:spTgt spid="71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4600" b="1" smtClean="0"/>
              <a:t>Photosynthesis:  who does it?</a:t>
            </a:r>
          </a:p>
        </p:txBody>
      </p:sp>
      <p:sp>
        <p:nvSpPr>
          <p:cNvPr id="22531" name="Rectangle 3"/>
          <p:cNvSpPr>
            <a:spLocks noGrp="1" noChangeArrowheads="1"/>
          </p:cNvSpPr>
          <p:nvPr>
            <p:ph type="body" sz="half" idx="1"/>
          </p:nvPr>
        </p:nvSpPr>
        <p:spPr/>
        <p:txBody>
          <a:bodyPr/>
          <a:lstStyle/>
          <a:p>
            <a:pPr eaLnBrk="1" hangingPunct="1">
              <a:lnSpc>
                <a:spcPct val="90000"/>
              </a:lnSpc>
            </a:pPr>
            <a:r>
              <a:rPr lang="en-US" sz="2700" b="1" smtClean="0"/>
              <a:t>Autotrophs</a:t>
            </a:r>
          </a:p>
          <a:p>
            <a:pPr lvl="1" eaLnBrk="1" hangingPunct="1">
              <a:lnSpc>
                <a:spcPct val="90000"/>
              </a:lnSpc>
            </a:pPr>
            <a:r>
              <a:rPr lang="en-US" sz="2500" b="1" smtClean="0"/>
              <a:t>Organisms that make their own food</a:t>
            </a:r>
          </a:p>
          <a:p>
            <a:pPr lvl="2" eaLnBrk="1" hangingPunct="1">
              <a:lnSpc>
                <a:spcPct val="85000"/>
              </a:lnSpc>
            </a:pPr>
            <a:r>
              <a:rPr lang="en-US" sz="2000" b="1" smtClean="0"/>
              <a:t>Some bacteria</a:t>
            </a:r>
          </a:p>
          <a:p>
            <a:pPr lvl="2" eaLnBrk="1" hangingPunct="1">
              <a:lnSpc>
                <a:spcPct val="85000"/>
              </a:lnSpc>
            </a:pPr>
            <a:r>
              <a:rPr lang="en-US" sz="2000" b="1" smtClean="0"/>
              <a:t>Plants</a:t>
            </a:r>
          </a:p>
          <a:p>
            <a:pPr lvl="2" eaLnBrk="1" hangingPunct="1">
              <a:lnSpc>
                <a:spcPct val="85000"/>
              </a:lnSpc>
            </a:pPr>
            <a:r>
              <a:rPr lang="en-US" sz="2000" b="1" smtClean="0"/>
              <a:t>Lichens(fungus and algae together)</a:t>
            </a:r>
          </a:p>
          <a:p>
            <a:pPr lvl="2" eaLnBrk="1" hangingPunct="1">
              <a:lnSpc>
                <a:spcPct val="85000"/>
              </a:lnSpc>
            </a:pPr>
            <a:r>
              <a:rPr lang="en-US" sz="2000" b="1" smtClean="0"/>
              <a:t>Some plankton</a:t>
            </a:r>
          </a:p>
          <a:p>
            <a:pPr eaLnBrk="1" hangingPunct="1">
              <a:lnSpc>
                <a:spcPct val="90000"/>
              </a:lnSpc>
            </a:pPr>
            <a:endParaRPr lang="en-US" sz="2700" b="1" smtClean="0"/>
          </a:p>
        </p:txBody>
      </p:sp>
      <p:pic>
        <p:nvPicPr>
          <p:cNvPr id="22533" name="Picture 5" descr="bact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71600"/>
            <a:ext cx="35845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362200"/>
            <a:ext cx="419100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descr="nettow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34000" y="1676400"/>
            <a:ext cx="3624263" cy="4495800"/>
          </a:xfrm>
          <a:noFill/>
        </p:spPr>
      </p:pic>
      <p:pic>
        <p:nvPicPr>
          <p:cNvPr id="22542" name="Picture 14" descr="http://upload.wikimedia.org/wikipedia/commons/thumb/4/4a/Lichen-covered_tree%2C_Tresco.jpg/225px-Lichen-covered_tree%2C_Tresco.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524000"/>
            <a:ext cx="2981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63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nodeType="click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strips(downLeft)">
                                      <p:cBhvr>
                                        <p:cTn id="11" dur="500"/>
                                        <p:tgtEl>
                                          <p:spTgt spid="22533"/>
                                        </p:tgtEl>
                                      </p:cBhvr>
                                    </p:animEffect>
                                  </p:childTnLst>
                                  <p:subTnLst>
                                    <p:set>
                                      <p:cBhvr override="childStyle">
                                        <p:cTn dur="1" fill="hold" display="0" masterRel="nextClick" afterEffect="1"/>
                                        <p:tgtEl>
                                          <p:spTgt spid="22533"/>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nodeType="clickEffect">
                                  <p:stCondLst>
                                    <p:cond delay="0"/>
                                  </p:stCondLst>
                                  <p:childTnLst>
                                    <p:set>
                                      <p:cBhvr>
                                        <p:cTn id="15" dur="1" fill="hold">
                                          <p:stCondLst>
                                            <p:cond delay="0"/>
                                          </p:stCondLst>
                                        </p:cTn>
                                        <p:tgtEl>
                                          <p:spTgt spid="22535"/>
                                        </p:tgtEl>
                                        <p:attrNameLst>
                                          <p:attrName>style.visibility</p:attrName>
                                        </p:attrNameLst>
                                      </p:cBhvr>
                                      <p:to>
                                        <p:strVal val="visible"/>
                                      </p:to>
                                    </p:set>
                                    <p:animEffect transition="in" filter="strips(downLeft)">
                                      <p:cBhvr>
                                        <p:cTn id="16" dur="500"/>
                                        <p:tgtEl>
                                          <p:spTgt spid="22535"/>
                                        </p:tgtEl>
                                      </p:cBhvr>
                                    </p:animEffect>
                                  </p:childTnLst>
                                  <p:subTnLst>
                                    <p:set>
                                      <p:cBhvr override="childStyle">
                                        <p:cTn dur="1" fill="hold" display="0" masterRel="nextClick" afterEffect="1"/>
                                        <p:tgtEl>
                                          <p:spTgt spid="22535"/>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2542"/>
                                        </p:tgtEl>
                                        <p:attrNameLst>
                                          <p:attrName>style.visibility</p:attrName>
                                        </p:attrNameLst>
                                      </p:cBhvr>
                                      <p:to>
                                        <p:strVal val="visible"/>
                                      </p:to>
                                    </p:set>
                                    <p:animEffect transition="in" filter="dissolve">
                                      <p:cBhvr>
                                        <p:cTn id="21" dur="500"/>
                                        <p:tgtEl>
                                          <p:spTgt spid="2254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nodeType="clickEffect">
                                  <p:stCondLst>
                                    <p:cond delay="0"/>
                                  </p:stCondLst>
                                  <p:childTnLst>
                                    <p:animEffect transition="out" filter="dissolve">
                                      <p:cBhvr>
                                        <p:cTn id="25" dur="500"/>
                                        <p:tgtEl>
                                          <p:spTgt spid="22542"/>
                                        </p:tgtEl>
                                      </p:cBhvr>
                                    </p:animEffect>
                                    <p:set>
                                      <p:cBhvr>
                                        <p:cTn id="26" dur="1" fill="hold">
                                          <p:stCondLst>
                                            <p:cond delay="499"/>
                                          </p:stCondLst>
                                        </p:cTn>
                                        <p:tgtEl>
                                          <p:spTgt spid="2254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nodeType="clickEffect">
                                  <p:stCondLst>
                                    <p:cond delay="0"/>
                                  </p:stCondLst>
                                  <p:childTnLst>
                                    <p:set>
                                      <p:cBhvr>
                                        <p:cTn id="30" dur="1" fill="hold">
                                          <p:stCondLst>
                                            <p:cond delay="0"/>
                                          </p:stCondLst>
                                        </p:cTn>
                                        <p:tgtEl>
                                          <p:spTgt spid="22539"/>
                                        </p:tgtEl>
                                        <p:attrNameLst>
                                          <p:attrName>style.visibility</p:attrName>
                                        </p:attrNameLst>
                                      </p:cBhvr>
                                      <p:to>
                                        <p:strVal val="visible"/>
                                      </p:to>
                                    </p:set>
                                    <p:animEffect transition="in" filter="strips(downLeft)">
                                      <p:cBhvr>
                                        <p:cTn id="31" dur="500"/>
                                        <p:tgtEl>
                                          <p:spTgt spid="22539"/>
                                        </p:tgtEl>
                                      </p:cBhvr>
                                    </p:animEffect>
                                  </p:childTnLst>
                                  <p:subTnLst>
                                    <p:set>
                                      <p:cBhvr override="childStyle">
                                        <p:cTn dur="1" fill="hold" display="0" masterRel="nextClick" afterEffect="1"/>
                                        <p:tgtEl>
                                          <p:spTgt spid="2253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3400" b="1" smtClean="0"/>
              <a:t>Photosynthesis:  where does it happen?</a:t>
            </a:r>
          </a:p>
        </p:txBody>
      </p:sp>
      <p:sp>
        <p:nvSpPr>
          <p:cNvPr id="23555" name="Rectangle 3"/>
          <p:cNvSpPr>
            <a:spLocks noGrp="1" noChangeArrowheads="1"/>
          </p:cNvSpPr>
          <p:nvPr>
            <p:ph type="body" sz="half" idx="1"/>
          </p:nvPr>
        </p:nvSpPr>
        <p:spPr>
          <a:xfrm>
            <a:off x="914400" y="2286000"/>
            <a:ext cx="5715000" cy="3657600"/>
          </a:xfrm>
        </p:spPr>
        <p:txBody>
          <a:bodyPr/>
          <a:lstStyle/>
          <a:p>
            <a:pPr eaLnBrk="1" hangingPunct="1"/>
            <a:r>
              <a:rPr lang="en-US" sz="2200" b="1" smtClean="0"/>
              <a:t>In plant cells, photosynthesis takes place in the CHLOROPLAST</a:t>
            </a:r>
          </a:p>
          <a:p>
            <a:pPr lvl="1" eaLnBrk="1" hangingPunct="1"/>
            <a:r>
              <a:rPr lang="en-US" b="1" smtClean="0"/>
              <a:t>Thylakoid (the solid part)</a:t>
            </a:r>
          </a:p>
          <a:p>
            <a:pPr lvl="2" eaLnBrk="1" hangingPunct="1"/>
            <a:r>
              <a:rPr lang="en-US" sz="2200" b="1" smtClean="0"/>
              <a:t>Where light is captured</a:t>
            </a:r>
          </a:p>
          <a:p>
            <a:pPr lvl="2" eaLnBrk="1" hangingPunct="1"/>
            <a:r>
              <a:rPr lang="en-US" sz="2200" b="1" smtClean="0"/>
              <a:t>Where ATP is made</a:t>
            </a:r>
          </a:p>
          <a:p>
            <a:pPr lvl="1" eaLnBrk="1" hangingPunct="1"/>
            <a:r>
              <a:rPr lang="en-US" b="1" smtClean="0"/>
              <a:t>Stroma (the liquid part)</a:t>
            </a:r>
          </a:p>
          <a:p>
            <a:pPr lvl="2" eaLnBrk="1" hangingPunct="1"/>
            <a:r>
              <a:rPr lang="en-US" sz="2300" b="1" smtClean="0"/>
              <a:t>Where glucose is made</a:t>
            </a:r>
          </a:p>
          <a:p>
            <a:pPr lvl="2" eaLnBrk="1" hangingPunct="1"/>
            <a:endParaRPr lang="en-US" sz="1800" b="1" smtClean="0"/>
          </a:p>
        </p:txBody>
      </p:sp>
      <p:pic>
        <p:nvPicPr>
          <p:cNvPr id="23560" name="Picture 8" descr="le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1828800" y="990600"/>
            <a:ext cx="7315200" cy="5867400"/>
            <a:chOff x="2832" y="1056"/>
            <a:chExt cx="2688" cy="2369"/>
          </a:xfrm>
        </p:grpSpPr>
        <p:pic>
          <p:nvPicPr>
            <p:cNvPr id="9222" name="Picture 4" descr="C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056"/>
              <a:ext cx="2688" cy="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10"/>
            <p:cNvSpPr>
              <a:spLocks noChangeArrowheads="1"/>
            </p:cNvSpPr>
            <p:nvPr/>
          </p:nvSpPr>
          <p:spPr bwMode="auto">
            <a:xfrm>
              <a:off x="4704" y="2784"/>
              <a:ext cx="720" cy="432"/>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FFFFFF"/>
                </a:solidFill>
              </a:endParaRPr>
            </a:p>
          </p:txBody>
        </p:sp>
      </p:grpSp>
    </p:spTree>
    <p:extLst>
      <p:ext uri="{BB962C8B-B14F-4D97-AF65-F5344CB8AC3E}">
        <p14:creationId xmlns:p14="http://schemas.microsoft.com/office/powerpoint/2010/main" val="96097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500" fill="hold"/>
                                        <p:tgtEl>
                                          <p:spTgt spid="23560"/>
                                        </p:tgtEl>
                                        <p:attrNameLst>
                                          <p:attrName>ppt_w</p:attrName>
                                        </p:attrNameLst>
                                      </p:cBhvr>
                                      <p:tavLst>
                                        <p:tav tm="0">
                                          <p:val>
                                            <p:fltVal val="0"/>
                                          </p:val>
                                        </p:tav>
                                        <p:tav tm="100000">
                                          <p:val>
                                            <p:strVal val="#ppt_w"/>
                                          </p:val>
                                        </p:tav>
                                      </p:tavLst>
                                    </p:anim>
                                    <p:anim calcmode="lin" valueType="num">
                                      <p:cBhvr>
                                        <p:cTn id="8" dur="500" fill="hold"/>
                                        <p:tgtEl>
                                          <p:spTgt spid="23560"/>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560"/>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1000"/>
                                        <p:tgtEl>
                                          <p:spTgt spid="23555">
                                            <p:txEl>
                                              <p:pRg st="1" end="1"/>
                                            </p:txEl>
                                          </p:spTgt>
                                        </p:tgtEl>
                                      </p:cBhvr>
                                    </p:animEffect>
                                    <p:anim calcmode="lin" valueType="num">
                                      <p:cBhvr>
                                        <p:cTn id="14" dur="10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23555">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555">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Effect transition="in" filter="fade">
                                      <p:cBhvr>
                                        <p:cTn id="19" dur="1000"/>
                                        <p:tgtEl>
                                          <p:spTgt spid="23555">
                                            <p:txEl>
                                              <p:pRg st="2" end="2"/>
                                            </p:txEl>
                                          </p:spTgt>
                                        </p:tgtEl>
                                      </p:cBhvr>
                                    </p:animEffect>
                                    <p:anim calcmode="lin" valueType="num">
                                      <p:cBhvr>
                                        <p:cTn id="20" dur="10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23555">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3555">
                                            <p:txEl>
                                              <p:pRg st="2" end="2"/>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Effect transition="in" filter="fade">
                                      <p:cBhvr>
                                        <p:cTn id="25" dur="1000"/>
                                        <p:tgtEl>
                                          <p:spTgt spid="23555">
                                            <p:txEl>
                                              <p:pRg st="3" end="3"/>
                                            </p:txEl>
                                          </p:spTgt>
                                        </p:tgtEl>
                                      </p:cBhvr>
                                    </p:animEffect>
                                    <p:anim calcmode="lin" valueType="num">
                                      <p:cBhvr>
                                        <p:cTn id="26" dur="10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23555">
                                            <p:txEl>
                                              <p:pRg st="3" end="3"/>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355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nodeType="clickEffect">
                                  <p:stCondLst>
                                    <p:cond delay="0"/>
                                  </p:stCondLst>
                                  <p:childTnLst>
                                    <p:set>
                                      <p:cBhvr>
                                        <p:cTn id="32" dur="1" fill="hold">
                                          <p:stCondLst>
                                            <p:cond delay="0"/>
                                          </p:stCondLst>
                                        </p:cTn>
                                        <p:tgtEl>
                                          <p:spTgt spid="23555">
                                            <p:txEl>
                                              <p:pRg st="4" end="4"/>
                                            </p:txEl>
                                          </p:spTgt>
                                        </p:tgtEl>
                                        <p:attrNameLst>
                                          <p:attrName>style.visibility</p:attrName>
                                        </p:attrNameLst>
                                      </p:cBhvr>
                                      <p:to>
                                        <p:strVal val="visible"/>
                                      </p:to>
                                    </p:set>
                                    <p:animEffect transition="in" filter="fade">
                                      <p:cBhvr>
                                        <p:cTn id="33" dur="1000"/>
                                        <p:tgtEl>
                                          <p:spTgt spid="23555">
                                            <p:txEl>
                                              <p:pRg st="4" end="4"/>
                                            </p:txEl>
                                          </p:spTgt>
                                        </p:tgtEl>
                                      </p:cBhvr>
                                    </p:animEffect>
                                    <p:anim calcmode="lin" valueType="num">
                                      <p:cBhvr>
                                        <p:cTn id="34" dur="10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23555">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3555">
                                            <p:txEl>
                                              <p:pRg st="4" end="4"/>
                                            </p:txEl>
                                          </p:spTgt>
                                        </p:tgtEl>
                                        <p:attrNameLst>
                                          <p:attrName>ppt_y</p:attrName>
                                        </p:attrNameLst>
                                      </p:cBhvr>
                                      <p:tavLst>
                                        <p:tav tm="0">
                                          <p:val>
                                            <p:strVal val="#ppt_y-.03"/>
                                          </p:val>
                                        </p:tav>
                                        <p:tav tm="100000">
                                          <p:val>
                                            <p:strVal val="#ppt_y"/>
                                          </p:val>
                                        </p:tav>
                                      </p:tavLst>
                                    </p:anim>
                                  </p:childTnLst>
                                </p:cTn>
                              </p:par>
                              <p:par>
                                <p:cTn id="37" presetID="9" presetClass="entr" presetSubtype="0" fill="hold" nodeType="withEffect">
                                  <p:stCondLst>
                                    <p:cond delay="0"/>
                                  </p:stCondLst>
                                  <p:childTnLst>
                                    <p:set>
                                      <p:cBhvr>
                                        <p:cTn id="38" dur="1" fill="hold">
                                          <p:stCondLst>
                                            <p:cond delay="0"/>
                                          </p:stCondLst>
                                        </p:cTn>
                                        <p:tgtEl>
                                          <p:spTgt spid="23555">
                                            <p:txEl>
                                              <p:pRg st="5" end="5"/>
                                            </p:txEl>
                                          </p:spTgt>
                                        </p:tgtEl>
                                        <p:attrNameLst>
                                          <p:attrName>style.visibility</p:attrName>
                                        </p:attrNameLst>
                                      </p:cBhvr>
                                      <p:to>
                                        <p:strVal val="visible"/>
                                      </p:to>
                                    </p:set>
                                    <p:animEffect transition="in" filter="dissolve">
                                      <p:cBhvr>
                                        <p:cTn id="39" dur="500"/>
                                        <p:tgtEl>
                                          <p:spTgt spid="23555">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dissolv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533400"/>
            <a:ext cx="8610600" cy="1143000"/>
          </a:xfrm>
        </p:spPr>
        <p:txBody>
          <a:bodyPr/>
          <a:lstStyle/>
          <a:p>
            <a:pPr eaLnBrk="1" hangingPunct="1"/>
            <a:r>
              <a:rPr lang="en-US" sz="3400" b="1" smtClean="0"/>
              <a:t>Photosynthesis:  how does it happen?</a:t>
            </a:r>
          </a:p>
        </p:txBody>
      </p:sp>
      <p:sp>
        <p:nvSpPr>
          <p:cNvPr id="25603" name="Rectangle 3"/>
          <p:cNvSpPr>
            <a:spLocks noGrp="1" noChangeArrowheads="1"/>
          </p:cNvSpPr>
          <p:nvPr>
            <p:ph type="body" sz="half" idx="1"/>
          </p:nvPr>
        </p:nvSpPr>
        <p:spPr>
          <a:xfrm>
            <a:off x="457200" y="1600200"/>
            <a:ext cx="8305800" cy="4525963"/>
          </a:xfrm>
        </p:spPr>
        <p:txBody>
          <a:bodyPr/>
          <a:lstStyle/>
          <a:p>
            <a:pPr marL="609600" indent="-609600" eaLnBrk="1" hangingPunct="1">
              <a:lnSpc>
                <a:spcPct val="80000"/>
              </a:lnSpc>
              <a:buFontTx/>
              <a:buAutoNum type="arabicPeriod"/>
            </a:pPr>
            <a:r>
              <a:rPr lang="en-US" sz="2100" smtClean="0"/>
              <a:t>Light absorption by pigments in the thylakoid</a:t>
            </a:r>
          </a:p>
          <a:p>
            <a:pPr marL="990600" lvl="1" indent="-533400" eaLnBrk="1" hangingPunct="1">
              <a:lnSpc>
                <a:spcPct val="80000"/>
              </a:lnSpc>
              <a:buFontTx/>
              <a:buChar char="•"/>
            </a:pPr>
            <a:r>
              <a:rPr lang="en-US" sz="1900" smtClean="0"/>
              <a:t>Requires sun light</a:t>
            </a:r>
          </a:p>
          <a:p>
            <a:pPr marL="609600" indent="-609600" eaLnBrk="1" hangingPunct="1">
              <a:lnSpc>
                <a:spcPct val="80000"/>
              </a:lnSpc>
              <a:buFontTx/>
              <a:buAutoNum type="arabicPeriod"/>
            </a:pPr>
            <a:endParaRPr lang="en-US" sz="2100" smtClean="0"/>
          </a:p>
          <a:p>
            <a:pPr marL="609600" indent="-609600" eaLnBrk="1" hangingPunct="1">
              <a:lnSpc>
                <a:spcPct val="80000"/>
              </a:lnSpc>
              <a:buFontTx/>
              <a:buAutoNum type="arabicPeriod"/>
            </a:pPr>
            <a:r>
              <a:rPr lang="en-US" sz="2100" smtClean="0"/>
              <a:t>Light energy converted to ATP in the thylakoid</a:t>
            </a:r>
          </a:p>
          <a:p>
            <a:pPr marL="990600" lvl="1" indent="-533400" eaLnBrk="1" hangingPunct="1">
              <a:lnSpc>
                <a:spcPct val="80000"/>
              </a:lnSpc>
              <a:buFontTx/>
              <a:buChar char="•"/>
            </a:pPr>
            <a:r>
              <a:rPr lang="en-US" sz="1900" smtClean="0"/>
              <a:t>Requires water (from the roots)</a:t>
            </a:r>
          </a:p>
          <a:p>
            <a:pPr marL="990600" lvl="1" indent="-533400" eaLnBrk="1" hangingPunct="1">
              <a:lnSpc>
                <a:spcPct val="80000"/>
              </a:lnSpc>
              <a:buFontTx/>
              <a:buChar char="•"/>
            </a:pPr>
            <a:r>
              <a:rPr lang="en-US" sz="1900" smtClean="0"/>
              <a:t>Releases oxygen (through the stomata)</a:t>
            </a:r>
          </a:p>
          <a:p>
            <a:pPr marL="609600" indent="-609600" eaLnBrk="1" hangingPunct="1">
              <a:lnSpc>
                <a:spcPct val="80000"/>
              </a:lnSpc>
              <a:buFontTx/>
              <a:buAutoNum type="arabicPeriod"/>
            </a:pPr>
            <a:endParaRPr lang="en-US" sz="2100" smtClean="0"/>
          </a:p>
          <a:p>
            <a:pPr marL="609600" indent="-609600" eaLnBrk="1" hangingPunct="1">
              <a:lnSpc>
                <a:spcPct val="80000"/>
              </a:lnSpc>
              <a:buFontTx/>
              <a:buAutoNum type="arabicPeriod"/>
            </a:pPr>
            <a:r>
              <a:rPr lang="en-US" sz="2100" smtClean="0"/>
              <a:t>ATP used to convert CO</a:t>
            </a:r>
            <a:r>
              <a:rPr lang="en-US" sz="1500" baseline="-25000" smtClean="0"/>
              <a:t>2</a:t>
            </a:r>
            <a:r>
              <a:rPr lang="en-US" sz="2100" smtClean="0"/>
              <a:t> to glucose in the stroma</a:t>
            </a:r>
          </a:p>
          <a:p>
            <a:pPr marL="990600" lvl="1" indent="-533400" eaLnBrk="1" hangingPunct="1">
              <a:lnSpc>
                <a:spcPct val="80000"/>
              </a:lnSpc>
              <a:buFontTx/>
              <a:buChar char="•"/>
            </a:pPr>
            <a:r>
              <a:rPr lang="en-US" sz="1900" smtClean="0"/>
              <a:t>Requires CO</a:t>
            </a:r>
            <a:r>
              <a:rPr lang="en-US" sz="1300" baseline="-25000" smtClean="0"/>
              <a:t>2</a:t>
            </a:r>
            <a:r>
              <a:rPr lang="en-US" sz="1900" smtClean="0"/>
              <a:t> (enters plants through the stomata)</a:t>
            </a:r>
          </a:p>
          <a:p>
            <a:pPr marL="609600" indent="-609600" eaLnBrk="1" hangingPunct="1">
              <a:lnSpc>
                <a:spcPct val="80000"/>
              </a:lnSpc>
              <a:buFontTx/>
              <a:buAutoNum type="arabicPeriod"/>
            </a:pPr>
            <a:endParaRPr lang="en-US" sz="2100" smtClean="0"/>
          </a:p>
        </p:txBody>
      </p:sp>
      <p:pic>
        <p:nvPicPr>
          <p:cNvPr id="25608" name="Picture 8" descr="http://t0.gstatic.com/images?q=tbn:ANd9GcTSV-yMD0BWWpRgEl7xulhOL2wGkM65BWkxrbcONIkp_2M0jeTy"/>
          <p:cNvPicPr>
            <a:picLocks noChangeAspect="1" noChangeArrowheads="1"/>
          </p:cNvPicPr>
          <p:nvPr/>
        </p:nvPicPr>
        <p:blipFill>
          <a:blip r:embed="rId2" cstate="print"/>
          <a:srcRect/>
          <a:stretch>
            <a:fillRect/>
          </a:stretch>
        </p:blipFill>
        <p:spPr bwMode="auto">
          <a:xfrm>
            <a:off x="6934200" y="2971800"/>
            <a:ext cx="1743075" cy="1272511"/>
          </a:xfrm>
          <a:prstGeom prst="rect">
            <a:avLst/>
          </a:prstGeom>
          <a:ln>
            <a:noFill/>
          </a:ln>
          <a:effectLst>
            <a:softEdge rad="112500"/>
          </a:effectLst>
        </p:spPr>
      </p:pic>
    </p:spTree>
    <p:extLst>
      <p:ext uri="{BB962C8B-B14F-4D97-AF65-F5344CB8AC3E}">
        <p14:creationId xmlns:p14="http://schemas.microsoft.com/office/powerpoint/2010/main" val="2254608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barn(inHorizontal)">
                                      <p:cBhvr>
                                        <p:cTn id="7" dur="500"/>
                                        <p:tgtEl>
                                          <p:spTgt spid="25603">
                                            <p:txEl>
                                              <p:pRg st="0" end="0"/>
                                            </p:txEl>
                                          </p:spTgt>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barn(inHorizontal)">
                                      <p:cBhvr>
                                        <p:cTn id="10" dur="500"/>
                                        <p:tgtEl>
                                          <p:spTgt spid="25603">
                                            <p:txEl>
                                              <p:pRg st="1" end="1"/>
                                            </p:txEl>
                                          </p:spTgt>
                                        </p:tgtEl>
                                      </p:cBhvr>
                                    </p:animEffect>
                                  </p:childTnLst>
                                </p:cTn>
                              </p:par>
                            </p:childTnLst>
                          </p:cTn>
                        </p:par>
                        <p:par>
                          <p:cTn id="11" fill="hold" nodeType="afterGroup">
                            <p:stCondLst>
                              <p:cond delay="500"/>
                            </p:stCondLst>
                            <p:childTnLst>
                              <p:par>
                                <p:cTn id="12" presetID="16" presetClass="entr" presetSubtype="26" fill="hold" grpId="0" nodeType="afterEffect">
                                  <p:stCondLst>
                                    <p:cond delay="0"/>
                                  </p:stCondLst>
                                  <p:childTnLst>
                                    <p:set>
                                      <p:cBhvr>
                                        <p:cTn id="13" dur="1" fill="hold">
                                          <p:stCondLst>
                                            <p:cond delay="0"/>
                                          </p:stCondLst>
                                        </p:cTn>
                                        <p:tgtEl>
                                          <p:spTgt spid="25603">
                                            <p:txEl>
                                              <p:pRg st="3" end="3"/>
                                            </p:txEl>
                                          </p:spTgt>
                                        </p:tgtEl>
                                        <p:attrNameLst>
                                          <p:attrName>style.visibility</p:attrName>
                                        </p:attrNameLst>
                                      </p:cBhvr>
                                      <p:to>
                                        <p:strVal val="visible"/>
                                      </p:to>
                                    </p:set>
                                    <p:animEffect transition="in" filter="barn(inHorizontal)">
                                      <p:cBhvr>
                                        <p:cTn id="14" dur="500"/>
                                        <p:tgtEl>
                                          <p:spTgt spid="25603">
                                            <p:txEl>
                                              <p:pRg st="3" end="3"/>
                                            </p:txEl>
                                          </p:spTgt>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25603">
                                            <p:txEl>
                                              <p:pRg st="4" end="4"/>
                                            </p:txEl>
                                          </p:spTgt>
                                        </p:tgtEl>
                                        <p:attrNameLst>
                                          <p:attrName>style.visibility</p:attrName>
                                        </p:attrNameLst>
                                      </p:cBhvr>
                                      <p:to>
                                        <p:strVal val="visible"/>
                                      </p:to>
                                    </p:set>
                                    <p:animEffect transition="in" filter="barn(inHorizontal)">
                                      <p:cBhvr>
                                        <p:cTn id="17" dur="500"/>
                                        <p:tgtEl>
                                          <p:spTgt spid="25603">
                                            <p:txEl>
                                              <p:pRg st="4" end="4"/>
                                            </p:txEl>
                                          </p:spTgt>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25603">
                                            <p:txEl>
                                              <p:pRg st="5" end="5"/>
                                            </p:txEl>
                                          </p:spTgt>
                                        </p:tgtEl>
                                        <p:attrNameLst>
                                          <p:attrName>style.visibility</p:attrName>
                                        </p:attrNameLst>
                                      </p:cBhvr>
                                      <p:to>
                                        <p:strVal val="visible"/>
                                      </p:to>
                                    </p:set>
                                    <p:animEffect transition="in" filter="barn(inHorizontal)">
                                      <p:cBhvr>
                                        <p:cTn id="20" dur="500"/>
                                        <p:tgtEl>
                                          <p:spTgt spid="25603">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8"/>
                                        </p:tgtEl>
                                        <p:attrNameLst>
                                          <p:attrName>style.visibility</p:attrName>
                                        </p:attrNameLst>
                                      </p:cBhvr>
                                      <p:to>
                                        <p:strVal val="visible"/>
                                      </p:to>
                                    </p:set>
                                    <p:anim calcmode="lin" valueType="num">
                                      <p:cBhvr additive="base">
                                        <p:cTn id="25" dur="500" fill="hold"/>
                                        <p:tgtEl>
                                          <p:spTgt spid="25608"/>
                                        </p:tgtEl>
                                        <p:attrNameLst>
                                          <p:attrName>ppt_x</p:attrName>
                                        </p:attrNameLst>
                                      </p:cBhvr>
                                      <p:tavLst>
                                        <p:tav tm="0">
                                          <p:val>
                                            <p:strVal val="#ppt_x"/>
                                          </p:val>
                                        </p:tav>
                                        <p:tav tm="100000">
                                          <p:val>
                                            <p:strVal val="#ppt_x"/>
                                          </p:val>
                                        </p:tav>
                                      </p:tavLst>
                                    </p:anim>
                                    <p:anim calcmode="lin" valueType="num">
                                      <p:cBhvr additive="base">
                                        <p:cTn id="26" dur="500" fill="hold"/>
                                        <p:tgtEl>
                                          <p:spTgt spid="25608"/>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16" presetClass="entr" presetSubtype="26" fill="hold" grpId="0" nodeType="afterEffect">
                                  <p:stCondLst>
                                    <p:cond delay="0"/>
                                  </p:stCondLst>
                                  <p:childTnLst>
                                    <p:set>
                                      <p:cBhvr>
                                        <p:cTn id="29" dur="1" fill="hold">
                                          <p:stCondLst>
                                            <p:cond delay="0"/>
                                          </p:stCondLst>
                                        </p:cTn>
                                        <p:tgtEl>
                                          <p:spTgt spid="25603">
                                            <p:txEl>
                                              <p:pRg st="7" end="7"/>
                                            </p:txEl>
                                          </p:spTgt>
                                        </p:tgtEl>
                                        <p:attrNameLst>
                                          <p:attrName>style.visibility</p:attrName>
                                        </p:attrNameLst>
                                      </p:cBhvr>
                                      <p:to>
                                        <p:strVal val="visible"/>
                                      </p:to>
                                    </p:set>
                                    <p:animEffect transition="in" filter="barn(inHorizontal)">
                                      <p:cBhvr>
                                        <p:cTn id="30" dur="500"/>
                                        <p:tgtEl>
                                          <p:spTgt spid="25603">
                                            <p:txEl>
                                              <p:pRg st="7" end="7"/>
                                            </p:txEl>
                                          </p:spTgt>
                                        </p:tgtEl>
                                      </p:cBhvr>
                                    </p:animEffect>
                                  </p:childTnLst>
                                </p:cTn>
                              </p:par>
                              <p:par>
                                <p:cTn id="31" presetID="16" presetClass="entr" presetSubtype="26" fill="hold" grpId="0" nodeType="withEffect">
                                  <p:stCondLst>
                                    <p:cond delay="0"/>
                                  </p:stCondLst>
                                  <p:childTnLst>
                                    <p:set>
                                      <p:cBhvr>
                                        <p:cTn id="32" dur="1" fill="hold">
                                          <p:stCondLst>
                                            <p:cond delay="0"/>
                                          </p:stCondLst>
                                        </p:cTn>
                                        <p:tgtEl>
                                          <p:spTgt spid="25603">
                                            <p:txEl>
                                              <p:pRg st="8" end="8"/>
                                            </p:txEl>
                                          </p:spTgt>
                                        </p:tgtEl>
                                        <p:attrNameLst>
                                          <p:attrName>style.visibility</p:attrName>
                                        </p:attrNameLst>
                                      </p:cBhvr>
                                      <p:to>
                                        <p:strVal val="visible"/>
                                      </p:to>
                                    </p:set>
                                    <p:animEffect transition="in" filter="barn(inHorizontal)">
                                      <p:cBhvr>
                                        <p:cTn id="33" dur="500"/>
                                        <p:tgtEl>
                                          <p:spTgt spid="256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
          <p:cNvSpPr>
            <a:spLocks noGrp="1" noChangeArrowheads="1"/>
          </p:cNvSpPr>
          <p:nvPr>
            <p:ph type="body" sz="half" idx="1"/>
          </p:nvPr>
        </p:nvSpPr>
        <p:spPr>
          <a:xfrm>
            <a:off x="685800" y="1371600"/>
            <a:ext cx="8001000" cy="5257800"/>
          </a:xfrm>
        </p:spPr>
        <p:txBody>
          <a:bodyPr/>
          <a:lstStyle/>
          <a:p>
            <a:pPr eaLnBrk="1" hangingPunct="1"/>
            <a:r>
              <a:rPr lang="en-US" smtClean="0"/>
              <a:t>Light from the sun is composed of waves of a variety of wavelengths</a:t>
            </a:r>
          </a:p>
          <a:p>
            <a:pPr eaLnBrk="1" hangingPunct="1"/>
            <a:r>
              <a:rPr lang="en-US" smtClean="0"/>
              <a:t>Different wavelengths leads to different colors</a:t>
            </a:r>
          </a:p>
          <a:p>
            <a:pPr lvl="1" eaLnBrk="1" hangingPunct="1"/>
            <a:r>
              <a:rPr lang="en-US" smtClean="0"/>
              <a:t>Visible spectrum</a:t>
            </a:r>
          </a:p>
        </p:txBody>
      </p:sp>
      <p:pic>
        <p:nvPicPr>
          <p:cNvPr id="12291" name="Picture 16" descr="spectru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886200" y="4192588"/>
            <a:ext cx="5257800" cy="2665412"/>
          </a:xfrm>
          <a:noFill/>
        </p:spPr>
      </p:pic>
      <p:sp>
        <p:nvSpPr>
          <p:cNvPr id="12292" name="Rectangle 19"/>
          <p:cNvSpPr>
            <a:spLocks noGrp="1" noChangeArrowheads="1"/>
          </p:cNvSpPr>
          <p:nvPr>
            <p:ph type="title"/>
          </p:nvPr>
        </p:nvSpPr>
        <p:spPr>
          <a:xfrm>
            <a:off x="457200" y="228600"/>
            <a:ext cx="8686800" cy="1524000"/>
          </a:xfrm>
          <a:noFill/>
        </p:spPr>
        <p:txBody>
          <a:bodyPr/>
          <a:lstStyle/>
          <a:p>
            <a:pPr marL="762000" indent="-762000" eaLnBrk="1" hangingPunct="1"/>
            <a:r>
              <a:rPr lang="en-US" sz="3400" b="1" smtClean="0"/>
              <a:t>Step 1:  Light absorption by pigments</a:t>
            </a:r>
            <a:br>
              <a:rPr lang="en-US" sz="3400" b="1" smtClean="0"/>
            </a:br>
            <a:endParaRPr lang="en-US" sz="3400" b="1" smtClean="0"/>
          </a:p>
        </p:txBody>
      </p:sp>
    </p:spTree>
    <p:extLst>
      <p:ext uri="{BB962C8B-B14F-4D97-AF65-F5344CB8AC3E}">
        <p14:creationId xmlns:p14="http://schemas.microsoft.com/office/powerpoint/2010/main" val="32124009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0"/>
            <a:ext cx="8534400" cy="1143000"/>
          </a:xfrm>
        </p:spPr>
        <p:txBody>
          <a:bodyPr/>
          <a:lstStyle/>
          <a:p>
            <a:pPr marL="762000" indent="-762000" eaLnBrk="1" hangingPunct="1"/>
            <a:r>
              <a:rPr lang="en-US" sz="3400" b="1" smtClean="0"/>
              <a:t>Step 1:  Light absorption by pigments</a:t>
            </a:r>
            <a:br>
              <a:rPr lang="en-US" sz="3400" b="1" smtClean="0"/>
            </a:br>
            <a:endParaRPr lang="en-US" sz="3400" b="1" smtClean="0"/>
          </a:p>
        </p:txBody>
      </p:sp>
      <p:sp>
        <p:nvSpPr>
          <p:cNvPr id="56323" name="Rectangle 3"/>
          <p:cNvSpPr>
            <a:spLocks noGrp="1" noChangeArrowheads="1"/>
          </p:cNvSpPr>
          <p:nvPr>
            <p:ph type="body" sz="half" idx="1"/>
          </p:nvPr>
        </p:nvSpPr>
        <p:spPr>
          <a:xfrm>
            <a:off x="685800" y="1371600"/>
            <a:ext cx="4876800" cy="5181600"/>
          </a:xfrm>
        </p:spPr>
        <p:txBody>
          <a:bodyPr/>
          <a:lstStyle/>
          <a:p>
            <a:pPr eaLnBrk="1" hangingPunct="1">
              <a:lnSpc>
                <a:spcPct val="90000"/>
              </a:lnSpc>
            </a:pPr>
            <a:r>
              <a:rPr lang="en-US" sz="2600" smtClean="0"/>
              <a:t>Pigments:  chemicals that absorb light of various wavelengths. </a:t>
            </a:r>
          </a:p>
          <a:p>
            <a:pPr eaLnBrk="1" hangingPunct="1">
              <a:lnSpc>
                <a:spcPct val="90000"/>
              </a:lnSpc>
            </a:pPr>
            <a:r>
              <a:rPr lang="en-US" sz="2600" smtClean="0"/>
              <a:t>In many plants, chlorophyll is the pigment that absorbs light energy</a:t>
            </a:r>
          </a:p>
          <a:p>
            <a:pPr eaLnBrk="1" hangingPunct="1">
              <a:lnSpc>
                <a:spcPct val="90000"/>
              </a:lnSpc>
            </a:pPr>
            <a:r>
              <a:rPr lang="en-US" sz="2600" smtClean="0"/>
              <a:t>Chlorophyll is found in the thylakoid of the chloroplast</a:t>
            </a:r>
          </a:p>
          <a:p>
            <a:pPr eaLnBrk="1" hangingPunct="1">
              <a:lnSpc>
                <a:spcPct val="90000"/>
              </a:lnSpc>
            </a:pPr>
            <a:r>
              <a:rPr lang="en-US" sz="2600" smtClean="0"/>
              <a:t>Chlorophyll absorbs all but green wavelength light</a:t>
            </a:r>
          </a:p>
          <a:p>
            <a:pPr lvl="1" eaLnBrk="1" hangingPunct="1">
              <a:lnSpc>
                <a:spcPct val="90000"/>
              </a:lnSpc>
            </a:pPr>
            <a:r>
              <a:rPr lang="en-US" sz="2200" smtClean="0"/>
              <a:t>Green light is reflected, so we see green plants</a:t>
            </a:r>
          </a:p>
          <a:p>
            <a:pPr eaLnBrk="1" hangingPunct="1">
              <a:lnSpc>
                <a:spcPct val="90000"/>
              </a:lnSpc>
            </a:pPr>
            <a:endParaRPr lang="en-US" sz="2600" smtClean="0"/>
          </a:p>
        </p:txBody>
      </p:sp>
      <p:pic>
        <p:nvPicPr>
          <p:cNvPr id="56324" name="Picture 4" descr="chloroplast"/>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638800" y="3648075"/>
            <a:ext cx="3276600" cy="3209925"/>
          </a:xfrm>
          <a:noFill/>
        </p:spPr>
      </p:pic>
      <p:pic>
        <p:nvPicPr>
          <p:cNvPr id="133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62000"/>
            <a:ext cx="4038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589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strips(downLeft)">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strips(downLeft)">
                                      <p:cBhvr>
                                        <p:cTn id="12" dur="500"/>
                                        <p:tgtEl>
                                          <p:spTgt spid="563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strips(downLeft)">
                                      <p:cBhvr>
                                        <p:cTn id="17" dur="500"/>
                                        <p:tgtEl>
                                          <p:spTgt spid="563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6323">
                                            <p:txEl>
                                              <p:pRg st="3" end="3"/>
                                            </p:txEl>
                                          </p:spTgt>
                                        </p:tgtEl>
                                        <p:attrNameLst>
                                          <p:attrName>style.visibility</p:attrName>
                                        </p:attrNameLst>
                                      </p:cBhvr>
                                      <p:to>
                                        <p:strVal val="visible"/>
                                      </p:to>
                                    </p:set>
                                    <p:animEffect transition="in" filter="strips(downLeft)">
                                      <p:cBhvr>
                                        <p:cTn id="22" dur="500"/>
                                        <p:tgtEl>
                                          <p:spTgt spid="56323">
                                            <p:txEl>
                                              <p:pRg st="3" end="3"/>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56323">
                                            <p:txEl>
                                              <p:pRg st="4" end="4"/>
                                            </p:txEl>
                                          </p:spTgt>
                                        </p:tgtEl>
                                        <p:attrNameLst>
                                          <p:attrName>style.visibility</p:attrName>
                                        </p:attrNameLst>
                                      </p:cBhvr>
                                      <p:to>
                                        <p:strVal val="visible"/>
                                      </p:to>
                                    </p:set>
                                    <p:animEffect transition="in" filter="strips(downLeft)">
                                      <p:cBhvr>
                                        <p:cTn id="25" dur="500"/>
                                        <p:tgtEl>
                                          <p:spTgt spid="56323">
                                            <p:txEl>
                                              <p:pRg st="4" end="4"/>
                                            </p:txEl>
                                          </p:spTgt>
                                        </p:tgtEl>
                                      </p:cBhvr>
                                    </p:animEffect>
                                  </p:childTnLst>
                                </p:cTn>
                              </p:par>
                              <p:par>
                                <p:cTn id="26" presetID="21" presetClass="entr" presetSubtype="4" fill="hold" nodeType="withEffect">
                                  <p:stCondLst>
                                    <p:cond delay="0"/>
                                  </p:stCondLst>
                                  <p:childTnLst>
                                    <p:set>
                                      <p:cBhvr>
                                        <p:cTn id="27" dur="1" fill="hold">
                                          <p:stCondLst>
                                            <p:cond delay="0"/>
                                          </p:stCondLst>
                                        </p:cTn>
                                        <p:tgtEl>
                                          <p:spTgt spid="56324"/>
                                        </p:tgtEl>
                                        <p:attrNameLst>
                                          <p:attrName>style.visibility</p:attrName>
                                        </p:attrNameLst>
                                      </p:cBhvr>
                                      <p:to>
                                        <p:strVal val="visible"/>
                                      </p:to>
                                    </p:set>
                                    <p:animEffect transition="in" filter="wheel(4)">
                                      <p:cBhvr>
                                        <p:cTn id="28" dur="20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609600"/>
            <a:ext cx="8686800" cy="1143000"/>
          </a:xfrm>
        </p:spPr>
        <p:txBody>
          <a:bodyPr/>
          <a:lstStyle/>
          <a:p>
            <a:pPr marL="762000" indent="-762000" eaLnBrk="1" hangingPunct="1"/>
            <a:r>
              <a:rPr lang="en-US" sz="3400" b="1" smtClean="0"/>
              <a:t>Step 2:  Light energy converted to ATP</a:t>
            </a:r>
            <a:br>
              <a:rPr lang="en-US" sz="3400" b="1" smtClean="0"/>
            </a:br>
            <a:endParaRPr lang="en-US" sz="3400" b="1" smtClean="0"/>
          </a:p>
        </p:txBody>
      </p:sp>
      <p:sp>
        <p:nvSpPr>
          <p:cNvPr id="38921" name="Rectangle 9"/>
          <p:cNvSpPr>
            <a:spLocks noGrp="1" noChangeArrowheads="1"/>
          </p:cNvSpPr>
          <p:nvPr>
            <p:ph type="body" sz="half" idx="1"/>
          </p:nvPr>
        </p:nvSpPr>
        <p:spPr>
          <a:xfrm>
            <a:off x="609600" y="1371600"/>
            <a:ext cx="8305800" cy="5105400"/>
          </a:xfrm>
        </p:spPr>
        <p:txBody>
          <a:bodyPr/>
          <a:lstStyle/>
          <a:p>
            <a:pPr eaLnBrk="1" hangingPunct="1"/>
            <a:r>
              <a:rPr lang="en-US" sz="3200" smtClean="0"/>
              <a:t>Once solar energy is absorbed, the energy is used to make ATP.</a:t>
            </a:r>
          </a:p>
          <a:p>
            <a:pPr lvl="1" eaLnBrk="1" hangingPunct="1"/>
            <a:r>
              <a:rPr lang="en-US" sz="2800" smtClean="0"/>
              <a:t>ATP = adenosine triphosphate</a:t>
            </a:r>
          </a:p>
          <a:p>
            <a:pPr eaLnBrk="1" hangingPunct="1"/>
            <a:r>
              <a:rPr lang="en-US" sz="3200" smtClean="0"/>
              <a:t>ATP is a molecule that contains lots of energy in its chemical bonds</a:t>
            </a:r>
          </a:p>
          <a:p>
            <a:pPr eaLnBrk="1" hangingPunct="1"/>
            <a:r>
              <a:rPr lang="en-US" sz="3200" smtClean="0"/>
              <a:t>This step requires water (absorbed via the roots)</a:t>
            </a:r>
          </a:p>
          <a:p>
            <a:pPr eaLnBrk="1" hangingPunct="1"/>
            <a:r>
              <a:rPr lang="en-US" sz="3200" smtClean="0"/>
              <a:t>This step takes place in the thylakoid</a:t>
            </a:r>
          </a:p>
          <a:p>
            <a:pPr eaLnBrk="1" hangingPunct="1"/>
            <a:endParaRPr lang="en-US" sz="3400" smtClean="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057400"/>
            <a:ext cx="16922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690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21">
                                            <p:txEl>
                                              <p:pRg st="0" end="0"/>
                                            </p:txEl>
                                          </p:spTgt>
                                        </p:tgtEl>
                                        <p:attrNameLst>
                                          <p:attrName>style.visibility</p:attrName>
                                        </p:attrNameLst>
                                      </p:cBhvr>
                                      <p:to>
                                        <p:strVal val="visible"/>
                                      </p:to>
                                    </p:set>
                                    <p:animEffect transition="in" filter="dissolve">
                                      <p:cBhvr>
                                        <p:cTn id="7" dur="500"/>
                                        <p:tgtEl>
                                          <p:spTgt spid="3892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921">
                                            <p:txEl>
                                              <p:pRg st="1" end="1"/>
                                            </p:txEl>
                                          </p:spTgt>
                                        </p:tgtEl>
                                        <p:attrNameLst>
                                          <p:attrName>style.visibility</p:attrName>
                                        </p:attrNameLst>
                                      </p:cBhvr>
                                      <p:to>
                                        <p:strVal val="visible"/>
                                      </p:to>
                                    </p:set>
                                    <p:animEffect transition="in" filter="dissolve">
                                      <p:cBhvr>
                                        <p:cTn id="10" dur="500"/>
                                        <p:tgtEl>
                                          <p:spTgt spid="3892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wipe(down)">
                                      <p:cBhvr>
                                        <p:cTn id="15" dur="580">
                                          <p:stCondLst>
                                            <p:cond delay="0"/>
                                          </p:stCondLst>
                                        </p:cTn>
                                        <p:tgtEl>
                                          <p:spTgt spid="15364"/>
                                        </p:tgtEl>
                                      </p:cBhvr>
                                    </p:animEffect>
                                    <p:anim calcmode="lin" valueType="num">
                                      <p:cBhvr>
                                        <p:cTn id="16" dur="1822" tmFilter="0,0; 0.14,0.36; 0.43,0.73; 0.71,0.91; 1.0,1.0">
                                          <p:stCondLst>
                                            <p:cond delay="0"/>
                                          </p:stCondLst>
                                        </p:cTn>
                                        <p:tgtEl>
                                          <p:spTgt spid="1536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36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36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36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364"/>
                                        </p:tgtEl>
                                        <p:attrNameLst>
                                          <p:attrName>ppt_y</p:attrName>
                                        </p:attrNameLst>
                                      </p:cBhvr>
                                      <p:tavLst>
                                        <p:tav tm="0" fmla="#ppt_y-sin(pi*$)/81">
                                          <p:val>
                                            <p:fltVal val="0"/>
                                          </p:val>
                                        </p:tav>
                                        <p:tav tm="100000">
                                          <p:val>
                                            <p:fltVal val="1"/>
                                          </p:val>
                                        </p:tav>
                                      </p:tavLst>
                                    </p:anim>
                                    <p:animScale>
                                      <p:cBhvr>
                                        <p:cTn id="21" dur="26">
                                          <p:stCondLst>
                                            <p:cond delay="650"/>
                                          </p:stCondLst>
                                        </p:cTn>
                                        <p:tgtEl>
                                          <p:spTgt spid="15364"/>
                                        </p:tgtEl>
                                      </p:cBhvr>
                                      <p:to x="100000" y="60000"/>
                                    </p:animScale>
                                    <p:animScale>
                                      <p:cBhvr>
                                        <p:cTn id="22" dur="166" decel="50000">
                                          <p:stCondLst>
                                            <p:cond delay="676"/>
                                          </p:stCondLst>
                                        </p:cTn>
                                        <p:tgtEl>
                                          <p:spTgt spid="15364"/>
                                        </p:tgtEl>
                                      </p:cBhvr>
                                      <p:to x="100000" y="100000"/>
                                    </p:animScale>
                                    <p:animScale>
                                      <p:cBhvr>
                                        <p:cTn id="23" dur="26">
                                          <p:stCondLst>
                                            <p:cond delay="1312"/>
                                          </p:stCondLst>
                                        </p:cTn>
                                        <p:tgtEl>
                                          <p:spTgt spid="15364"/>
                                        </p:tgtEl>
                                      </p:cBhvr>
                                      <p:to x="100000" y="80000"/>
                                    </p:animScale>
                                    <p:animScale>
                                      <p:cBhvr>
                                        <p:cTn id="24" dur="166" decel="50000">
                                          <p:stCondLst>
                                            <p:cond delay="1338"/>
                                          </p:stCondLst>
                                        </p:cTn>
                                        <p:tgtEl>
                                          <p:spTgt spid="15364"/>
                                        </p:tgtEl>
                                      </p:cBhvr>
                                      <p:to x="100000" y="100000"/>
                                    </p:animScale>
                                    <p:animScale>
                                      <p:cBhvr>
                                        <p:cTn id="25" dur="26">
                                          <p:stCondLst>
                                            <p:cond delay="1642"/>
                                          </p:stCondLst>
                                        </p:cTn>
                                        <p:tgtEl>
                                          <p:spTgt spid="15364"/>
                                        </p:tgtEl>
                                      </p:cBhvr>
                                      <p:to x="100000" y="90000"/>
                                    </p:animScale>
                                    <p:animScale>
                                      <p:cBhvr>
                                        <p:cTn id="26" dur="166" decel="50000">
                                          <p:stCondLst>
                                            <p:cond delay="1668"/>
                                          </p:stCondLst>
                                        </p:cTn>
                                        <p:tgtEl>
                                          <p:spTgt spid="15364"/>
                                        </p:tgtEl>
                                      </p:cBhvr>
                                      <p:to x="100000" y="100000"/>
                                    </p:animScale>
                                    <p:animScale>
                                      <p:cBhvr>
                                        <p:cTn id="27" dur="26">
                                          <p:stCondLst>
                                            <p:cond delay="1808"/>
                                          </p:stCondLst>
                                        </p:cTn>
                                        <p:tgtEl>
                                          <p:spTgt spid="15364"/>
                                        </p:tgtEl>
                                      </p:cBhvr>
                                      <p:to x="100000" y="95000"/>
                                    </p:animScale>
                                    <p:animScale>
                                      <p:cBhvr>
                                        <p:cTn id="28" dur="166" decel="50000">
                                          <p:stCondLst>
                                            <p:cond delay="1834"/>
                                          </p:stCondLst>
                                        </p:cTn>
                                        <p:tgtEl>
                                          <p:spTgt spid="15364"/>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8921">
                                            <p:txEl>
                                              <p:pRg st="2" end="2"/>
                                            </p:txEl>
                                          </p:spTgt>
                                        </p:tgtEl>
                                        <p:attrNameLst>
                                          <p:attrName>style.visibility</p:attrName>
                                        </p:attrNameLst>
                                      </p:cBhvr>
                                      <p:to>
                                        <p:strVal val="visible"/>
                                      </p:to>
                                    </p:set>
                                    <p:animEffect transition="in" filter="dissolve">
                                      <p:cBhvr>
                                        <p:cTn id="33" dur="500"/>
                                        <p:tgtEl>
                                          <p:spTgt spid="38921">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8921">
                                            <p:txEl>
                                              <p:pRg st="3" end="3"/>
                                            </p:txEl>
                                          </p:spTgt>
                                        </p:tgtEl>
                                        <p:attrNameLst>
                                          <p:attrName>style.visibility</p:attrName>
                                        </p:attrNameLst>
                                      </p:cBhvr>
                                      <p:to>
                                        <p:strVal val="visible"/>
                                      </p:to>
                                    </p:set>
                                    <p:animEffect transition="in" filter="dissolve">
                                      <p:cBhvr>
                                        <p:cTn id="38" dur="500"/>
                                        <p:tgtEl>
                                          <p:spTgt spid="3892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8921">
                                            <p:txEl>
                                              <p:pRg st="4" end="4"/>
                                            </p:txEl>
                                          </p:spTgt>
                                        </p:tgtEl>
                                        <p:attrNameLst>
                                          <p:attrName>style.visibility</p:attrName>
                                        </p:attrNameLst>
                                      </p:cBhvr>
                                      <p:to>
                                        <p:strVal val="visible"/>
                                      </p:to>
                                    </p:set>
                                    <p:animEffect transition="in" filter="dissolve">
                                      <p:cBhvr>
                                        <p:cTn id="43" dur="500"/>
                                        <p:tgtEl>
                                          <p:spTgt spid="389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609600"/>
            <a:ext cx="8610600" cy="1143000"/>
          </a:xfrm>
        </p:spPr>
        <p:txBody>
          <a:bodyPr/>
          <a:lstStyle/>
          <a:p>
            <a:pPr marL="762000" indent="-762000" eaLnBrk="1" hangingPunct="1"/>
            <a:r>
              <a:rPr lang="en-US" sz="3000" b="1" smtClean="0"/>
              <a:t>Step 3:  ATP used to convert CO</a:t>
            </a:r>
            <a:r>
              <a:rPr lang="en-US" sz="2000" b="1" baseline="-25000" smtClean="0"/>
              <a:t>2</a:t>
            </a:r>
            <a:r>
              <a:rPr lang="en-US" sz="3000" b="1" smtClean="0"/>
              <a:t> to glucose</a:t>
            </a:r>
            <a:br>
              <a:rPr lang="en-US" sz="3000" b="1" smtClean="0"/>
            </a:br>
            <a:endParaRPr lang="en-US" sz="3000" b="1" smtClean="0"/>
          </a:p>
        </p:txBody>
      </p:sp>
      <p:sp>
        <p:nvSpPr>
          <p:cNvPr id="39947" name="Rectangle 11"/>
          <p:cNvSpPr>
            <a:spLocks noGrp="1" noChangeArrowheads="1"/>
          </p:cNvSpPr>
          <p:nvPr>
            <p:ph type="body" sz="half" idx="1"/>
          </p:nvPr>
        </p:nvSpPr>
        <p:spPr>
          <a:xfrm>
            <a:off x="838200" y="1447800"/>
            <a:ext cx="4648200" cy="4876800"/>
          </a:xfrm>
        </p:spPr>
        <p:txBody>
          <a:bodyPr/>
          <a:lstStyle/>
          <a:p>
            <a:pPr eaLnBrk="1" hangingPunct="1"/>
            <a:r>
              <a:rPr lang="en-US" smtClean="0"/>
              <a:t>The energy in ATP bonds is used to make  glucose using CO2</a:t>
            </a:r>
          </a:p>
          <a:p>
            <a:pPr eaLnBrk="1" hangingPunct="1"/>
            <a:endParaRPr lang="en-US" smtClean="0"/>
          </a:p>
          <a:p>
            <a:pPr eaLnBrk="1" hangingPunct="1"/>
            <a:r>
              <a:rPr lang="en-US" smtClean="0"/>
              <a:t>This step happens in the stroma</a:t>
            </a:r>
          </a:p>
          <a:p>
            <a:pPr eaLnBrk="1" hangingPunct="1"/>
            <a:endParaRPr lang="en-US" smtClean="0"/>
          </a:p>
          <a:p>
            <a:pPr eaLnBrk="1" hangingPunct="1"/>
            <a:r>
              <a:rPr lang="en-US" smtClean="0"/>
              <a:t>The CO2 enters the leaf from the stomata</a:t>
            </a:r>
          </a:p>
          <a:p>
            <a:pPr eaLnBrk="1" hangingPunct="1"/>
            <a:endParaRPr lang="en-US" smtClean="0"/>
          </a:p>
        </p:txBody>
      </p:sp>
      <p:pic>
        <p:nvPicPr>
          <p:cNvPr id="16388" name="Picture 4" descr="photosynthesi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638800" y="1295400"/>
            <a:ext cx="3505200" cy="2544763"/>
          </a:xfrm>
          <a:noFill/>
        </p:spPr>
      </p:pic>
      <p:pic>
        <p:nvPicPr>
          <p:cNvPr id="16389" name="Picture 8" descr="Guard_cells"/>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638800" y="3810000"/>
            <a:ext cx="3505200" cy="2690813"/>
          </a:xfrm>
          <a:noFill/>
        </p:spPr>
      </p:pic>
    </p:spTree>
    <p:extLst>
      <p:ext uri="{BB962C8B-B14F-4D97-AF65-F5344CB8AC3E}">
        <p14:creationId xmlns:p14="http://schemas.microsoft.com/office/powerpoint/2010/main" val="2760261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9947">
                                            <p:txEl>
                                              <p:pRg st="0" end="0"/>
                                            </p:txEl>
                                          </p:spTgt>
                                        </p:tgtEl>
                                        <p:attrNameLst>
                                          <p:attrName>style.visibility</p:attrName>
                                        </p:attrNameLst>
                                      </p:cBhvr>
                                      <p:to>
                                        <p:strVal val="visible"/>
                                      </p:to>
                                    </p:set>
                                    <p:animEffect transition="in" filter="fade">
                                      <p:cBhvr>
                                        <p:cTn id="7" dur="1000"/>
                                        <p:tgtEl>
                                          <p:spTgt spid="39947">
                                            <p:txEl>
                                              <p:pRg st="0" end="0"/>
                                            </p:txEl>
                                          </p:spTgt>
                                        </p:tgtEl>
                                      </p:cBhvr>
                                    </p:animEffect>
                                    <p:anim calcmode="lin" valueType="num">
                                      <p:cBhvr>
                                        <p:cTn id="8" dur="1000" fill="hold"/>
                                        <p:tgtEl>
                                          <p:spTgt spid="3994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994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94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9947">
                                            <p:txEl>
                                              <p:pRg st="2" end="2"/>
                                            </p:txEl>
                                          </p:spTgt>
                                        </p:tgtEl>
                                        <p:attrNameLst>
                                          <p:attrName>style.visibility</p:attrName>
                                        </p:attrNameLst>
                                      </p:cBhvr>
                                      <p:to>
                                        <p:strVal val="visible"/>
                                      </p:to>
                                    </p:set>
                                    <p:animEffect transition="in" filter="fade">
                                      <p:cBhvr>
                                        <p:cTn id="15" dur="1000"/>
                                        <p:tgtEl>
                                          <p:spTgt spid="39947">
                                            <p:txEl>
                                              <p:pRg st="2" end="2"/>
                                            </p:txEl>
                                          </p:spTgt>
                                        </p:tgtEl>
                                      </p:cBhvr>
                                    </p:animEffect>
                                    <p:anim calcmode="lin" valueType="num">
                                      <p:cBhvr>
                                        <p:cTn id="16" dur="1000" fill="hold"/>
                                        <p:tgtEl>
                                          <p:spTgt spid="39947">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9947">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994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9947">
                                            <p:txEl>
                                              <p:pRg st="4" end="4"/>
                                            </p:txEl>
                                          </p:spTgt>
                                        </p:tgtEl>
                                        <p:attrNameLst>
                                          <p:attrName>style.visibility</p:attrName>
                                        </p:attrNameLst>
                                      </p:cBhvr>
                                      <p:to>
                                        <p:strVal val="visible"/>
                                      </p:to>
                                    </p:set>
                                    <p:animEffect transition="in" filter="fade">
                                      <p:cBhvr>
                                        <p:cTn id="23" dur="1000"/>
                                        <p:tgtEl>
                                          <p:spTgt spid="39947">
                                            <p:txEl>
                                              <p:pRg st="4" end="4"/>
                                            </p:txEl>
                                          </p:spTgt>
                                        </p:tgtEl>
                                      </p:cBhvr>
                                    </p:animEffect>
                                    <p:anim calcmode="lin" valueType="num">
                                      <p:cBhvr>
                                        <p:cTn id="24" dur="1000" fill="hold"/>
                                        <p:tgtEl>
                                          <p:spTgt spid="3994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994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9947">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7"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0"/>
            <a:ext cx="8610600" cy="1143000"/>
          </a:xfrm>
        </p:spPr>
        <p:txBody>
          <a:bodyPr/>
          <a:lstStyle/>
          <a:p>
            <a:pPr eaLnBrk="1" hangingPunct="1"/>
            <a:r>
              <a:rPr lang="en-US" sz="5000" b="1" smtClean="0"/>
              <a:t>Photosynthesis Overall</a:t>
            </a:r>
          </a:p>
        </p:txBody>
      </p:sp>
      <p:pic>
        <p:nvPicPr>
          <p:cNvPr id="26631" name="Picture 7" descr="photosynthesi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066800"/>
            <a:ext cx="9144000" cy="5254625"/>
          </a:xfrm>
          <a:noFill/>
        </p:spPr>
      </p:pic>
      <p:sp>
        <p:nvSpPr>
          <p:cNvPr id="26628" name="Rectangle 4"/>
          <p:cNvSpPr>
            <a:spLocks noChangeArrowheads="1"/>
          </p:cNvSpPr>
          <p:nvPr/>
        </p:nvSpPr>
        <p:spPr bwMode="auto">
          <a:xfrm>
            <a:off x="990600" y="990600"/>
            <a:ext cx="8153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fontAlgn="base">
              <a:lnSpc>
                <a:spcPct val="80000"/>
              </a:lnSpc>
              <a:spcBef>
                <a:spcPct val="60000"/>
              </a:spcBef>
              <a:spcAft>
                <a:spcPct val="0"/>
              </a:spcAft>
              <a:buClr>
                <a:srgbClr val="FFFFFF"/>
              </a:buClr>
              <a:buFontTx/>
              <a:buAutoNum type="arabicPeriod"/>
            </a:pPr>
            <a:r>
              <a:rPr lang="en-US" sz="2600" smtClean="0">
                <a:solidFill>
                  <a:srgbClr val="FFFFFF"/>
                </a:solidFill>
              </a:rPr>
              <a:t>Light absorption by pigments</a:t>
            </a:r>
          </a:p>
          <a:p>
            <a:pPr marL="990600" lvl="1" indent="-533400" fontAlgn="base">
              <a:lnSpc>
                <a:spcPct val="80000"/>
              </a:lnSpc>
              <a:spcBef>
                <a:spcPct val="40000"/>
              </a:spcBef>
              <a:spcAft>
                <a:spcPct val="0"/>
              </a:spcAft>
              <a:buClr>
                <a:srgbClr val="FFFFFF"/>
              </a:buClr>
              <a:buFontTx/>
              <a:buChar char="•"/>
            </a:pPr>
            <a:r>
              <a:rPr lang="en-US" sz="2300" smtClean="0">
                <a:solidFill>
                  <a:srgbClr val="FFFFFF"/>
                </a:solidFill>
              </a:rPr>
              <a:t>Requires sun light</a:t>
            </a:r>
          </a:p>
          <a:p>
            <a:pPr marL="609600" indent="-609600" fontAlgn="base">
              <a:lnSpc>
                <a:spcPct val="80000"/>
              </a:lnSpc>
              <a:spcBef>
                <a:spcPct val="60000"/>
              </a:spcBef>
              <a:spcAft>
                <a:spcPct val="0"/>
              </a:spcAft>
              <a:buClr>
                <a:srgbClr val="FFFFFF"/>
              </a:buClr>
              <a:buFontTx/>
              <a:buAutoNum type="arabicPeriod"/>
            </a:pPr>
            <a:r>
              <a:rPr lang="en-US" sz="2600" smtClean="0">
                <a:solidFill>
                  <a:srgbClr val="FFFFFF"/>
                </a:solidFill>
              </a:rPr>
              <a:t>Light energy converted to ATP</a:t>
            </a:r>
          </a:p>
          <a:p>
            <a:pPr marL="990600" lvl="1" indent="-533400" fontAlgn="base">
              <a:lnSpc>
                <a:spcPct val="80000"/>
              </a:lnSpc>
              <a:spcBef>
                <a:spcPct val="40000"/>
              </a:spcBef>
              <a:spcAft>
                <a:spcPct val="0"/>
              </a:spcAft>
              <a:buClr>
                <a:srgbClr val="FFFFFF"/>
              </a:buClr>
              <a:buFontTx/>
              <a:buChar char="•"/>
            </a:pPr>
            <a:r>
              <a:rPr lang="en-US" sz="2300" smtClean="0">
                <a:solidFill>
                  <a:srgbClr val="FFFFFF"/>
                </a:solidFill>
              </a:rPr>
              <a:t>Requires water, releases oxygen</a:t>
            </a:r>
          </a:p>
          <a:p>
            <a:pPr marL="609600" indent="-609600" fontAlgn="base">
              <a:lnSpc>
                <a:spcPct val="80000"/>
              </a:lnSpc>
              <a:spcBef>
                <a:spcPct val="60000"/>
              </a:spcBef>
              <a:spcAft>
                <a:spcPct val="0"/>
              </a:spcAft>
              <a:buClr>
                <a:srgbClr val="FFFFFF"/>
              </a:buClr>
              <a:buFontTx/>
              <a:buAutoNum type="arabicPeriod"/>
            </a:pPr>
            <a:r>
              <a:rPr lang="en-US" sz="2600" smtClean="0">
                <a:solidFill>
                  <a:srgbClr val="FFFFFF"/>
                </a:solidFill>
              </a:rPr>
              <a:t>ATP used to convert CO</a:t>
            </a:r>
            <a:r>
              <a:rPr lang="en-US" baseline="-25000" smtClean="0">
                <a:solidFill>
                  <a:srgbClr val="FFFFFF"/>
                </a:solidFill>
              </a:rPr>
              <a:t>2</a:t>
            </a:r>
            <a:r>
              <a:rPr lang="en-US" sz="2600" smtClean="0">
                <a:solidFill>
                  <a:srgbClr val="FFFFFF"/>
                </a:solidFill>
              </a:rPr>
              <a:t> to glucose</a:t>
            </a:r>
          </a:p>
          <a:p>
            <a:pPr marL="990600" lvl="1" indent="-533400" fontAlgn="base">
              <a:lnSpc>
                <a:spcPct val="80000"/>
              </a:lnSpc>
              <a:spcBef>
                <a:spcPct val="40000"/>
              </a:spcBef>
              <a:spcAft>
                <a:spcPct val="0"/>
              </a:spcAft>
              <a:buClr>
                <a:srgbClr val="FFFFFF"/>
              </a:buClr>
              <a:buFontTx/>
              <a:buChar char="•"/>
            </a:pPr>
            <a:r>
              <a:rPr lang="en-US" sz="2300" smtClean="0">
                <a:solidFill>
                  <a:srgbClr val="FFFFFF"/>
                </a:solidFill>
              </a:rPr>
              <a:t>Requires CO</a:t>
            </a:r>
            <a:r>
              <a:rPr lang="en-US" sz="1400" baseline="-25000" smtClean="0">
                <a:solidFill>
                  <a:srgbClr val="FFFFFF"/>
                </a:solidFill>
              </a:rPr>
              <a:t>2</a:t>
            </a:r>
            <a:r>
              <a:rPr lang="en-US" sz="2300" smtClean="0">
                <a:solidFill>
                  <a:srgbClr val="FFFFFF"/>
                </a:solidFill>
              </a:rPr>
              <a:t> </a:t>
            </a:r>
            <a:endParaRPr lang="en-US" sz="2200" smtClean="0">
              <a:solidFill>
                <a:srgbClr val="FFFFFF"/>
              </a:solidFill>
            </a:endParaRPr>
          </a:p>
        </p:txBody>
      </p:sp>
      <p:sp>
        <p:nvSpPr>
          <p:cNvPr id="26629" name="Rectangle 5"/>
          <p:cNvSpPr>
            <a:spLocks noChangeArrowheads="1"/>
          </p:cNvSpPr>
          <p:nvPr/>
        </p:nvSpPr>
        <p:spPr bwMode="auto">
          <a:xfrm>
            <a:off x="838200" y="4648200"/>
            <a:ext cx="7772400" cy="16764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2000" b="1" smtClean="0">
                <a:solidFill>
                  <a:srgbClr val="FFFFFF"/>
                </a:solidFill>
              </a:rPr>
              <a:t>H</a:t>
            </a:r>
            <a:r>
              <a:rPr lang="en-US" sz="2000" b="1" baseline="-25000" smtClean="0">
                <a:solidFill>
                  <a:srgbClr val="FFFFFF"/>
                </a:solidFill>
              </a:rPr>
              <a:t>2</a:t>
            </a:r>
            <a:r>
              <a:rPr lang="en-US" sz="2000" b="1" smtClean="0">
                <a:solidFill>
                  <a:srgbClr val="FFFFFF"/>
                </a:solidFill>
              </a:rPr>
              <a:t>O + CO</a:t>
            </a:r>
            <a:r>
              <a:rPr lang="en-US" sz="2000" b="1" baseline="-25000" smtClean="0">
                <a:solidFill>
                  <a:srgbClr val="FFFFFF"/>
                </a:solidFill>
              </a:rPr>
              <a:t>2</a:t>
            </a:r>
            <a:r>
              <a:rPr lang="en-US" sz="2000" b="1" smtClean="0">
                <a:solidFill>
                  <a:srgbClr val="FFFFFF"/>
                </a:solidFill>
              </a:rPr>
              <a:t>                                          Glucose + O</a:t>
            </a:r>
            <a:r>
              <a:rPr lang="en-US" sz="2000" b="1" baseline="-25000" smtClean="0">
                <a:solidFill>
                  <a:srgbClr val="FFFFFF"/>
                </a:solidFill>
              </a:rPr>
              <a:t>2</a:t>
            </a:r>
          </a:p>
        </p:txBody>
      </p:sp>
      <p:sp>
        <p:nvSpPr>
          <p:cNvPr id="17414" name="AutoShape 6"/>
          <p:cNvSpPr>
            <a:spLocks noChangeArrowheads="1"/>
          </p:cNvSpPr>
          <p:nvPr/>
        </p:nvSpPr>
        <p:spPr bwMode="auto">
          <a:xfrm>
            <a:off x="3505200" y="5105400"/>
            <a:ext cx="2438400" cy="685800"/>
          </a:xfrm>
          <a:prstGeom prst="rightArrow">
            <a:avLst>
              <a:gd name="adj1" fmla="val 50000"/>
              <a:gd name="adj2" fmla="val 88889"/>
            </a:avLst>
          </a:prstGeom>
          <a:solidFill>
            <a:schemeClr val="tx1"/>
          </a:solidFill>
          <a:ln w="9525">
            <a:solidFill>
              <a:schemeClr val="tx1"/>
            </a:solidFill>
            <a:miter lim="800000"/>
            <a:headEnd/>
            <a:tailEnd/>
          </a:ln>
        </p:spPr>
        <p:txBody>
          <a:bodyPr wrap="none" anchor="ctr"/>
          <a:lstStyle/>
          <a:p>
            <a:pPr algn="ctr" fontAlgn="base">
              <a:spcBef>
                <a:spcPct val="0"/>
              </a:spcBef>
              <a:spcAft>
                <a:spcPct val="0"/>
              </a:spcAft>
            </a:pPr>
            <a:r>
              <a:rPr lang="en-US" b="1" smtClean="0">
                <a:solidFill>
                  <a:srgbClr val="000000"/>
                </a:solidFill>
              </a:rPr>
              <a:t>SOLAR ENERGY</a:t>
            </a:r>
          </a:p>
        </p:txBody>
      </p:sp>
      <p:pic>
        <p:nvPicPr>
          <p:cNvPr id="26634" name="Picture 10" descr="leaf4"/>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34200" y="1295400"/>
            <a:ext cx="2095500" cy="3352800"/>
          </a:xfrm>
          <a:noFill/>
        </p:spPr>
      </p:pic>
    </p:spTree>
    <p:extLst>
      <p:ext uri="{BB962C8B-B14F-4D97-AF65-F5344CB8AC3E}">
        <p14:creationId xmlns:p14="http://schemas.microsoft.com/office/powerpoint/2010/main" val="529448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dissolve">
                                      <p:cBhvr>
                                        <p:cTn id="7" dur="500"/>
                                        <p:tgtEl>
                                          <p:spTgt spid="26631"/>
                                        </p:tgtEl>
                                      </p:cBhvr>
                                    </p:animEffect>
                                  </p:childTnLst>
                                </p:cTn>
                              </p:par>
                              <p:par>
                                <p:cTn id="8" presetID="30" presetClass="exit" presetSubtype="0" fill="hold" nodeType="withEffect">
                                  <p:stCondLst>
                                    <p:cond delay="0"/>
                                  </p:stCondLst>
                                  <p:childTnLst>
                                    <p:animEffect transition="out" filter="fade">
                                      <p:cBhvr>
                                        <p:cTn id="9" dur="800" accel="100000">
                                          <p:stCondLst>
                                            <p:cond delay="200"/>
                                          </p:stCondLst>
                                        </p:cTn>
                                        <p:tgtEl>
                                          <p:spTgt spid="26634"/>
                                        </p:tgtEl>
                                      </p:cBhvr>
                                    </p:animEffect>
                                    <p:anim calcmode="lin" valueType="num">
                                      <p:cBhvr>
                                        <p:cTn id="10" dur="800" accel="100000">
                                          <p:stCondLst>
                                            <p:cond delay="200"/>
                                          </p:stCondLst>
                                        </p:cTn>
                                        <p:tgtEl>
                                          <p:spTgt spid="26634"/>
                                        </p:tgtEl>
                                        <p:attrNameLst>
                                          <p:attrName>style.rotation</p:attrName>
                                        </p:attrNameLst>
                                      </p:cBhvr>
                                      <p:tavLst>
                                        <p:tav tm="0">
                                          <p:val>
                                            <p:fltVal val="0"/>
                                          </p:val>
                                        </p:tav>
                                        <p:tav tm="100000">
                                          <p:val>
                                            <p:fltVal val="-90"/>
                                          </p:val>
                                        </p:tav>
                                      </p:tavLst>
                                    </p:anim>
                                    <p:anim calcmode="lin" valueType="num">
                                      <p:cBhvr>
                                        <p:cTn id="11" dur="200" decel="100000"/>
                                        <p:tgtEl>
                                          <p:spTgt spid="26634"/>
                                        </p:tgtEl>
                                        <p:attrNameLst>
                                          <p:attrName>ppt_x</p:attrName>
                                        </p:attrNameLst>
                                      </p:cBhvr>
                                      <p:tavLst>
                                        <p:tav tm="0">
                                          <p:val>
                                            <p:strVal val="ppt_x"/>
                                          </p:val>
                                        </p:tav>
                                        <p:tav tm="100000">
                                          <p:val>
                                            <p:strVal val="ppt_x-0.05"/>
                                          </p:val>
                                        </p:tav>
                                      </p:tavLst>
                                    </p:anim>
                                    <p:anim calcmode="lin" valueType="num">
                                      <p:cBhvr>
                                        <p:cTn id="12" dur="200" decel="100000"/>
                                        <p:tgtEl>
                                          <p:spTgt spid="26634"/>
                                        </p:tgtEl>
                                        <p:attrNameLst>
                                          <p:attrName>ppt_y</p:attrName>
                                        </p:attrNameLst>
                                      </p:cBhvr>
                                      <p:tavLst>
                                        <p:tav tm="0">
                                          <p:val>
                                            <p:strVal val="ppt_y"/>
                                          </p:val>
                                        </p:tav>
                                        <p:tav tm="100000">
                                          <p:val>
                                            <p:strVal val="ppt_y+0.1"/>
                                          </p:val>
                                        </p:tav>
                                      </p:tavLst>
                                    </p:anim>
                                    <p:anim calcmode="lin" valueType="num">
                                      <p:cBhvr>
                                        <p:cTn id="13" dur="800" accel="100000">
                                          <p:stCondLst>
                                            <p:cond delay="200"/>
                                          </p:stCondLst>
                                        </p:cTn>
                                        <p:tgtEl>
                                          <p:spTgt spid="26634"/>
                                        </p:tgtEl>
                                        <p:attrNameLst>
                                          <p:attrName>ppt_x</p:attrName>
                                        </p:attrNameLst>
                                      </p:cBhvr>
                                      <p:tavLst>
                                        <p:tav tm="0">
                                          <p:val>
                                            <p:strVal val="ppt_x"/>
                                          </p:val>
                                        </p:tav>
                                        <p:tav tm="100000">
                                          <p:val>
                                            <p:strVal val="ppt_x+0.4+0.05"/>
                                          </p:val>
                                        </p:tav>
                                      </p:tavLst>
                                    </p:anim>
                                    <p:anim calcmode="lin" valueType="num">
                                      <p:cBhvr>
                                        <p:cTn id="14" dur="800" accel="100000">
                                          <p:stCondLst>
                                            <p:cond delay="200"/>
                                          </p:stCondLst>
                                        </p:cTn>
                                        <p:tgtEl>
                                          <p:spTgt spid="26634"/>
                                        </p:tgtEl>
                                        <p:attrNameLst>
                                          <p:attrName>ppt_y</p:attrName>
                                        </p:attrNameLst>
                                      </p:cBhvr>
                                      <p:tavLst>
                                        <p:tav tm="0">
                                          <p:val>
                                            <p:strVal val="ppt_y"/>
                                          </p:val>
                                        </p:tav>
                                        <p:tav tm="100000">
                                          <p:val>
                                            <p:strVal val="ppt_y-0.4-0.1"/>
                                          </p:val>
                                        </p:tav>
                                      </p:tavLst>
                                    </p:anim>
                                    <p:set>
                                      <p:cBhvr>
                                        <p:cTn id="15" dur="1" fill="hold">
                                          <p:stCondLst>
                                            <p:cond delay="999"/>
                                          </p:stCondLst>
                                        </p:cTn>
                                        <p:tgtEl>
                                          <p:spTgt spid="26634"/>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26628"/>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266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p:nvPr>
        </p:nvSpPr>
        <p:spPr>
          <a:xfrm>
            <a:off x="685800" y="0"/>
            <a:ext cx="7772400" cy="1470025"/>
          </a:xfrm>
        </p:spPr>
        <p:txBody>
          <a:bodyPr/>
          <a:lstStyle/>
          <a:p>
            <a:r>
              <a:rPr lang="en-US" smtClean="0"/>
              <a:t>Photosynthesis Vocabulary</a:t>
            </a:r>
          </a:p>
        </p:txBody>
      </p:sp>
      <p:sp>
        <p:nvSpPr>
          <p:cNvPr id="57347" name="Subtitle 2"/>
          <p:cNvSpPr>
            <a:spLocks noGrp="1"/>
          </p:cNvSpPr>
          <p:nvPr>
            <p:ph type="subTitle" idx="1"/>
          </p:nvPr>
        </p:nvSpPr>
        <p:spPr>
          <a:xfrm>
            <a:off x="0" y="1371600"/>
            <a:ext cx="9144000" cy="5486400"/>
          </a:xfrm>
        </p:spPr>
        <p:txBody>
          <a:bodyPr/>
          <a:lstStyle/>
          <a:p>
            <a:r>
              <a:rPr lang="en-US" smtClean="0"/>
              <a:t>Photosynthesis			</a:t>
            </a:r>
          </a:p>
          <a:p>
            <a:r>
              <a:rPr lang="en-US" smtClean="0"/>
              <a:t>Autotroph				</a:t>
            </a:r>
          </a:p>
          <a:p>
            <a:r>
              <a:rPr lang="en-US" smtClean="0"/>
              <a:t>Chloroplast			</a:t>
            </a:r>
          </a:p>
          <a:p>
            <a:r>
              <a:rPr lang="en-US" smtClean="0"/>
              <a:t>Thylakoid				</a:t>
            </a:r>
          </a:p>
          <a:p>
            <a:r>
              <a:rPr lang="en-US" smtClean="0"/>
              <a:t>Stroma				</a:t>
            </a:r>
          </a:p>
          <a:p>
            <a:r>
              <a:rPr lang="en-US" smtClean="0"/>
              <a:t>Chlorophyll			</a:t>
            </a:r>
          </a:p>
          <a:p>
            <a:r>
              <a:rPr lang="en-US" smtClean="0"/>
              <a:t>Stomata				</a:t>
            </a:r>
          </a:p>
          <a:p>
            <a:r>
              <a:rPr lang="en-US" smtClean="0"/>
              <a:t>ATP					</a:t>
            </a:r>
          </a:p>
        </p:txBody>
      </p:sp>
    </p:spTree>
    <p:extLst>
      <p:ext uri="{BB962C8B-B14F-4D97-AF65-F5344CB8AC3E}">
        <p14:creationId xmlns:p14="http://schemas.microsoft.com/office/powerpoint/2010/main" val="27603824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Rot="1" noChangeArrowheads="1"/>
          </p:cNvSpPr>
          <p:nvPr>
            <p:ph type="title"/>
          </p:nvPr>
        </p:nvSpPr>
        <p:spPr/>
        <p:txBody>
          <a:bodyPr/>
          <a:lstStyle/>
          <a:p>
            <a:pPr eaLnBrk="1" hangingPunct="1">
              <a:defRPr/>
            </a:pPr>
            <a:r>
              <a:rPr lang="en-US" smtClean="0"/>
              <a:t>Respiration</a:t>
            </a:r>
          </a:p>
        </p:txBody>
      </p:sp>
      <p:pic>
        <p:nvPicPr>
          <p:cNvPr id="5123" name="Picture 4" descr="0608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62000" y="1085850"/>
            <a:ext cx="7696200" cy="5772150"/>
          </a:xfrm>
        </p:spPr>
      </p:pic>
    </p:spTree>
    <p:extLst>
      <p:ext uri="{BB962C8B-B14F-4D97-AF65-F5344CB8AC3E}">
        <p14:creationId xmlns:p14="http://schemas.microsoft.com/office/powerpoint/2010/main" val="366753640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09600" y="914400"/>
            <a:ext cx="7772400" cy="762000"/>
          </a:xfrm>
        </p:spPr>
        <p:txBody>
          <a:bodyPr/>
          <a:lstStyle/>
          <a:p>
            <a:pPr eaLnBrk="1" hangingPunct="1"/>
            <a:r>
              <a:rPr lang="en-US" smtClean="0">
                <a:latin typeface="Arial Narrow" pitchFamily="34" charset="0"/>
              </a:rPr>
              <a:t>Ecosystem</a:t>
            </a:r>
          </a:p>
        </p:txBody>
      </p:sp>
      <p:sp>
        <p:nvSpPr>
          <p:cNvPr id="119811" name="Rectangle 3"/>
          <p:cNvSpPr>
            <a:spLocks noGrp="1" noChangeArrowheads="1"/>
          </p:cNvSpPr>
          <p:nvPr>
            <p:ph type="body" sz="half" idx="1"/>
          </p:nvPr>
        </p:nvSpPr>
        <p:spPr>
          <a:xfrm>
            <a:off x="-152400" y="1600200"/>
            <a:ext cx="4419600" cy="5257800"/>
          </a:xfrm>
        </p:spPr>
        <p:txBody>
          <a:bodyPr/>
          <a:lstStyle/>
          <a:p>
            <a:pPr lvl="1" eaLnBrk="1" hangingPunct="1">
              <a:lnSpc>
                <a:spcPct val="90000"/>
              </a:lnSpc>
            </a:pPr>
            <a:r>
              <a:rPr lang="en-US" sz="2400" smtClean="0">
                <a:latin typeface="Arial Narrow" pitchFamily="34" charset="0"/>
              </a:rPr>
              <a:t>The physical boundaries are not always obvious (no location is ever totally isolated from other places)</a:t>
            </a:r>
          </a:p>
          <a:p>
            <a:pPr lvl="2" eaLnBrk="1" hangingPunct="1">
              <a:lnSpc>
                <a:spcPct val="90000"/>
              </a:lnSpc>
            </a:pPr>
            <a:r>
              <a:rPr lang="en-US" smtClean="0">
                <a:latin typeface="Arial Narrow" pitchFamily="34" charset="0"/>
              </a:rPr>
              <a:t>Organisms can participate in two ecosystems at the same time.  </a:t>
            </a:r>
          </a:p>
          <a:p>
            <a:pPr lvl="3" eaLnBrk="1" hangingPunct="1">
              <a:lnSpc>
                <a:spcPct val="90000"/>
              </a:lnSpc>
            </a:pPr>
            <a:r>
              <a:rPr lang="en-US" smtClean="0">
                <a:latin typeface="Arial Narrow" pitchFamily="34" charset="0"/>
              </a:rPr>
              <a:t>Ex. Canada Geese have a breeding range that stretches from Alaska to northern Florida.</a:t>
            </a:r>
          </a:p>
          <a:p>
            <a:pPr lvl="3" eaLnBrk="1" hangingPunct="1">
              <a:lnSpc>
                <a:spcPct val="90000"/>
              </a:lnSpc>
            </a:pPr>
            <a:r>
              <a:rPr lang="en-US" smtClean="0">
                <a:latin typeface="Arial Narrow" pitchFamily="34" charset="0"/>
              </a:rPr>
              <a:t>This range includes everything from tundra to  temperate forests.</a:t>
            </a:r>
          </a:p>
        </p:txBody>
      </p:sp>
      <p:pic>
        <p:nvPicPr>
          <p:cNvPr id="11268" name="Picture 7" descr="range_map_e"/>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14800" y="914400"/>
            <a:ext cx="4662488" cy="5715000"/>
          </a:xfrm>
        </p:spPr>
      </p:pic>
    </p:spTree>
    <p:extLst>
      <p:ext uri="{BB962C8B-B14F-4D97-AF65-F5344CB8AC3E}">
        <p14:creationId xmlns:p14="http://schemas.microsoft.com/office/powerpoint/2010/main" val="3682765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 to="" calcmode="lin" valueType="num">
                                      <p:cBhvr>
                                        <p:cTn id="7" dur="1" fill="hold"/>
                                        <p:tgtEl>
                                          <p:spTgt spid="1198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19811">
                                            <p:txEl>
                                              <p:pRg st="0" end="0"/>
                                            </p:txEl>
                                          </p:spTgt>
                                        </p:tgtEl>
                                        <p:attrNameLst>
                                          <p:attrName>style.visibility</p:attrName>
                                        </p:attrNameLst>
                                      </p:cBhvr>
                                      <p:to>
                                        <p:strVal val="visible"/>
                                      </p:to>
                                    </p:set>
                                    <p:anim to="" calcmode="lin" valueType="num">
                                      <p:cBhvr>
                                        <p:cTn id="12" dur="1" fill="hold"/>
                                        <p:tgtEl>
                                          <p:spTgt spid="11981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19811">
                                            <p:txEl>
                                              <p:pRg st="1" end="1"/>
                                            </p:txEl>
                                          </p:spTgt>
                                        </p:tgtEl>
                                        <p:attrNameLst>
                                          <p:attrName>style.visibility</p:attrName>
                                        </p:attrNameLst>
                                      </p:cBhvr>
                                      <p:to>
                                        <p:strVal val="visible"/>
                                      </p:to>
                                    </p:set>
                                    <p:anim to="" calcmode="lin" valueType="num">
                                      <p:cBhvr>
                                        <p:cTn id="17" dur="1" fill="hold"/>
                                        <p:tgtEl>
                                          <p:spTgt spid="119811">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19811">
                                            <p:txEl>
                                              <p:pRg st="2" end="2"/>
                                            </p:txEl>
                                          </p:spTgt>
                                        </p:tgtEl>
                                        <p:attrNameLst>
                                          <p:attrName>style.visibility</p:attrName>
                                        </p:attrNameLst>
                                      </p:cBhvr>
                                      <p:to>
                                        <p:strVal val="visible"/>
                                      </p:to>
                                    </p:set>
                                    <p:anim to="" calcmode="lin" valueType="num">
                                      <p:cBhvr>
                                        <p:cTn id="22" dur="1" fill="hold"/>
                                        <p:tgtEl>
                                          <p:spTgt spid="119811">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19811">
                                            <p:txEl>
                                              <p:pRg st="3" end="3"/>
                                            </p:txEl>
                                          </p:spTgt>
                                        </p:tgtEl>
                                        <p:attrNameLst>
                                          <p:attrName>style.visibility</p:attrName>
                                        </p:attrNameLst>
                                      </p:cBhvr>
                                      <p:to>
                                        <p:strVal val="visible"/>
                                      </p:to>
                                    </p:set>
                                    <p:anim to="" calcmode="lin" valueType="num">
                                      <p:cBhvr>
                                        <p:cTn id="27" dur="1" fill="hold"/>
                                        <p:tgtEl>
                                          <p:spTgt spid="11981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a:xfrm>
            <a:off x="533400" y="381000"/>
            <a:ext cx="7772400" cy="1143000"/>
          </a:xfrm>
        </p:spPr>
        <p:txBody>
          <a:bodyPr/>
          <a:lstStyle/>
          <a:p>
            <a:pPr eaLnBrk="1" hangingPunct="1">
              <a:defRPr/>
            </a:pPr>
            <a:r>
              <a:rPr lang="en-US" smtClean="0">
                <a:cs typeface="Times New Roman" pitchFamily="18" charset="0"/>
              </a:rPr>
              <a:t>Respiration: What is it?</a:t>
            </a:r>
          </a:p>
        </p:txBody>
      </p:sp>
      <p:sp>
        <p:nvSpPr>
          <p:cNvPr id="3075" name="Rectangle 3"/>
          <p:cNvSpPr>
            <a:spLocks noGrp="1" noRot="1" noChangeArrowheads="1"/>
          </p:cNvSpPr>
          <p:nvPr>
            <p:ph type="body" idx="1"/>
          </p:nvPr>
        </p:nvSpPr>
        <p:spPr>
          <a:xfrm>
            <a:off x="685800" y="1676400"/>
            <a:ext cx="7772400" cy="4648200"/>
          </a:xfrm>
        </p:spPr>
        <p:txBody>
          <a:bodyPr/>
          <a:lstStyle/>
          <a:p>
            <a:pPr eaLnBrk="1" hangingPunct="1">
              <a:spcBef>
                <a:spcPct val="0"/>
              </a:spcBef>
              <a:defRPr/>
            </a:pPr>
            <a:r>
              <a:rPr lang="en-US" smtClean="0">
                <a:cs typeface="Times New Roman" pitchFamily="18" charset="0"/>
              </a:rPr>
              <a:t>Essentially cellular respiration breaks food particles (glucose) down into ATP.</a:t>
            </a:r>
          </a:p>
          <a:p>
            <a:pPr lvl="1" eaLnBrk="1" hangingPunct="1">
              <a:spcBef>
                <a:spcPct val="0"/>
              </a:spcBef>
              <a:buFontTx/>
              <a:buChar char="•"/>
              <a:defRPr/>
            </a:pPr>
            <a:r>
              <a:rPr lang="en-US" smtClean="0">
                <a:cs typeface="Times New Roman" pitchFamily="18" charset="0"/>
              </a:rPr>
              <a:t>ATP is the form of energy that cells can use.</a:t>
            </a:r>
          </a:p>
          <a:p>
            <a:pPr lvl="1" eaLnBrk="1" hangingPunct="1">
              <a:spcBef>
                <a:spcPct val="0"/>
              </a:spcBef>
              <a:buFontTx/>
              <a:buChar char="•"/>
              <a:defRPr/>
            </a:pPr>
            <a:r>
              <a:rPr lang="en-US" smtClean="0">
                <a:cs typeface="Times New Roman" pitchFamily="18" charset="0"/>
              </a:rPr>
              <a:t>Respiration provides all living things with the energy they need.</a:t>
            </a:r>
          </a:p>
          <a:p>
            <a:pPr lvl="1" eaLnBrk="1" hangingPunct="1">
              <a:spcBef>
                <a:spcPct val="0"/>
              </a:spcBef>
              <a:buFontTx/>
              <a:buChar char="•"/>
              <a:defRPr/>
            </a:pPr>
            <a:r>
              <a:rPr lang="en-US" smtClean="0">
                <a:cs typeface="Times New Roman" pitchFamily="18" charset="0"/>
              </a:rPr>
              <a:t>This is aerobic respiration, which requires oxygen. </a:t>
            </a:r>
          </a:p>
        </p:txBody>
      </p:sp>
    </p:spTree>
    <p:extLst>
      <p:ext uri="{BB962C8B-B14F-4D97-AF65-F5344CB8AC3E}">
        <p14:creationId xmlns:p14="http://schemas.microsoft.com/office/powerpoint/2010/main" val="3653622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checkerboard(across)">
                                      <p:cBhvr>
                                        <p:cTn id="12" dur="500"/>
                                        <p:tgtEl>
                                          <p:spTgt spid="3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checkerboard(across)">
                                      <p:cBhvr>
                                        <p:cTn id="17" dur="500"/>
                                        <p:tgtEl>
                                          <p:spTgt spid="3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checkerboard(across)">
                                      <p:cBhvr>
                                        <p:cTn id="22" dur="5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pPr eaLnBrk="1" hangingPunct="1">
              <a:defRPr/>
            </a:pPr>
            <a:r>
              <a:rPr lang="en-US" smtClean="0"/>
              <a:t>Respiration: Who does it?</a:t>
            </a:r>
          </a:p>
        </p:txBody>
      </p:sp>
      <p:sp>
        <p:nvSpPr>
          <p:cNvPr id="33795" name="Rectangle 3"/>
          <p:cNvSpPr>
            <a:spLocks noGrp="1" noRot="1" noChangeArrowheads="1"/>
          </p:cNvSpPr>
          <p:nvPr>
            <p:ph type="body" sz="half" idx="1"/>
          </p:nvPr>
        </p:nvSpPr>
        <p:spPr>
          <a:xfrm>
            <a:off x="609600" y="1447800"/>
            <a:ext cx="4495800" cy="4498975"/>
          </a:xfrm>
        </p:spPr>
        <p:txBody>
          <a:bodyPr/>
          <a:lstStyle/>
          <a:p>
            <a:pPr eaLnBrk="1" hangingPunct="1">
              <a:defRPr/>
            </a:pPr>
            <a:r>
              <a:rPr lang="en-US" sz="2800" smtClean="0">
                <a:cs typeface="Times New Roman" pitchFamily="18" charset="0"/>
              </a:rPr>
              <a:t>All living things do cellular respiration …including plants.</a:t>
            </a:r>
            <a:r>
              <a:rPr lang="en-US" sz="2800" smtClean="0"/>
              <a:t> </a:t>
            </a:r>
          </a:p>
          <a:p>
            <a:pPr eaLnBrk="1" hangingPunct="1">
              <a:defRPr/>
            </a:pPr>
            <a:endParaRPr lang="en-US" sz="2800" smtClean="0"/>
          </a:p>
        </p:txBody>
      </p:sp>
      <p:pic>
        <p:nvPicPr>
          <p:cNvPr id="33797" name="Picture 5" descr="Giant%20Sequoi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34000" y="1447800"/>
            <a:ext cx="3659188" cy="5105400"/>
          </a:xfrm>
        </p:spPr>
      </p:pic>
      <p:pic>
        <p:nvPicPr>
          <p:cNvPr id="33800" name="Picture 8" descr="elephant"/>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9600" y="3124200"/>
            <a:ext cx="4572000" cy="3441700"/>
          </a:xfrm>
        </p:spPr>
      </p:pic>
    </p:spTree>
    <p:extLst>
      <p:ext uri="{BB962C8B-B14F-4D97-AF65-F5344CB8AC3E}">
        <p14:creationId xmlns:p14="http://schemas.microsoft.com/office/powerpoint/2010/main" val="25933934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strVal val="#ppt_w*0.70"/>
                                          </p:val>
                                        </p:tav>
                                        <p:tav tm="100000">
                                          <p:val>
                                            <p:strVal val="#ppt_w"/>
                                          </p:val>
                                        </p:tav>
                                      </p:tavLst>
                                    </p:anim>
                                    <p:anim calcmode="lin" valueType="num">
                                      <p:cBhvr>
                                        <p:cTn id="8" dur="1000" fill="hold"/>
                                        <p:tgtEl>
                                          <p:spTgt spid="33800"/>
                                        </p:tgtEl>
                                        <p:attrNameLst>
                                          <p:attrName>ppt_h</p:attrName>
                                        </p:attrNameLst>
                                      </p:cBhvr>
                                      <p:tavLst>
                                        <p:tav tm="0">
                                          <p:val>
                                            <p:strVal val="#ppt_h"/>
                                          </p:val>
                                        </p:tav>
                                        <p:tav tm="100000">
                                          <p:val>
                                            <p:strVal val="#ppt_h"/>
                                          </p:val>
                                        </p:tav>
                                      </p:tavLst>
                                    </p:anim>
                                    <p:animEffect transition="in" filter="fade">
                                      <p:cBhvr>
                                        <p:cTn id="9" dur="1000"/>
                                        <p:tgtEl>
                                          <p:spTgt spid="3380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3797"/>
                                        </p:tgtEl>
                                        <p:attrNameLst>
                                          <p:attrName>style.visibility</p:attrName>
                                        </p:attrNameLst>
                                      </p:cBhvr>
                                      <p:to>
                                        <p:strVal val="visible"/>
                                      </p:to>
                                    </p:set>
                                    <p:anim calcmode="lin" valueType="num">
                                      <p:cBhvr>
                                        <p:cTn id="14" dur="1000" fill="hold"/>
                                        <p:tgtEl>
                                          <p:spTgt spid="33797"/>
                                        </p:tgtEl>
                                        <p:attrNameLst>
                                          <p:attrName>ppt_w</p:attrName>
                                        </p:attrNameLst>
                                      </p:cBhvr>
                                      <p:tavLst>
                                        <p:tav tm="0">
                                          <p:val>
                                            <p:strVal val="#ppt_w*0.70"/>
                                          </p:val>
                                        </p:tav>
                                        <p:tav tm="100000">
                                          <p:val>
                                            <p:strVal val="#ppt_w"/>
                                          </p:val>
                                        </p:tav>
                                      </p:tavLst>
                                    </p:anim>
                                    <p:anim calcmode="lin" valueType="num">
                                      <p:cBhvr>
                                        <p:cTn id="15" dur="1000" fill="hold"/>
                                        <p:tgtEl>
                                          <p:spTgt spid="33797"/>
                                        </p:tgtEl>
                                        <p:attrNameLst>
                                          <p:attrName>ppt_h</p:attrName>
                                        </p:attrNameLst>
                                      </p:cBhvr>
                                      <p:tavLst>
                                        <p:tav tm="0">
                                          <p:val>
                                            <p:strVal val="#ppt_h"/>
                                          </p:val>
                                        </p:tav>
                                        <p:tav tm="100000">
                                          <p:val>
                                            <p:strVal val="#ppt_h"/>
                                          </p:val>
                                        </p:tav>
                                      </p:tavLst>
                                    </p:anim>
                                    <p:animEffect transition="in" filter="fade">
                                      <p:cBhvr>
                                        <p:cTn id="16" dur="1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pPr eaLnBrk="1" hangingPunct="1">
              <a:defRPr/>
            </a:pPr>
            <a:r>
              <a:rPr lang="en-US" sz="4000" smtClean="0"/>
              <a:t>Respiration: Where does it happen?</a:t>
            </a:r>
          </a:p>
        </p:txBody>
      </p:sp>
      <p:sp>
        <p:nvSpPr>
          <p:cNvPr id="28675" name="Rectangle 3"/>
          <p:cNvSpPr>
            <a:spLocks noGrp="1" noRot="1" noChangeArrowheads="1"/>
          </p:cNvSpPr>
          <p:nvPr>
            <p:ph type="body" sz="half" idx="1"/>
          </p:nvPr>
        </p:nvSpPr>
        <p:spPr>
          <a:xfrm>
            <a:off x="304800" y="1295400"/>
            <a:ext cx="5410200" cy="4498975"/>
          </a:xfrm>
        </p:spPr>
        <p:txBody>
          <a:bodyPr/>
          <a:lstStyle/>
          <a:p>
            <a:pPr eaLnBrk="1" hangingPunct="1">
              <a:defRPr/>
            </a:pPr>
            <a:r>
              <a:rPr lang="en-US" sz="2800" smtClean="0"/>
              <a:t>Mitochondria of a cell</a:t>
            </a:r>
          </a:p>
          <a:p>
            <a:pPr lvl="1" eaLnBrk="1" hangingPunct="1">
              <a:defRPr/>
            </a:pPr>
            <a:r>
              <a:rPr lang="en-US" sz="2400" smtClean="0"/>
              <a:t>The “powerhouse” of the cell</a:t>
            </a:r>
          </a:p>
          <a:p>
            <a:pPr lvl="1" eaLnBrk="1" hangingPunct="1">
              <a:defRPr/>
            </a:pPr>
            <a:r>
              <a:rPr lang="en-US" sz="2400" smtClean="0"/>
              <a:t>Found in plants and animals</a:t>
            </a:r>
          </a:p>
        </p:txBody>
      </p:sp>
      <p:pic>
        <p:nvPicPr>
          <p:cNvPr id="28680" name="Picture 8" descr="image002"/>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52400" y="3352800"/>
            <a:ext cx="6248400" cy="3198813"/>
          </a:xfrm>
        </p:spPr>
      </p:pic>
      <p:pic>
        <p:nvPicPr>
          <p:cNvPr id="28677" name="Picture 5" descr="image005"/>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791200" y="1143000"/>
            <a:ext cx="3154363" cy="3200400"/>
          </a:xfrm>
        </p:spPr>
      </p:pic>
    </p:spTree>
    <p:extLst>
      <p:ext uri="{BB962C8B-B14F-4D97-AF65-F5344CB8AC3E}">
        <p14:creationId xmlns:p14="http://schemas.microsoft.com/office/powerpoint/2010/main" val="198241385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p:cTn id="7"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6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67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8675">
                                            <p:txEl>
                                              <p:pRg st="1" end="1"/>
                                            </p:txEl>
                                          </p:spTgt>
                                        </p:tgtEl>
                                        <p:attrNameLst>
                                          <p:attrName>style.visibility</p:attrName>
                                        </p:attrNameLst>
                                      </p:cBhvr>
                                      <p:to>
                                        <p:strVal val="visible"/>
                                      </p:to>
                                    </p:set>
                                    <p:anim calcmode="lin" valueType="num">
                                      <p:cBhvr>
                                        <p:cTn id="14"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867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86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8675">
                                            <p:txEl>
                                              <p:pRg st="2" end="2"/>
                                            </p:txEl>
                                          </p:spTgt>
                                        </p:tgtEl>
                                        <p:attrNameLst>
                                          <p:attrName>style.visibility</p:attrName>
                                        </p:attrNameLst>
                                      </p:cBhvr>
                                      <p:to>
                                        <p:strVal val="visible"/>
                                      </p:to>
                                    </p:set>
                                    <p:anim calcmode="lin" valueType="num">
                                      <p:cBhvr>
                                        <p:cTn id="21"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867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867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28680"/>
                                        </p:tgtEl>
                                        <p:attrNameLst>
                                          <p:attrName>style.visibility</p:attrName>
                                        </p:attrNameLst>
                                      </p:cBhvr>
                                      <p:to>
                                        <p:strVal val="visible"/>
                                      </p:to>
                                    </p:set>
                                    <p:animEffect transition="in" filter="box(in)">
                                      <p:cBhvr>
                                        <p:cTn id="28" dur="500"/>
                                        <p:tgtEl>
                                          <p:spTgt spid="28680"/>
                                        </p:tgtEl>
                                      </p:cBhvr>
                                    </p:animEffect>
                                  </p:childTnLst>
                                </p:cTn>
                              </p:par>
                              <p:par>
                                <p:cTn id="29" presetID="4" presetClass="entr" presetSubtype="16" fill="hold" nodeType="withEffect">
                                  <p:stCondLst>
                                    <p:cond delay="0"/>
                                  </p:stCondLst>
                                  <p:childTnLst>
                                    <p:set>
                                      <p:cBhvr>
                                        <p:cTn id="30" dur="1" fill="hold">
                                          <p:stCondLst>
                                            <p:cond delay="0"/>
                                          </p:stCondLst>
                                        </p:cTn>
                                        <p:tgtEl>
                                          <p:spTgt spid="28677"/>
                                        </p:tgtEl>
                                        <p:attrNameLst>
                                          <p:attrName>style.visibility</p:attrName>
                                        </p:attrNameLst>
                                      </p:cBhvr>
                                      <p:to>
                                        <p:strVal val="visible"/>
                                      </p:to>
                                    </p:set>
                                    <p:animEffect transition="in" filter="box(in)">
                                      <p:cBhvr>
                                        <p:cTn id="31"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538163" y="292100"/>
            <a:ext cx="8067675" cy="1038225"/>
          </a:xfrm>
        </p:spPr>
        <p:txBody>
          <a:bodyPr/>
          <a:lstStyle/>
          <a:p>
            <a:pPr eaLnBrk="1" hangingPunct="1">
              <a:defRPr/>
            </a:pPr>
            <a:r>
              <a:rPr lang="en-US" sz="4000" smtClean="0">
                <a:cs typeface="Times New Roman" pitchFamily="18" charset="0"/>
              </a:rPr>
              <a:t>Respiration:</a:t>
            </a:r>
            <a:r>
              <a:rPr lang="en-US" sz="4000" smtClean="0"/>
              <a:t> How does is happen?</a:t>
            </a:r>
          </a:p>
        </p:txBody>
      </p:sp>
      <p:sp>
        <p:nvSpPr>
          <p:cNvPr id="5123" name="Rectangle 3"/>
          <p:cNvSpPr>
            <a:spLocks noGrp="1" noRot="1" noChangeArrowheads="1"/>
          </p:cNvSpPr>
          <p:nvPr>
            <p:ph type="body" idx="1"/>
          </p:nvPr>
        </p:nvSpPr>
        <p:spPr>
          <a:xfrm>
            <a:off x="304800" y="1219200"/>
            <a:ext cx="4572000" cy="5257800"/>
          </a:xfrm>
        </p:spPr>
        <p:txBody>
          <a:bodyPr/>
          <a:lstStyle/>
          <a:p>
            <a:pPr marL="609600" indent="-609600" eaLnBrk="1" hangingPunct="1">
              <a:buFont typeface="Wingdings" pitchFamily="2" charset="2"/>
              <a:buNone/>
              <a:defRPr/>
            </a:pPr>
            <a:r>
              <a:rPr lang="en-US" sz="2800" i="1" u="sng" dirty="0" smtClean="0">
                <a:cs typeface="Times New Roman" pitchFamily="18" charset="0"/>
              </a:rPr>
              <a:t>3 steps of respiration:</a:t>
            </a:r>
          </a:p>
          <a:p>
            <a:pPr marL="609600" indent="-609600" eaLnBrk="1" hangingPunct="1">
              <a:buFont typeface="Wingdings" pitchFamily="2" charset="2"/>
              <a:buAutoNum type="arabicPeriod"/>
              <a:defRPr/>
            </a:pPr>
            <a:r>
              <a:rPr lang="en-US" sz="2800" u="sng" dirty="0" err="1" smtClean="0">
                <a:cs typeface="Times New Roman" pitchFamily="18" charset="0"/>
              </a:rPr>
              <a:t>Glycolysis</a:t>
            </a:r>
            <a:r>
              <a:rPr lang="en-US" sz="2800" u="sng" dirty="0" smtClean="0">
                <a:cs typeface="Times New Roman" pitchFamily="18" charset="0"/>
              </a:rPr>
              <a:t>:</a:t>
            </a:r>
            <a:r>
              <a:rPr lang="en-US" sz="2800" dirty="0" smtClean="0"/>
              <a:t> </a:t>
            </a:r>
          </a:p>
          <a:p>
            <a:pPr marL="990600" lvl="1" indent="-533400" eaLnBrk="1" hangingPunct="1">
              <a:defRPr/>
            </a:pPr>
            <a:r>
              <a:rPr lang="en-US" dirty="0" smtClean="0">
                <a:cs typeface="Times New Roman" pitchFamily="18" charset="0"/>
              </a:rPr>
              <a:t>Glucose broken down into smaller parts (2 molecules of </a:t>
            </a:r>
            <a:r>
              <a:rPr lang="en-US" dirty="0" err="1" smtClean="0">
                <a:cs typeface="Times New Roman" pitchFamily="18" charset="0"/>
              </a:rPr>
              <a:t>Pyruvic</a:t>
            </a:r>
            <a:r>
              <a:rPr lang="en-US" dirty="0" smtClean="0">
                <a:cs typeface="Times New Roman" pitchFamily="18" charset="0"/>
              </a:rPr>
              <a:t> Acid)</a:t>
            </a:r>
            <a:r>
              <a:rPr lang="en-US" dirty="0" smtClean="0"/>
              <a:t> </a:t>
            </a:r>
          </a:p>
          <a:p>
            <a:pPr marL="990600" lvl="1" indent="-533400" eaLnBrk="1" hangingPunct="1">
              <a:defRPr/>
            </a:pPr>
            <a:r>
              <a:rPr lang="en-US" dirty="0" smtClean="0"/>
              <a:t>2 net ATPs produced.</a:t>
            </a:r>
          </a:p>
          <a:p>
            <a:pPr marL="990600" lvl="1" indent="-533400" eaLnBrk="1" hangingPunct="1">
              <a:defRPr/>
            </a:pPr>
            <a:r>
              <a:rPr lang="en-US" dirty="0" smtClean="0"/>
              <a:t>Takes place in the cytoplasm.</a:t>
            </a:r>
          </a:p>
          <a:p>
            <a:pPr marL="990600" lvl="1" indent="-533400" eaLnBrk="1" hangingPunct="1">
              <a:defRPr/>
            </a:pPr>
            <a:r>
              <a:rPr lang="en-US" dirty="0" smtClean="0"/>
              <a:t>No Oxygen required.</a:t>
            </a:r>
          </a:p>
        </p:txBody>
      </p:sp>
      <p:pic>
        <p:nvPicPr>
          <p:cNvPr id="11268" name="Picture 5" descr="http://t2.gstatic.com/images?q=tbn:ANd9GcSQ3RRWMZn_Un0VXzvvfsHw6TjmB2WhiSXDTeZs1UU6Du_R7t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752600"/>
            <a:ext cx="3400425"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7220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 calcmode="lin" valueType="num">
                                      <p:cBhvr additive="base">
                                        <p:cTn id="17"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123">
                                            <p:txEl>
                                              <p:pRg st="3" end="3"/>
                                            </p:txEl>
                                          </p:spTgt>
                                        </p:tgtEl>
                                        <p:attrNameLst>
                                          <p:attrName>style.visibility</p:attrName>
                                        </p:attrNameLst>
                                      </p:cBhvr>
                                      <p:to>
                                        <p:strVal val="visible"/>
                                      </p:to>
                                    </p:set>
                                    <p:anim calcmode="lin" valueType="num">
                                      <p:cBhvr additive="base">
                                        <p:cTn id="21"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12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123">
                                            <p:txEl>
                                              <p:pRg st="4" end="4"/>
                                            </p:txEl>
                                          </p:spTgt>
                                        </p:tgtEl>
                                        <p:attrNameLst>
                                          <p:attrName>style.visibility</p:attrName>
                                        </p:attrNameLst>
                                      </p:cBhvr>
                                      <p:to>
                                        <p:strVal val="visible"/>
                                      </p:to>
                                    </p:set>
                                    <p:anim calcmode="lin" valueType="num">
                                      <p:cBhvr additive="base">
                                        <p:cTn id="25"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123">
                                            <p:txEl>
                                              <p:pRg st="5" end="5"/>
                                            </p:txEl>
                                          </p:spTgt>
                                        </p:tgtEl>
                                        <p:attrNameLst>
                                          <p:attrName>style.visibility</p:attrName>
                                        </p:attrNameLst>
                                      </p:cBhvr>
                                      <p:to>
                                        <p:strVal val="visible"/>
                                      </p:to>
                                    </p:set>
                                    <p:anim calcmode="lin" valueType="num">
                                      <p:cBhvr additive="base">
                                        <p:cTn id="29" dur="500" fill="hold"/>
                                        <p:tgtEl>
                                          <p:spTgt spid="512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1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538163" y="292100"/>
            <a:ext cx="8067675" cy="1038225"/>
          </a:xfrm>
        </p:spPr>
        <p:txBody>
          <a:bodyPr/>
          <a:lstStyle/>
          <a:p>
            <a:pPr eaLnBrk="1" hangingPunct="1">
              <a:defRPr/>
            </a:pPr>
            <a:r>
              <a:rPr lang="en-US" sz="4000" smtClean="0">
                <a:cs typeface="Times New Roman" pitchFamily="18" charset="0"/>
              </a:rPr>
              <a:t>Respiration:</a:t>
            </a:r>
            <a:r>
              <a:rPr lang="en-US" sz="4000" smtClean="0"/>
              <a:t> How does is happen?</a:t>
            </a:r>
          </a:p>
        </p:txBody>
      </p:sp>
      <p:sp>
        <p:nvSpPr>
          <p:cNvPr id="5123" name="Rectangle 3"/>
          <p:cNvSpPr>
            <a:spLocks noGrp="1" noRot="1" noChangeArrowheads="1"/>
          </p:cNvSpPr>
          <p:nvPr>
            <p:ph type="body" idx="1"/>
          </p:nvPr>
        </p:nvSpPr>
        <p:spPr>
          <a:xfrm>
            <a:off x="304800" y="1219200"/>
            <a:ext cx="4572000" cy="5257800"/>
          </a:xfrm>
        </p:spPr>
        <p:txBody>
          <a:bodyPr/>
          <a:lstStyle/>
          <a:p>
            <a:pPr marL="609600" indent="-609600" eaLnBrk="1" hangingPunct="1">
              <a:buFont typeface="Wingdings" pitchFamily="2" charset="2"/>
              <a:buNone/>
              <a:defRPr/>
            </a:pPr>
            <a:r>
              <a:rPr lang="en-US" sz="2800" i="1" u="sng" dirty="0" smtClean="0">
                <a:cs typeface="Times New Roman" pitchFamily="18" charset="0"/>
              </a:rPr>
              <a:t>3 steps of respiration:</a:t>
            </a:r>
          </a:p>
          <a:p>
            <a:pPr marL="609600" indent="-609600" eaLnBrk="1" hangingPunct="1">
              <a:buFont typeface="Wingdings" pitchFamily="2" charset="2"/>
              <a:buNone/>
              <a:defRPr/>
            </a:pPr>
            <a:endParaRPr lang="en-US" sz="2800" i="1" dirty="0" smtClean="0">
              <a:cs typeface="Times New Roman" pitchFamily="18" charset="0"/>
            </a:endParaRPr>
          </a:p>
          <a:p>
            <a:pPr marL="609600" indent="-609600" eaLnBrk="1" hangingPunct="1">
              <a:buFont typeface="Wingdings" pitchFamily="2" charset="2"/>
              <a:buNone/>
              <a:defRPr/>
            </a:pPr>
            <a:r>
              <a:rPr lang="en-US" sz="2800" dirty="0" smtClean="0">
                <a:cs typeface="Times New Roman" pitchFamily="18" charset="0"/>
              </a:rPr>
              <a:t>2. Citric Acid (Krebs) Cycle-</a:t>
            </a:r>
          </a:p>
          <a:p>
            <a:pPr marL="609600" indent="-609600" eaLnBrk="1" hangingPunct="1">
              <a:buFont typeface="Wingdings" pitchFamily="2" charset="2"/>
              <a:buNone/>
              <a:defRPr/>
            </a:pPr>
            <a:endParaRPr lang="en-US" sz="2400" dirty="0" smtClean="0">
              <a:cs typeface="Times New Roman" pitchFamily="18" charset="0"/>
            </a:endParaRPr>
          </a:p>
          <a:p>
            <a:pPr marL="609600" indent="-609600" eaLnBrk="1" hangingPunct="1">
              <a:defRPr/>
            </a:pPr>
            <a:r>
              <a:rPr lang="en-US" sz="2000" dirty="0" err="1" smtClean="0">
                <a:cs typeface="Times New Roman" pitchFamily="18" charset="0"/>
              </a:rPr>
              <a:t>Pyruvic</a:t>
            </a:r>
            <a:r>
              <a:rPr lang="en-US" sz="2000" dirty="0" smtClean="0">
                <a:cs typeface="Times New Roman" pitchFamily="18" charset="0"/>
              </a:rPr>
              <a:t> Acid is broken down into CO</a:t>
            </a:r>
            <a:r>
              <a:rPr lang="en-US" sz="2000" baseline="-25000" dirty="0" smtClean="0">
                <a:cs typeface="Times New Roman" pitchFamily="18" charset="0"/>
              </a:rPr>
              <a:t>2</a:t>
            </a:r>
          </a:p>
          <a:p>
            <a:pPr marL="609600" indent="-609600" eaLnBrk="1" hangingPunct="1">
              <a:defRPr/>
            </a:pPr>
            <a:r>
              <a:rPr lang="en-US" sz="2000" dirty="0" smtClean="0">
                <a:cs typeface="Times New Roman" pitchFamily="18" charset="0"/>
              </a:rPr>
              <a:t>More ATP is produced. </a:t>
            </a:r>
          </a:p>
          <a:p>
            <a:pPr marL="609600" indent="-609600" eaLnBrk="1" hangingPunct="1">
              <a:defRPr/>
            </a:pPr>
            <a:r>
              <a:rPr lang="en-US" sz="2000" dirty="0" smtClean="0">
                <a:cs typeface="Times New Roman" pitchFamily="18" charset="0"/>
              </a:rPr>
              <a:t>For 1 molecule of </a:t>
            </a:r>
            <a:r>
              <a:rPr lang="en-US" sz="2000" dirty="0" err="1" smtClean="0">
                <a:cs typeface="Times New Roman" pitchFamily="18" charset="0"/>
              </a:rPr>
              <a:t>pyruvate</a:t>
            </a:r>
            <a:r>
              <a:rPr lang="en-US" sz="2000" dirty="0" smtClean="0">
                <a:cs typeface="Times New Roman" pitchFamily="18" charset="0"/>
              </a:rPr>
              <a:t>: </a:t>
            </a:r>
          </a:p>
          <a:p>
            <a:pPr marL="609600" indent="-609600" eaLnBrk="1" hangingPunct="1">
              <a:defRPr/>
            </a:pPr>
            <a:r>
              <a:rPr lang="en-US" sz="2000" dirty="0" smtClean="0">
                <a:cs typeface="Times New Roman" pitchFamily="18" charset="0"/>
              </a:rPr>
              <a:t>3 molecules of CO2 are given off as waste.</a:t>
            </a:r>
          </a:p>
          <a:p>
            <a:pPr marL="609600" indent="-609600" eaLnBrk="1" hangingPunct="1">
              <a:defRPr/>
            </a:pPr>
            <a:r>
              <a:rPr lang="en-US" sz="2000" dirty="0" smtClean="0">
                <a:cs typeface="Times New Roman" pitchFamily="18" charset="0"/>
              </a:rPr>
              <a:t>1 molecule of ATP is produced.</a:t>
            </a:r>
          </a:p>
          <a:p>
            <a:pPr marL="609600" indent="-609600" eaLnBrk="1" hangingPunct="1">
              <a:buFont typeface="Arial" charset="0"/>
              <a:buNone/>
              <a:defRPr/>
            </a:pPr>
            <a:r>
              <a:rPr lang="en-US" sz="2000" dirty="0" smtClean="0">
                <a:cs typeface="Times New Roman" pitchFamily="18" charset="0"/>
              </a:rPr>
              <a:t>Remember we had two </a:t>
            </a:r>
            <a:r>
              <a:rPr lang="en-US" sz="2000" dirty="0" err="1" smtClean="0">
                <a:cs typeface="Times New Roman" pitchFamily="18" charset="0"/>
              </a:rPr>
              <a:t>Pyruvic</a:t>
            </a:r>
            <a:r>
              <a:rPr lang="en-US" sz="2000" dirty="0" smtClean="0">
                <a:cs typeface="Times New Roman" pitchFamily="18" charset="0"/>
              </a:rPr>
              <a:t> Acid molecules, so for 1 glucose those values are doubled.</a:t>
            </a:r>
          </a:p>
        </p:txBody>
      </p:sp>
      <p:pic>
        <p:nvPicPr>
          <p:cNvPr id="12292" name="Picture 2" descr="http://t1.gstatic.com/images?q=tbn:ANd9GcSmh13boE02lfTEHp7rmUPR3bUKTxABa2S6zvREVTxJ_MfqRofZT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81200"/>
            <a:ext cx="36337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741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anim calcmode="lin" valueType="num">
                                      <p:cBhvr additive="base">
                                        <p:cTn id="13"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 calcmode="lin" valueType="num">
                                      <p:cBhvr additive="base">
                                        <p:cTn id="19"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3">
                                            <p:txEl>
                                              <p:pRg st="5" end="5"/>
                                            </p:txEl>
                                          </p:spTgt>
                                        </p:tgtEl>
                                        <p:attrNameLst>
                                          <p:attrName>style.visibility</p:attrName>
                                        </p:attrNameLst>
                                      </p:cBhvr>
                                      <p:to>
                                        <p:strVal val="visible"/>
                                      </p:to>
                                    </p:set>
                                    <p:anim calcmode="lin" valueType="num">
                                      <p:cBhvr additive="base">
                                        <p:cTn id="25" dur="500" fill="hold"/>
                                        <p:tgtEl>
                                          <p:spTgt spid="512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123">
                                            <p:txEl>
                                              <p:pRg st="6" end="6"/>
                                            </p:txEl>
                                          </p:spTgt>
                                        </p:tgtEl>
                                        <p:attrNameLst>
                                          <p:attrName>style.visibility</p:attrName>
                                        </p:attrNameLst>
                                      </p:cBhvr>
                                      <p:to>
                                        <p:strVal val="visible"/>
                                      </p:to>
                                    </p:set>
                                    <p:anim calcmode="lin" valueType="num">
                                      <p:cBhvr additive="base">
                                        <p:cTn id="31" dur="500" fill="hold"/>
                                        <p:tgtEl>
                                          <p:spTgt spid="512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123">
                                            <p:txEl>
                                              <p:pRg st="7" end="7"/>
                                            </p:txEl>
                                          </p:spTgt>
                                        </p:tgtEl>
                                        <p:attrNameLst>
                                          <p:attrName>style.visibility</p:attrName>
                                        </p:attrNameLst>
                                      </p:cBhvr>
                                      <p:to>
                                        <p:strVal val="visible"/>
                                      </p:to>
                                    </p:set>
                                    <p:anim calcmode="lin" valueType="num">
                                      <p:cBhvr additive="base">
                                        <p:cTn id="37" dur="500" fill="hold"/>
                                        <p:tgtEl>
                                          <p:spTgt spid="512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1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123">
                                            <p:txEl>
                                              <p:pRg st="8" end="8"/>
                                            </p:txEl>
                                          </p:spTgt>
                                        </p:tgtEl>
                                        <p:attrNameLst>
                                          <p:attrName>style.visibility</p:attrName>
                                        </p:attrNameLst>
                                      </p:cBhvr>
                                      <p:to>
                                        <p:strVal val="visible"/>
                                      </p:to>
                                    </p:set>
                                    <p:anim calcmode="lin" valueType="num">
                                      <p:cBhvr additive="base">
                                        <p:cTn id="43" dur="500" fill="hold"/>
                                        <p:tgtEl>
                                          <p:spTgt spid="512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2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123">
                                            <p:txEl>
                                              <p:pRg st="9" end="9"/>
                                            </p:txEl>
                                          </p:spTgt>
                                        </p:tgtEl>
                                        <p:attrNameLst>
                                          <p:attrName>style.visibility</p:attrName>
                                        </p:attrNameLst>
                                      </p:cBhvr>
                                      <p:to>
                                        <p:strVal val="visible"/>
                                      </p:to>
                                    </p:set>
                                    <p:anim calcmode="lin" valueType="num">
                                      <p:cBhvr additive="base">
                                        <p:cTn id="49" dur="500" fill="hold"/>
                                        <p:tgtEl>
                                          <p:spTgt spid="5123">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12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eaLnBrk="1" hangingPunct="1">
              <a:defRPr/>
            </a:pPr>
            <a:r>
              <a:rPr lang="en-US" sz="4000" smtClean="0">
                <a:cs typeface="Times New Roman" pitchFamily="18" charset="0"/>
              </a:rPr>
              <a:t>Respiration:</a:t>
            </a:r>
            <a:r>
              <a:rPr lang="en-US" sz="4000" smtClean="0"/>
              <a:t> How does it happen?</a:t>
            </a:r>
          </a:p>
        </p:txBody>
      </p:sp>
      <p:sp>
        <p:nvSpPr>
          <p:cNvPr id="11267" name="Rectangle 3"/>
          <p:cNvSpPr>
            <a:spLocks noGrp="1" noRot="1" noChangeArrowheads="1"/>
          </p:cNvSpPr>
          <p:nvPr>
            <p:ph type="body" sz="half" idx="1"/>
          </p:nvPr>
        </p:nvSpPr>
        <p:spPr>
          <a:xfrm>
            <a:off x="301625" y="1600200"/>
            <a:ext cx="8537575" cy="1447800"/>
          </a:xfrm>
        </p:spPr>
        <p:txBody>
          <a:bodyPr/>
          <a:lstStyle/>
          <a:p>
            <a:pPr marL="609600" indent="-609600" eaLnBrk="1" hangingPunct="1">
              <a:lnSpc>
                <a:spcPct val="90000"/>
              </a:lnSpc>
              <a:buFont typeface="Wingdings" pitchFamily="2" charset="2"/>
              <a:buNone/>
              <a:defRPr/>
            </a:pPr>
            <a:r>
              <a:rPr lang="en-US" sz="2800" i="1" u="sng" smtClean="0">
                <a:cs typeface="Times New Roman" pitchFamily="18" charset="0"/>
              </a:rPr>
              <a:t>3 steps of respiration:</a:t>
            </a:r>
          </a:p>
          <a:p>
            <a:pPr marL="609600" indent="-609600" eaLnBrk="1" hangingPunct="1">
              <a:lnSpc>
                <a:spcPct val="90000"/>
              </a:lnSpc>
              <a:buFont typeface="Wingdings" pitchFamily="2" charset="2"/>
              <a:buNone/>
              <a:defRPr/>
            </a:pPr>
            <a:endParaRPr lang="en-US" sz="2800" i="1" u="sng" smtClean="0">
              <a:cs typeface="Times New Roman" pitchFamily="18" charset="0"/>
            </a:endParaRPr>
          </a:p>
          <a:p>
            <a:pPr marL="609600" indent="-609600" eaLnBrk="1" hangingPunct="1">
              <a:lnSpc>
                <a:spcPct val="90000"/>
              </a:lnSpc>
              <a:buFont typeface="Wingdings" pitchFamily="2" charset="2"/>
              <a:buAutoNum type="arabicPeriod" startAt="3"/>
              <a:defRPr/>
            </a:pPr>
            <a:r>
              <a:rPr lang="en-US" sz="2800" smtClean="0">
                <a:cs typeface="Times New Roman" pitchFamily="18" charset="0"/>
              </a:rPr>
              <a:t>Electron Transport Chain (ETC):</a:t>
            </a:r>
            <a:r>
              <a:rPr lang="en-US" sz="2800" smtClean="0"/>
              <a:t> </a:t>
            </a:r>
            <a:endParaRPr lang="en-US" smtClean="0"/>
          </a:p>
        </p:txBody>
      </p:sp>
      <p:pic>
        <p:nvPicPr>
          <p:cNvPr id="13316" name="Picture 5" descr="image00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962400" y="3048000"/>
            <a:ext cx="5029200" cy="3540125"/>
          </a:xfrm>
        </p:spPr>
      </p:pic>
      <p:sp>
        <p:nvSpPr>
          <p:cNvPr id="11271" name="Text Box 7"/>
          <p:cNvSpPr txBox="1">
            <a:spLocks noChangeArrowheads="1"/>
          </p:cNvSpPr>
          <p:nvPr/>
        </p:nvSpPr>
        <p:spPr bwMode="auto">
          <a:xfrm>
            <a:off x="381000" y="3200400"/>
            <a:ext cx="3505200" cy="2462213"/>
          </a:xfrm>
          <a:prstGeom prst="rect">
            <a:avLst/>
          </a:prstGeom>
          <a:noFill/>
          <a:ln>
            <a:noFill/>
          </a:ln>
          <a:effectLst/>
          <a:extLst/>
        </p:spPr>
        <p:txBody>
          <a:bodyPr>
            <a:spAutoFit/>
          </a:bodyPr>
          <a:lstStyle/>
          <a:p>
            <a:pPr fontAlgn="base">
              <a:spcBef>
                <a:spcPct val="50000"/>
              </a:spcBef>
              <a:spcAft>
                <a:spcPct val="0"/>
              </a:spcAft>
              <a:buFontTx/>
              <a:buChar char="•"/>
              <a:defRPr/>
            </a:pPr>
            <a:r>
              <a:rPr lang="en-US" sz="2400" dirty="0">
                <a:solidFill>
                  <a:srgbClr val="FFFFFF"/>
                </a:solidFill>
                <a:effectLst>
                  <a:outerShdw blurRad="38100" dist="38100" dir="2700000" algn="tl">
                    <a:srgbClr val="000000"/>
                  </a:outerShdw>
                </a:effectLst>
                <a:latin typeface="Times New Roman" pitchFamily="18" charset="0"/>
                <a:cs typeface="Arial" charset="0"/>
              </a:rPr>
              <a:t>  </a:t>
            </a:r>
            <a:r>
              <a:rPr lang="en-US" sz="2800" dirty="0">
                <a:solidFill>
                  <a:srgbClr val="FFFFFF"/>
                </a:solidFill>
                <a:effectLst>
                  <a:outerShdw blurRad="38100" dist="38100" dir="2700000" algn="tl">
                    <a:srgbClr val="000000"/>
                  </a:outerShdw>
                </a:effectLst>
                <a:latin typeface="Times New Roman" pitchFamily="18" charset="0"/>
                <a:cs typeface="Arial" charset="0"/>
              </a:rPr>
              <a:t>Hydrogen is released and forms with oxygen to create water.</a:t>
            </a:r>
          </a:p>
          <a:p>
            <a:pPr fontAlgn="base">
              <a:spcBef>
                <a:spcPct val="50000"/>
              </a:spcBef>
              <a:spcAft>
                <a:spcPct val="0"/>
              </a:spcAft>
              <a:buFontTx/>
              <a:buChar char="•"/>
              <a:defRPr/>
            </a:pPr>
            <a:r>
              <a:rPr lang="en-US" sz="2800" dirty="0">
                <a:solidFill>
                  <a:srgbClr val="FFFFFF"/>
                </a:solidFill>
                <a:effectLst>
                  <a:outerShdw blurRad="38100" dist="38100" dir="2700000" algn="tl">
                    <a:srgbClr val="000000"/>
                  </a:outerShdw>
                </a:effectLst>
                <a:latin typeface="Times New Roman" pitchFamily="18" charset="0"/>
                <a:cs typeface="Arial" charset="0"/>
              </a:rPr>
              <a:t>  Up to 34 ATP are produced</a:t>
            </a:r>
          </a:p>
        </p:txBody>
      </p:sp>
    </p:spTree>
    <p:extLst>
      <p:ext uri="{BB962C8B-B14F-4D97-AF65-F5344CB8AC3E}">
        <p14:creationId xmlns:p14="http://schemas.microsoft.com/office/powerpoint/2010/main" val="129884051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
                                        <p:tgtEl>
                                          <p:spTgt spid="11267">
                                            <p:txEl>
                                              <p:pRg st="2" end="2"/>
                                            </p:txEl>
                                          </p:spTgt>
                                        </p:tgtEl>
                                      </p:cBhvr>
                                    </p:animEffect>
                                    <p:anim calcmode="lin" valueType="num">
                                      <p:cBhvr>
                                        <p:cTn id="8" dur="4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11267">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2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2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nodeType="clickEffect">
                                  <p:stCondLst>
                                    <p:cond delay="0"/>
                                  </p:stCondLst>
                                  <p:childTnLst>
                                    <p:set>
                                      <p:cBhvr>
                                        <p:cTn id="15" dur="1" fill="hold">
                                          <p:stCondLst>
                                            <p:cond delay="0"/>
                                          </p:stCondLst>
                                        </p:cTn>
                                        <p:tgtEl>
                                          <p:spTgt spid="11271">
                                            <p:txEl>
                                              <p:pRg st="0" end="0"/>
                                            </p:txEl>
                                          </p:spTgt>
                                        </p:tgtEl>
                                        <p:attrNameLst>
                                          <p:attrName>style.visibility</p:attrName>
                                        </p:attrNameLst>
                                      </p:cBhvr>
                                      <p:to>
                                        <p:strVal val="visible"/>
                                      </p:to>
                                    </p:set>
                                    <p:animEffect transition="in" filter="fade">
                                      <p:cBhvr>
                                        <p:cTn id="16" dur="100"/>
                                        <p:tgtEl>
                                          <p:spTgt spid="11271">
                                            <p:txEl>
                                              <p:pRg st="0" end="0"/>
                                            </p:txEl>
                                          </p:spTgt>
                                        </p:tgtEl>
                                      </p:cBhvr>
                                    </p:animEffect>
                                    <p:anim calcmode="lin" valueType="num">
                                      <p:cBhvr>
                                        <p:cTn id="17" dur="400" fill="hold"/>
                                        <p:tgtEl>
                                          <p:spTgt spid="11271">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11271">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1271">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1271">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 presetID="43" presetClass="entr" presetSubtype="0" fill="hold" nodeType="withEffect">
                                  <p:stCondLst>
                                    <p:cond delay="0"/>
                                  </p:stCondLst>
                                  <p:childTnLst>
                                    <p:set>
                                      <p:cBhvr>
                                        <p:cTn id="22" dur="1" fill="hold">
                                          <p:stCondLst>
                                            <p:cond delay="0"/>
                                          </p:stCondLst>
                                        </p:cTn>
                                        <p:tgtEl>
                                          <p:spTgt spid="11271">
                                            <p:txEl>
                                              <p:pRg st="1" end="1"/>
                                            </p:txEl>
                                          </p:spTgt>
                                        </p:tgtEl>
                                        <p:attrNameLst>
                                          <p:attrName>style.visibility</p:attrName>
                                        </p:attrNameLst>
                                      </p:cBhvr>
                                      <p:to>
                                        <p:strVal val="visible"/>
                                      </p:to>
                                    </p:set>
                                    <p:animEffect transition="in" filter="fade">
                                      <p:cBhvr>
                                        <p:cTn id="23" dur="100"/>
                                        <p:tgtEl>
                                          <p:spTgt spid="11271">
                                            <p:txEl>
                                              <p:pRg st="1" end="1"/>
                                            </p:txEl>
                                          </p:spTgt>
                                        </p:tgtEl>
                                      </p:cBhvr>
                                    </p:animEffect>
                                    <p:anim calcmode="lin" valueType="num">
                                      <p:cBhvr>
                                        <p:cTn id="24" dur="400" fill="hold"/>
                                        <p:tgtEl>
                                          <p:spTgt spid="11271">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11271">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1271">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1271">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228600" y="185738"/>
            <a:ext cx="8686800" cy="1600200"/>
          </a:xfrm>
        </p:spPr>
        <p:txBody>
          <a:bodyPr/>
          <a:lstStyle/>
          <a:p>
            <a:pPr eaLnBrk="1" hangingPunct="1">
              <a:defRPr/>
            </a:pPr>
            <a:r>
              <a:rPr lang="en-US" sz="4000" smtClean="0">
                <a:cs typeface="Times New Roman" pitchFamily="18" charset="0"/>
              </a:rPr>
              <a:t>Respiration:</a:t>
            </a:r>
            <a:r>
              <a:rPr lang="en-US" sz="4000" smtClean="0"/>
              <a:t> How does is happen?</a:t>
            </a:r>
          </a:p>
        </p:txBody>
      </p:sp>
      <p:sp>
        <p:nvSpPr>
          <p:cNvPr id="6147" name="Rectangle 3"/>
          <p:cNvSpPr>
            <a:spLocks noGrp="1" noRot="1" noChangeArrowheads="1"/>
          </p:cNvSpPr>
          <p:nvPr>
            <p:ph type="body" idx="1"/>
          </p:nvPr>
        </p:nvSpPr>
        <p:spPr>
          <a:xfrm>
            <a:off x="0" y="3886200"/>
            <a:ext cx="9144000" cy="2590800"/>
          </a:xfrm>
        </p:spPr>
        <p:txBody>
          <a:bodyPr/>
          <a:lstStyle/>
          <a:p>
            <a:pPr eaLnBrk="1" hangingPunct="1">
              <a:buFont typeface="Arial" charset="0"/>
              <a:buNone/>
              <a:defRPr/>
            </a:pPr>
            <a:r>
              <a:rPr lang="en-US" sz="3600" smtClean="0"/>
              <a:t>	glucose  + oxygen  </a:t>
            </a:r>
            <a:r>
              <a:rPr lang="en-US" sz="3600" smtClean="0">
                <a:sym typeface="Wingdings" pitchFamily="2" charset="2"/>
              </a:rPr>
              <a:t>  CO</a:t>
            </a:r>
            <a:r>
              <a:rPr lang="en-US" sz="3600" baseline="-25000" smtClean="0">
                <a:sym typeface="Wingdings" pitchFamily="2" charset="2"/>
              </a:rPr>
              <a:t>2</a:t>
            </a:r>
            <a:r>
              <a:rPr lang="en-US" sz="3600" smtClean="0">
                <a:sym typeface="Wingdings" pitchFamily="2" charset="2"/>
              </a:rPr>
              <a:t>  + water</a:t>
            </a:r>
            <a:r>
              <a:rPr lang="en-US" sz="3600" smtClean="0"/>
              <a:t> </a:t>
            </a:r>
          </a:p>
          <a:p>
            <a:pPr eaLnBrk="1" hangingPunct="1">
              <a:buFont typeface="Arial" charset="0"/>
              <a:buNone/>
              <a:defRPr/>
            </a:pPr>
            <a:r>
              <a:rPr lang="en-US" sz="3600" smtClean="0"/>
              <a:t>					</a:t>
            </a:r>
            <a:r>
              <a:rPr lang="en-US" sz="2400" smtClean="0"/>
              <a:t>respiration</a:t>
            </a:r>
          </a:p>
          <a:p>
            <a:pPr eaLnBrk="1" hangingPunct="1">
              <a:buFont typeface="Arial" charset="0"/>
              <a:buNone/>
              <a:defRPr/>
            </a:pPr>
            <a:endParaRPr lang="en-US" sz="2400" smtClean="0"/>
          </a:p>
          <a:p>
            <a:pPr eaLnBrk="1" hangingPunct="1">
              <a:buFont typeface="Arial" charset="0"/>
              <a:buNone/>
              <a:defRPr/>
            </a:pPr>
            <a:r>
              <a:rPr lang="en-US" sz="2400" smtClean="0"/>
              <a:t>					photosynthesis</a:t>
            </a:r>
          </a:p>
          <a:p>
            <a:pPr eaLnBrk="1" hangingPunct="1">
              <a:buFont typeface="Arial" charset="0"/>
              <a:buNone/>
              <a:defRPr/>
            </a:pPr>
            <a:endParaRPr lang="en-US" sz="2400" smtClean="0"/>
          </a:p>
        </p:txBody>
      </p:sp>
      <p:pic>
        <p:nvPicPr>
          <p:cNvPr id="14340" name="Picture 5" descr="bd05969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4888" y="1447800"/>
            <a:ext cx="17891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8"/>
          <p:cNvSpPr txBox="1">
            <a:spLocks noChangeArrowheads="1"/>
          </p:cNvSpPr>
          <p:nvPr/>
        </p:nvSpPr>
        <p:spPr bwMode="auto">
          <a:xfrm>
            <a:off x="762000" y="1676400"/>
            <a:ext cx="6019800" cy="1920875"/>
          </a:xfrm>
          <a:prstGeom prst="rect">
            <a:avLst/>
          </a:prstGeom>
          <a:noFill/>
          <a:ln>
            <a:noFill/>
          </a:ln>
          <a:effectLst/>
          <a:extLst/>
        </p:spPr>
        <p:txBody>
          <a:bodyPr>
            <a:spAutoFit/>
          </a:bodyPr>
          <a:lstStyle/>
          <a:p>
            <a:pPr fontAlgn="base">
              <a:spcBef>
                <a:spcPct val="20000"/>
              </a:spcBef>
              <a:spcAft>
                <a:spcPct val="0"/>
              </a:spcAft>
              <a:buClr>
                <a:srgbClr val="FFCC00"/>
              </a:buClr>
              <a:buSzPct val="80000"/>
              <a:buFont typeface="Arial" charset="0"/>
              <a:buNone/>
              <a:defRPr/>
            </a:pPr>
            <a:r>
              <a:rPr lang="en-US" sz="2800">
                <a:solidFill>
                  <a:srgbClr val="FFFFFF"/>
                </a:solidFill>
                <a:effectLst>
                  <a:outerShdw blurRad="38100" dist="38100" dir="2700000" algn="tl">
                    <a:srgbClr val="000000"/>
                  </a:outerShdw>
                </a:effectLst>
                <a:cs typeface="Times New Roman" pitchFamily="18" charset="0"/>
              </a:rPr>
              <a:t>Therefore the overall reaction of cellular respiration is the reverse of photosynthesis:</a:t>
            </a:r>
          </a:p>
          <a:p>
            <a:pPr fontAlgn="base">
              <a:spcBef>
                <a:spcPct val="50000"/>
              </a:spcBef>
              <a:spcAft>
                <a:spcPct val="0"/>
              </a:spcAft>
              <a:defRPr/>
            </a:pPr>
            <a:endParaRPr lang="en-US" sz="2400">
              <a:solidFill>
                <a:srgbClr val="FFFFFF"/>
              </a:solidFill>
              <a:latin typeface="Times New Roman" pitchFamily="18" charset="0"/>
              <a:cs typeface="Arial" charset="0"/>
            </a:endParaRPr>
          </a:p>
        </p:txBody>
      </p:sp>
      <p:sp>
        <p:nvSpPr>
          <p:cNvPr id="14342" name="Line 9"/>
          <p:cNvSpPr>
            <a:spLocks noChangeShapeType="1"/>
          </p:cNvSpPr>
          <p:nvPr/>
        </p:nvSpPr>
        <p:spPr bwMode="auto">
          <a:xfrm>
            <a:off x="685800" y="4800600"/>
            <a:ext cx="7543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FFFFFF"/>
              </a:solidFill>
              <a:latin typeface="Times New Roman" pitchFamily="18" charset="0"/>
              <a:cs typeface="Arial" charset="0"/>
            </a:endParaRPr>
          </a:p>
        </p:txBody>
      </p:sp>
      <p:sp>
        <p:nvSpPr>
          <p:cNvPr id="14343" name="Line 11"/>
          <p:cNvSpPr>
            <a:spLocks noChangeShapeType="1"/>
          </p:cNvSpPr>
          <p:nvPr/>
        </p:nvSpPr>
        <p:spPr bwMode="auto">
          <a:xfrm flipH="1">
            <a:off x="685800" y="5638800"/>
            <a:ext cx="7315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FFFFFF"/>
              </a:solidFill>
              <a:latin typeface="Times New Roman" pitchFamily="18" charset="0"/>
              <a:cs typeface="Arial" charset="0"/>
            </a:endParaRPr>
          </a:p>
        </p:txBody>
      </p:sp>
    </p:spTree>
    <p:extLst>
      <p:ext uri="{BB962C8B-B14F-4D97-AF65-F5344CB8AC3E}">
        <p14:creationId xmlns:p14="http://schemas.microsoft.com/office/powerpoint/2010/main" val="358646538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52">
                                            <p:txEl>
                                              <p:pRg st="0" end="0"/>
                                            </p:txEl>
                                          </p:spTgt>
                                        </p:tgtEl>
                                        <p:attrNameLst>
                                          <p:attrName>style.visibility</p:attrName>
                                        </p:attrNameLst>
                                      </p:cBhvr>
                                      <p:to>
                                        <p:strVal val="visible"/>
                                      </p:to>
                                    </p:set>
                                    <p:anim calcmode="lin" valueType="num">
                                      <p:cBhvr additive="base">
                                        <p:cTn id="7" dur="500" fill="hold"/>
                                        <p:tgtEl>
                                          <p:spTgt spid="61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additive="base">
                                        <p:cTn id="13"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 calcmode="lin" valueType="num">
                                      <p:cBhvr additive="base">
                                        <p:cTn id="19"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defRPr/>
            </a:pPr>
            <a:r>
              <a:rPr lang="en-US" smtClean="0"/>
              <a:t>Anaerobic respiration</a:t>
            </a:r>
          </a:p>
        </p:txBody>
      </p:sp>
      <p:sp>
        <p:nvSpPr>
          <p:cNvPr id="40963" name="Rectangle 3"/>
          <p:cNvSpPr>
            <a:spLocks noGrp="1" noRot="1" noChangeArrowheads="1"/>
          </p:cNvSpPr>
          <p:nvPr>
            <p:ph type="body" idx="1"/>
          </p:nvPr>
        </p:nvSpPr>
        <p:spPr/>
        <p:txBody>
          <a:bodyPr/>
          <a:lstStyle/>
          <a:p>
            <a:pPr eaLnBrk="1" hangingPunct="1">
              <a:defRPr/>
            </a:pPr>
            <a:r>
              <a:rPr lang="en-US" smtClean="0"/>
              <a:t>Often referred to as fermentation</a:t>
            </a:r>
          </a:p>
          <a:p>
            <a:pPr eaLnBrk="1" hangingPunct="1">
              <a:defRPr/>
            </a:pPr>
            <a:r>
              <a:rPr lang="en-US" smtClean="0"/>
              <a:t>Does not require oxygen (O</a:t>
            </a:r>
            <a:r>
              <a:rPr lang="en-US" baseline="-25000" smtClean="0"/>
              <a:t>2</a:t>
            </a:r>
            <a:r>
              <a:rPr lang="en-US" smtClean="0"/>
              <a:t>)</a:t>
            </a:r>
          </a:p>
          <a:p>
            <a:pPr lvl="1" eaLnBrk="1" hangingPunct="1">
              <a:buFontTx/>
              <a:buChar char="•"/>
              <a:defRPr/>
            </a:pPr>
            <a:r>
              <a:rPr lang="en-US" smtClean="0"/>
              <a:t>Byproduct is alcohol</a:t>
            </a:r>
          </a:p>
          <a:p>
            <a:pPr lvl="1" eaLnBrk="1" hangingPunct="1">
              <a:buFontTx/>
              <a:buChar char="•"/>
              <a:defRPr/>
            </a:pPr>
            <a:r>
              <a:rPr lang="en-US" smtClean="0"/>
              <a:t>Only happens in oxygen deprived environments</a:t>
            </a:r>
          </a:p>
          <a:p>
            <a:pPr lvl="2" eaLnBrk="1" hangingPunct="1">
              <a:buFontTx/>
              <a:buNone/>
              <a:defRPr/>
            </a:pPr>
            <a:r>
              <a:rPr lang="en-US" smtClean="0"/>
              <a:t>	- We had anaerobic respiration in our yeast lab! </a:t>
            </a:r>
          </a:p>
          <a:p>
            <a:pPr lvl="2" eaLnBrk="1" hangingPunct="1">
              <a:buFontTx/>
              <a:buNone/>
              <a:defRPr/>
            </a:pPr>
            <a:r>
              <a:rPr lang="en-US" smtClean="0"/>
              <a:t>	- Brewing</a:t>
            </a:r>
          </a:p>
          <a:p>
            <a:pPr lvl="1" eaLnBrk="1" hangingPunct="1">
              <a:buFontTx/>
              <a:buChar char="•"/>
              <a:defRPr/>
            </a:pPr>
            <a:r>
              <a:rPr lang="en-US" smtClean="0"/>
              <a:t>Does not produce as much ATP as aerobic respiration, therefore plants and animals use aerobic respiration whenever they can. </a:t>
            </a:r>
          </a:p>
        </p:txBody>
      </p:sp>
    </p:spTree>
    <p:extLst>
      <p:ext uri="{BB962C8B-B14F-4D97-AF65-F5344CB8AC3E}">
        <p14:creationId xmlns:p14="http://schemas.microsoft.com/office/powerpoint/2010/main" val="272394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500" decel="50000" fill="hold">
                                          <p:stCondLst>
                                            <p:cond delay="0"/>
                                          </p:stCondLst>
                                        </p:cTn>
                                        <p:tgtEl>
                                          <p:spTgt spid="4096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6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6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096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6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6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6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6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40963">
                                            <p:txEl>
                                              <p:pRg st="1" end="1"/>
                                            </p:txEl>
                                          </p:spTgt>
                                        </p:tgtEl>
                                        <p:attrNameLst>
                                          <p:attrName>style.visibility</p:attrName>
                                        </p:attrNameLst>
                                      </p:cBhvr>
                                      <p:to>
                                        <p:strVal val="visible"/>
                                      </p:to>
                                    </p:set>
                                    <p:anim calcmode="lin" valueType="num">
                                      <p:cBhvr>
                                        <p:cTn id="19" dur="500" decel="50000" fill="hold">
                                          <p:stCondLst>
                                            <p:cond delay="0"/>
                                          </p:stCondLst>
                                        </p:cTn>
                                        <p:tgtEl>
                                          <p:spTgt spid="4096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096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096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4096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096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096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096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0963">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40963">
                                            <p:txEl>
                                              <p:pRg st="2" end="2"/>
                                            </p:txEl>
                                          </p:spTgt>
                                        </p:tgtEl>
                                        <p:attrNameLst>
                                          <p:attrName>style.visibility</p:attrName>
                                        </p:attrNameLst>
                                      </p:cBhvr>
                                      <p:to>
                                        <p:strVal val="visible"/>
                                      </p:to>
                                    </p:set>
                                    <p:anim calcmode="lin" valueType="num">
                                      <p:cBhvr>
                                        <p:cTn id="31" dur="500" decel="50000" fill="hold">
                                          <p:stCondLst>
                                            <p:cond delay="0"/>
                                          </p:stCondLst>
                                        </p:cTn>
                                        <p:tgtEl>
                                          <p:spTgt spid="4096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096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096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4096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096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096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096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0963">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nodeType="clickEffect">
                                  <p:stCondLst>
                                    <p:cond delay="0"/>
                                  </p:stCondLst>
                                  <p:childTnLst>
                                    <p:set>
                                      <p:cBhvr>
                                        <p:cTn id="42" dur="1" fill="hold">
                                          <p:stCondLst>
                                            <p:cond delay="0"/>
                                          </p:stCondLst>
                                        </p:cTn>
                                        <p:tgtEl>
                                          <p:spTgt spid="40963">
                                            <p:txEl>
                                              <p:pRg st="3" end="3"/>
                                            </p:txEl>
                                          </p:spTgt>
                                        </p:tgtEl>
                                        <p:attrNameLst>
                                          <p:attrName>style.visibility</p:attrName>
                                        </p:attrNameLst>
                                      </p:cBhvr>
                                      <p:to>
                                        <p:strVal val="visible"/>
                                      </p:to>
                                    </p:set>
                                    <p:anim calcmode="lin" valueType="num">
                                      <p:cBhvr>
                                        <p:cTn id="43" dur="500" decel="50000" fill="hold">
                                          <p:stCondLst>
                                            <p:cond delay="0"/>
                                          </p:stCondLst>
                                        </p:cTn>
                                        <p:tgtEl>
                                          <p:spTgt spid="40963">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40963">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40963">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40963">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40963">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40963">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40963">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40963">
                                            <p:txEl>
                                              <p:pRg st="3" end="3"/>
                                            </p:txEl>
                                          </p:spTgt>
                                        </p:tgtEl>
                                      </p:cBhvr>
                                    </p:animEffect>
                                  </p:childTnLst>
                                </p:cTn>
                              </p:par>
                              <p:par>
                                <p:cTn id="51" presetID="25" presetClass="entr" presetSubtype="0" fill="hold" nodeType="withEffect">
                                  <p:stCondLst>
                                    <p:cond delay="0"/>
                                  </p:stCondLst>
                                  <p:childTnLst>
                                    <p:set>
                                      <p:cBhvr>
                                        <p:cTn id="52" dur="1" fill="hold">
                                          <p:stCondLst>
                                            <p:cond delay="0"/>
                                          </p:stCondLst>
                                        </p:cTn>
                                        <p:tgtEl>
                                          <p:spTgt spid="40963">
                                            <p:txEl>
                                              <p:pRg st="4" end="4"/>
                                            </p:txEl>
                                          </p:spTgt>
                                        </p:tgtEl>
                                        <p:attrNameLst>
                                          <p:attrName>style.visibility</p:attrName>
                                        </p:attrNameLst>
                                      </p:cBhvr>
                                      <p:to>
                                        <p:strVal val="visible"/>
                                      </p:to>
                                    </p:set>
                                    <p:anim calcmode="lin" valueType="num">
                                      <p:cBhvr>
                                        <p:cTn id="53" dur="500" decel="50000" fill="hold">
                                          <p:stCondLst>
                                            <p:cond delay="0"/>
                                          </p:stCondLst>
                                        </p:cTn>
                                        <p:tgtEl>
                                          <p:spTgt spid="40963">
                                            <p:txEl>
                                              <p:pRg st="4" end="4"/>
                                            </p:txEl>
                                          </p:spTgt>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40963">
                                            <p:txEl>
                                              <p:pRg st="4" end="4"/>
                                            </p:txEl>
                                          </p:spTgt>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40963">
                                            <p:txEl>
                                              <p:pRg st="4" end="4"/>
                                            </p:txEl>
                                          </p:spTgt>
                                        </p:tgtEl>
                                        <p:attrNameLst>
                                          <p:attrName>ppt_w</p:attrName>
                                        </p:attrNameLst>
                                      </p:cBhvr>
                                      <p:tavLst>
                                        <p:tav tm="0">
                                          <p:val>
                                            <p:strVal val="#ppt_w*.05"/>
                                          </p:val>
                                        </p:tav>
                                        <p:tav tm="100000">
                                          <p:val>
                                            <p:strVal val="#ppt_w"/>
                                          </p:val>
                                        </p:tav>
                                      </p:tavLst>
                                    </p:anim>
                                    <p:anim calcmode="lin" valueType="num">
                                      <p:cBhvr>
                                        <p:cTn id="56" dur="1000" fill="hold"/>
                                        <p:tgtEl>
                                          <p:spTgt spid="40963">
                                            <p:txEl>
                                              <p:pRg st="4" end="4"/>
                                            </p:txEl>
                                          </p:spTgt>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40963">
                                            <p:txEl>
                                              <p:pRg st="4" end="4"/>
                                            </p:txEl>
                                          </p:spTgt>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40963">
                                            <p:txEl>
                                              <p:pRg st="4" end="4"/>
                                            </p:txEl>
                                          </p:spTgt>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40963">
                                            <p:txEl>
                                              <p:pRg st="4" end="4"/>
                                            </p:txEl>
                                          </p:spTgt>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40963">
                                            <p:txEl>
                                              <p:pRg st="4" end="4"/>
                                            </p:txEl>
                                          </p:spTgt>
                                        </p:tgtEl>
                                      </p:cBhvr>
                                    </p:animEffect>
                                  </p:childTnLst>
                                </p:cTn>
                              </p:par>
                              <p:par>
                                <p:cTn id="61" presetID="25" presetClass="entr" presetSubtype="0" fill="hold" nodeType="withEffect">
                                  <p:stCondLst>
                                    <p:cond delay="0"/>
                                  </p:stCondLst>
                                  <p:childTnLst>
                                    <p:set>
                                      <p:cBhvr>
                                        <p:cTn id="62" dur="1" fill="hold">
                                          <p:stCondLst>
                                            <p:cond delay="0"/>
                                          </p:stCondLst>
                                        </p:cTn>
                                        <p:tgtEl>
                                          <p:spTgt spid="40963">
                                            <p:txEl>
                                              <p:pRg st="5" end="5"/>
                                            </p:txEl>
                                          </p:spTgt>
                                        </p:tgtEl>
                                        <p:attrNameLst>
                                          <p:attrName>style.visibility</p:attrName>
                                        </p:attrNameLst>
                                      </p:cBhvr>
                                      <p:to>
                                        <p:strVal val="visible"/>
                                      </p:to>
                                    </p:set>
                                    <p:anim calcmode="lin" valueType="num">
                                      <p:cBhvr>
                                        <p:cTn id="63" dur="500" decel="50000" fill="hold">
                                          <p:stCondLst>
                                            <p:cond delay="0"/>
                                          </p:stCondLst>
                                        </p:cTn>
                                        <p:tgtEl>
                                          <p:spTgt spid="40963">
                                            <p:txEl>
                                              <p:pRg st="5" end="5"/>
                                            </p:txEl>
                                          </p:spTgt>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40963">
                                            <p:txEl>
                                              <p:pRg st="5" end="5"/>
                                            </p:txEl>
                                          </p:spTgt>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40963">
                                            <p:txEl>
                                              <p:pRg st="5" end="5"/>
                                            </p:txEl>
                                          </p:spTgt>
                                        </p:tgtEl>
                                        <p:attrNameLst>
                                          <p:attrName>ppt_w</p:attrName>
                                        </p:attrNameLst>
                                      </p:cBhvr>
                                      <p:tavLst>
                                        <p:tav tm="0">
                                          <p:val>
                                            <p:strVal val="#ppt_w*.05"/>
                                          </p:val>
                                        </p:tav>
                                        <p:tav tm="100000">
                                          <p:val>
                                            <p:strVal val="#ppt_w"/>
                                          </p:val>
                                        </p:tav>
                                      </p:tavLst>
                                    </p:anim>
                                    <p:anim calcmode="lin" valueType="num">
                                      <p:cBhvr>
                                        <p:cTn id="66" dur="1000" fill="hold"/>
                                        <p:tgtEl>
                                          <p:spTgt spid="40963">
                                            <p:txEl>
                                              <p:pRg st="5" end="5"/>
                                            </p:txEl>
                                          </p:spTgt>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40963">
                                            <p:txEl>
                                              <p:pRg st="5" end="5"/>
                                            </p:txEl>
                                          </p:spTgt>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40963">
                                            <p:txEl>
                                              <p:pRg st="5" end="5"/>
                                            </p:txEl>
                                          </p:spTgt>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40963">
                                            <p:txEl>
                                              <p:pRg st="5" end="5"/>
                                            </p:txEl>
                                          </p:spTgt>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40963">
                                            <p:txEl>
                                              <p:pRg st="5" end="5"/>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5" presetClass="entr" presetSubtype="0" fill="hold" nodeType="clickEffect">
                                  <p:stCondLst>
                                    <p:cond delay="0"/>
                                  </p:stCondLst>
                                  <p:childTnLst>
                                    <p:set>
                                      <p:cBhvr>
                                        <p:cTn id="74" dur="1" fill="hold">
                                          <p:stCondLst>
                                            <p:cond delay="0"/>
                                          </p:stCondLst>
                                        </p:cTn>
                                        <p:tgtEl>
                                          <p:spTgt spid="40963">
                                            <p:txEl>
                                              <p:pRg st="6" end="6"/>
                                            </p:txEl>
                                          </p:spTgt>
                                        </p:tgtEl>
                                        <p:attrNameLst>
                                          <p:attrName>style.visibility</p:attrName>
                                        </p:attrNameLst>
                                      </p:cBhvr>
                                      <p:to>
                                        <p:strVal val="visible"/>
                                      </p:to>
                                    </p:set>
                                    <p:anim calcmode="lin" valueType="num">
                                      <p:cBhvr>
                                        <p:cTn id="75" dur="500" decel="50000" fill="hold">
                                          <p:stCondLst>
                                            <p:cond delay="0"/>
                                          </p:stCondLst>
                                        </p:cTn>
                                        <p:tgtEl>
                                          <p:spTgt spid="40963">
                                            <p:txEl>
                                              <p:pRg st="6" end="6"/>
                                            </p:txEl>
                                          </p:spTgt>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40963">
                                            <p:txEl>
                                              <p:pRg st="6" end="6"/>
                                            </p:txEl>
                                          </p:spTgt>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40963">
                                            <p:txEl>
                                              <p:pRg st="6" end="6"/>
                                            </p:txEl>
                                          </p:spTgt>
                                        </p:tgtEl>
                                        <p:attrNameLst>
                                          <p:attrName>ppt_w</p:attrName>
                                        </p:attrNameLst>
                                      </p:cBhvr>
                                      <p:tavLst>
                                        <p:tav tm="0">
                                          <p:val>
                                            <p:strVal val="#ppt_w*.05"/>
                                          </p:val>
                                        </p:tav>
                                        <p:tav tm="100000">
                                          <p:val>
                                            <p:strVal val="#ppt_w"/>
                                          </p:val>
                                        </p:tav>
                                      </p:tavLst>
                                    </p:anim>
                                    <p:anim calcmode="lin" valueType="num">
                                      <p:cBhvr>
                                        <p:cTn id="78" dur="1000" fill="hold"/>
                                        <p:tgtEl>
                                          <p:spTgt spid="40963">
                                            <p:txEl>
                                              <p:pRg st="6" end="6"/>
                                            </p:txEl>
                                          </p:spTgt>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40963">
                                            <p:txEl>
                                              <p:pRg st="6" end="6"/>
                                            </p:txEl>
                                          </p:spTgt>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40963">
                                            <p:txEl>
                                              <p:pRg st="6" end="6"/>
                                            </p:txEl>
                                          </p:spTgt>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40963">
                                            <p:txEl>
                                              <p:pRg st="6" end="6"/>
                                            </p:txEl>
                                          </p:spTgt>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40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Respiration Vocabulary</a:t>
            </a:r>
            <a:endParaRPr lang="en-US" dirty="0"/>
          </a:p>
        </p:txBody>
      </p:sp>
      <p:sp>
        <p:nvSpPr>
          <p:cNvPr id="17411" name="Rectangle 3"/>
          <p:cNvSpPr>
            <a:spLocks noChangeArrowheads="1"/>
          </p:cNvSpPr>
          <p:nvPr/>
        </p:nvSpPr>
        <p:spPr bwMode="auto">
          <a:xfrm>
            <a:off x="1828800" y="1676400"/>
            <a:ext cx="6553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3600" smtClean="0">
                <a:solidFill>
                  <a:srgbClr val="FFFFFF"/>
                </a:solidFill>
                <a:latin typeface="Times New Roman" pitchFamily="18" charset="0"/>
                <a:cs typeface="Arial" charset="0"/>
              </a:rPr>
              <a:t>Respiration</a:t>
            </a:r>
          </a:p>
          <a:p>
            <a:pPr fontAlgn="base">
              <a:spcBef>
                <a:spcPct val="0"/>
              </a:spcBef>
              <a:spcAft>
                <a:spcPct val="0"/>
              </a:spcAft>
            </a:pPr>
            <a:r>
              <a:rPr lang="en-US" sz="3600" smtClean="0">
                <a:solidFill>
                  <a:srgbClr val="FFFFFF"/>
                </a:solidFill>
                <a:latin typeface="Times New Roman" pitchFamily="18" charset="0"/>
                <a:cs typeface="Arial" charset="0"/>
              </a:rPr>
              <a:t>Mitochondria</a:t>
            </a:r>
          </a:p>
          <a:p>
            <a:pPr fontAlgn="base">
              <a:spcBef>
                <a:spcPct val="0"/>
              </a:spcBef>
              <a:spcAft>
                <a:spcPct val="0"/>
              </a:spcAft>
            </a:pPr>
            <a:r>
              <a:rPr lang="en-US" sz="3600" smtClean="0">
                <a:solidFill>
                  <a:srgbClr val="FFFFFF"/>
                </a:solidFill>
                <a:latin typeface="Times New Roman" pitchFamily="18" charset="0"/>
                <a:cs typeface="Arial" charset="0"/>
              </a:rPr>
              <a:t>Aerobic</a:t>
            </a:r>
          </a:p>
          <a:p>
            <a:pPr fontAlgn="base">
              <a:spcBef>
                <a:spcPct val="0"/>
              </a:spcBef>
              <a:spcAft>
                <a:spcPct val="0"/>
              </a:spcAft>
            </a:pPr>
            <a:r>
              <a:rPr lang="en-US" sz="3600" smtClean="0">
                <a:solidFill>
                  <a:srgbClr val="FFFFFF"/>
                </a:solidFill>
                <a:latin typeface="Times New Roman" pitchFamily="18" charset="0"/>
                <a:cs typeface="Arial" charset="0"/>
              </a:rPr>
              <a:t>Glycolysis</a:t>
            </a:r>
          </a:p>
          <a:p>
            <a:pPr fontAlgn="base">
              <a:spcBef>
                <a:spcPct val="0"/>
              </a:spcBef>
              <a:spcAft>
                <a:spcPct val="0"/>
              </a:spcAft>
            </a:pPr>
            <a:r>
              <a:rPr lang="en-US" sz="3600" smtClean="0">
                <a:solidFill>
                  <a:srgbClr val="FFFFFF"/>
                </a:solidFill>
                <a:latin typeface="Times New Roman" pitchFamily="18" charset="0"/>
                <a:cs typeface="Arial" charset="0"/>
              </a:rPr>
              <a:t>Pyruvic Acid</a:t>
            </a:r>
          </a:p>
          <a:p>
            <a:pPr fontAlgn="base">
              <a:spcBef>
                <a:spcPct val="0"/>
              </a:spcBef>
              <a:spcAft>
                <a:spcPct val="0"/>
              </a:spcAft>
            </a:pPr>
            <a:r>
              <a:rPr lang="en-US" sz="3600" smtClean="0">
                <a:solidFill>
                  <a:srgbClr val="FFFFFF"/>
                </a:solidFill>
                <a:latin typeface="Times New Roman" pitchFamily="18" charset="0"/>
                <a:cs typeface="Arial" charset="0"/>
              </a:rPr>
              <a:t>Citric Acid Cycle</a:t>
            </a:r>
          </a:p>
          <a:p>
            <a:pPr fontAlgn="base">
              <a:spcBef>
                <a:spcPct val="0"/>
              </a:spcBef>
              <a:spcAft>
                <a:spcPct val="0"/>
              </a:spcAft>
            </a:pPr>
            <a:r>
              <a:rPr lang="en-US" sz="3600" smtClean="0">
                <a:solidFill>
                  <a:srgbClr val="FFFFFF"/>
                </a:solidFill>
                <a:latin typeface="Times New Roman" pitchFamily="18" charset="0"/>
                <a:cs typeface="Arial" charset="0"/>
              </a:rPr>
              <a:t>Electron Transport Chain</a:t>
            </a:r>
          </a:p>
          <a:p>
            <a:pPr fontAlgn="base">
              <a:spcBef>
                <a:spcPct val="0"/>
              </a:spcBef>
              <a:spcAft>
                <a:spcPct val="0"/>
              </a:spcAft>
            </a:pPr>
            <a:r>
              <a:rPr lang="en-US" sz="3600" smtClean="0">
                <a:solidFill>
                  <a:srgbClr val="FFFFFF"/>
                </a:solidFill>
                <a:latin typeface="Times New Roman" pitchFamily="18" charset="0"/>
                <a:cs typeface="Arial" charset="0"/>
              </a:rPr>
              <a:t>Anaerboic (Fermentation)</a:t>
            </a:r>
          </a:p>
        </p:txBody>
      </p:sp>
    </p:spTree>
    <p:extLst>
      <p:ext uri="{BB962C8B-B14F-4D97-AF65-F5344CB8AC3E}">
        <p14:creationId xmlns:p14="http://schemas.microsoft.com/office/powerpoint/2010/main" val="80449679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defRPr/>
            </a:pPr>
            <a:r>
              <a:rPr lang="en-US" u="sng" smtClean="0">
                <a:effectLst>
                  <a:outerShdw blurRad="38100" dist="38100" dir="2700000" algn="tl">
                    <a:srgbClr val="000000"/>
                  </a:outerShdw>
                </a:effectLst>
              </a:rPr>
              <a:t>Air Quality</a:t>
            </a:r>
          </a:p>
        </p:txBody>
      </p:sp>
      <p:sp>
        <p:nvSpPr>
          <p:cNvPr id="11267" name="Text Box 5"/>
          <p:cNvSpPr txBox="1">
            <a:spLocks noChangeArrowheads="1"/>
          </p:cNvSpPr>
          <p:nvPr/>
        </p:nvSpPr>
        <p:spPr bwMode="auto">
          <a:xfrm>
            <a:off x="228600" y="1371600"/>
            <a:ext cx="8153400" cy="4237038"/>
          </a:xfrm>
          <a:prstGeom prst="rect">
            <a:avLst/>
          </a:prstGeom>
          <a:noFill/>
          <a:ln w="9525">
            <a:noFill/>
            <a:miter lim="800000"/>
            <a:headEnd/>
            <a:tailEnd/>
          </a:ln>
        </p:spPr>
        <p:txBody>
          <a:bodyPr>
            <a:spAutoFit/>
          </a:bodyPr>
          <a:lstStyle/>
          <a:p>
            <a:pPr marL="342900" indent="-342900">
              <a:spcBef>
                <a:spcPct val="50000"/>
              </a:spcBef>
            </a:pPr>
            <a:r>
              <a:rPr lang="en-US" sz="2100">
                <a:solidFill>
                  <a:prstClr val="white"/>
                </a:solidFill>
              </a:rPr>
              <a:t>Burning fossil fuels releases compounds that pollute the biosphere.</a:t>
            </a:r>
          </a:p>
          <a:p>
            <a:pPr marL="342900" indent="-342900">
              <a:spcBef>
                <a:spcPct val="50000"/>
              </a:spcBef>
            </a:pPr>
            <a:endParaRPr lang="en-US" sz="2100">
              <a:solidFill>
                <a:prstClr val="white"/>
              </a:solidFill>
            </a:endParaRPr>
          </a:p>
          <a:p>
            <a:pPr marL="342900" indent="-342900">
              <a:spcBef>
                <a:spcPct val="50000"/>
              </a:spcBef>
            </a:pPr>
            <a:r>
              <a:rPr lang="en-US" sz="2100">
                <a:solidFill>
                  <a:srgbClr val="FFFF00"/>
                </a:solidFill>
              </a:rPr>
              <a:t>Forms of Air Pollution:</a:t>
            </a:r>
          </a:p>
          <a:p>
            <a:pPr marL="342900" indent="-342900">
              <a:spcBef>
                <a:spcPct val="50000"/>
              </a:spcBef>
              <a:buFontTx/>
              <a:buAutoNum type="arabicParenR"/>
            </a:pPr>
            <a:r>
              <a:rPr lang="en-US" sz="2100">
                <a:solidFill>
                  <a:srgbClr val="FFFF00"/>
                </a:solidFill>
              </a:rPr>
              <a:t>Smog</a:t>
            </a:r>
          </a:p>
          <a:p>
            <a:pPr marL="342900" indent="-342900">
              <a:spcBef>
                <a:spcPct val="50000"/>
              </a:spcBef>
              <a:buFontTx/>
              <a:buAutoNum type="arabicParenR"/>
            </a:pPr>
            <a:endParaRPr lang="en-US" sz="2100">
              <a:solidFill>
                <a:srgbClr val="FFFF00"/>
              </a:solidFill>
            </a:endParaRPr>
          </a:p>
          <a:p>
            <a:pPr marL="342900" indent="-342900">
              <a:spcBef>
                <a:spcPct val="50000"/>
              </a:spcBef>
              <a:buFontTx/>
              <a:buAutoNum type="arabicParenR"/>
            </a:pPr>
            <a:r>
              <a:rPr lang="en-US" sz="2100">
                <a:solidFill>
                  <a:srgbClr val="FFFF00"/>
                </a:solidFill>
              </a:rPr>
              <a:t>Ozone</a:t>
            </a:r>
          </a:p>
          <a:p>
            <a:pPr marL="342900" indent="-342900">
              <a:spcBef>
                <a:spcPct val="50000"/>
              </a:spcBef>
              <a:buFontTx/>
              <a:buAutoNum type="arabicParenR"/>
            </a:pPr>
            <a:endParaRPr lang="en-US" sz="2100">
              <a:solidFill>
                <a:srgbClr val="FFFF00"/>
              </a:solidFill>
            </a:endParaRPr>
          </a:p>
          <a:p>
            <a:pPr marL="342900" indent="-342900">
              <a:spcBef>
                <a:spcPct val="50000"/>
              </a:spcBef>
              <a:buFontTx/>
              <a:buAutoNum type="arabicParenR"/>
            </a:pPr>
            <a:r>
              <a:rPr lang="en-US" sz="2100">
                <a:solidFill>
                  <a:srgbClr val="FFFF00"/>
                </a:solidFill>
              </a:rPr>
              <a:t>Acid Rain</a:t>
            </a:r>
          </a:p>
          <a:p>
            <a:pPr marL="342900" indent="-342900">
              <a:spcBef>
                <a:spcPct val="50000"/>
              </a:spcBef>
            </a:pPr>
            <a:endParaRPr lang="en-US" sz="2000">
              <a:solidFill>
                <a:srgbClr val="FFFF00"/>
              </a:solidFill>
            </a:endParaRPr>
          </a:p>
        </p:txBody>
      </p:sp>
      <p:pic>
        <p:nvPicPr>
          <p:cNvPr id="11268" name="Picture 6"/>
          <p:cNvPicPr>
            <a:picLocks noChangeAspect="1" noChangeArrowheads="1"/>
          </p:cNvPicPr>
          <p:nvPr/>
        </p:nvPicPr>
        <p:blipFill>
          <a:blip r:embed="rId3" cstate="print"/>
          <a:srcRect/>
          <a:stretch>
            <a:fillRect/>
          </a:stretch>
        </p:blipFill>
        <p:spPr bwMode="auto">
          <a:xfrm>
            <a:off x="3810000" y="2590800"/>
            <a:ext cx="5105400" cy="3398838"/>
          </a:xfrm>
          <a:prstGeom prst="rect">
            <a:avLst/>
          </a:prstGeom>
          <a:noFill/>
          <a:ln w="9525">
            <a:noFill/>
            <a:miter lim="800000"/>
            <a:headEnd/>
            <a:tailEnd/>
          </a:ln>
        </p:spPr>
      </p:pic>
    </p:spTree>
    <p:extLst>
      <p:ext uri="{BB962C8B-B14F-4D97-AF65-F5344CB8AC3E}">
        <p14:creationId xmlns:p14="http://schemas.microsoft.com/office/powerpoint/2010/main" val="13412800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a:xfrm>
            <a:off x="533400" y="457200"/>
            <a:ext cx="7772400" cy="1143000"/>
          </a:xfrm>
        </p:spPr>
        <p:txBody>
          <a:bodyPr/>
          <a:lstStyle/>
          <a:p>
            <a:pPr eaLnBrk="1" hangingPunct="1"/>
            <a:r>
              <a:rPr lang="en-US" smtClean="0">
                <a:latin typeface="Arial Narrow" pitchFamily="34" charset="0"/>
              </a:rPr>
              <a:t>Biotic vs Abiotic:</a:t>
            </a:r>
          </a:p>
        </p:txBody>
      </p:sp>
      <p:sp>
        <p:nvSpPr>
          <p:cNvPr id="66565" name="Rectangle 5"/>
          <p:cNvSpPr>
            <a:spLocks noGrp="1" noChangeArrowheads="1"/>
          </p:cNvSpPr>
          <p:nvPr>
            <p:ph type="body" sz="half" idx="1"/>
          </p:nvPr>
        </p:nvSpPr>
        <p:spPr>
          <a:xfrm>
            <a:off x="838200" y="1447800"/>
            <a:ext cx="8305800" cy="5105400"/>
          </a:xfrm>
        </p:spPr>
        <p:txBody>
          <a:bodyPr/>
          <a:lstStyle/>
          <a:p>
            <a:pPr eaLnBrk="1" hangingPunct="1"/>
            <a:r>
              <a:rPr lang="en-US" u="sng" smtClean="0">
                <a:latin typeface="Arial Narrow" pitchFamily="34" charset="0"/>
              </a:rPr>
              <a:t>Biotic</a:t>
            </a:r>
            <a:r>
              <a:rPr lang="en-US" smtClean="0">
                <a:latin typeface="Arial Narrow" pitchFamily="34" charset="0"/>
              </a:rPr>
              <a:t>-All the </a:t>
            </a:r>
            <a:r>
              <a:rPr lang="en-US" u="sng" smtClean="0">
                <a:latin typeface="Arial Narrow" pitchFamily="34" charset="0"/>
              </a:rPr>
              <a:t>LIVING</a:t>
            </a:r>
            <a:r>
              <a:rPr lang="en-US" smtClean="0">
                <a:latin typeface="Arial Narrow" pitchFamily="34" charset="0"/>
              </a:rPr>
              <a:t> components of an ecosystem</a:t>
            </a:r>
          </a:p>
          <a:p>
            <a:pPr lvl="1" eaLnBrk="1" hangingPunct="1"/>
            <a:r>
              <a:rPr lang="en-US" sz="2400" smtClean="0">
                <a:latin typeface="Arial Narrow" pitchFamily="34" charset="0"/>
              </a:rPr>
              <a:t>The </a:t>
            </a:r>
            <a:r>
              <a:rPr lang="en-US" sz="2400" u="sng" smtClean="0">
                <a:latin typeface="Arial Narrow" pitchFamily="34" charset="0"/>
              </a:rPr>
              <a:t>community of organisms</a:t>
            </a:r>
          </a:p>
          <a:p>
            <a:pPr eaLnBrk="1" hangingPunct="1"/>
            <a:r>
              <a:rPr lang="en-US" u="sng" smtClean="0">
                <a:latin typeface="Arial Narrow" pitchFamily="34" charset="0"/>
              </a:rPr>
              <a:t>Abiotic</a:t>
            </a:r>
            <a:r>
              <a:rPr lang="en-US" smtClean="0">
                <a:latin typeface="Arial Narrow" pitchFamily="34" charset="0"/>
              </a:rPr>
              <a:t> factors-</a:t>
            </a:r>
            <a:r>
              <a:rPr lang="en-US" sz="2800" smtClean="0">
                <a:latin typeface="Arial Narrow" pitchFamily="34" charset="0"/>
              </a:rPr>
              <a:t>All the </a:t>
            </a:r>
            <a:r>
              <a:rPr lang="en-US" sz="2800" u="sng" smtClean="0">
                <a:latin typeface="Arial Narrow" pitchFamily="34" charset="0"/>
              </a:rPr>
              <a:t>non-living</a:t>
            </a:r>
            <a:r>
              <a:rPr lang="en-US" sz="2800" smtClean="0">
                <a:latin typeface="Arial Narrow" pitchFamily="34" charset="0"/>
              </a:rPr>
              <a:t> components of an ecosystem</a:t>
            </a:r>
            <a:endParaRPr lang="en-US" smtClean="0">
              <a:latin typeface="Arial Narrow" pitchFamily="34" charset="0"/>
            </a:endParaRPr>
          </a:p>
          <a:p>
            <a:pPr lvl="1" eaLnBrk="1" hangingPunct="1"/>
            <a:r>
              <a:rPr lang="en-US" sz="2400" smtClean="0">
                <a:latin typeface="Arial Narrow" pitchFamily="34" charset="0"/>
              </a:rPr>
              <a:t>Affect </a:t>
            </a:r>
            <a:r>
              <a:rPr lang="en-US" sz="2400" u="sng" smtClean="0">
                <a:latin typeface="Arial Narrow" pitchFamily="34" charset="0"/>
              </a:rPr>
              <a:t>balance</a:t>
            </a:r>
            <a:r>
              <a:rPr lang="en-US" sz="2400" smtClean="0">
                <a:latin typeface="Arial Narrow" pitchFamily="34" charset="0"/>
              </a:rPr>
              <a:t> of food web</a:t>
            </a:r>
          </a:p>
          <a:p>
            <a:pPr lvl="1" eaLnBrk="1" hangingPunct="1"/>
            <a:r>
              <a:rPr lang="en-US" sz="2400" smtClean="0">
                <a:latin typeface="Arial Narrow" pitchFamily="34" charset="0"/>
              </a:rPr>
              <a:t>Determines </a:t>
            </a:r>
            <a:r>
              <a:rPr lang="en-US" sz="2400" u="sng" smtClean="0">
                <a:latin typeface="Arial Narrow" pitchFamily="34" charset="0"/>
              </a:rPr>
              <a:t>who</a:t>
            </a:r>
            <a:r>
              <a:rPr lang="en-US" sz="2400" smtClean="0">
                <a:latin typeface="Arial Narrow" pitchFamily="34" charset="0"/>
              </a:rPr>
              <a:t> can live in a specific </a:t>
            </a:r>
            <a:r>
              <a:rPr lang="en-US" sz="2400" u="sng" smtClean="0">
                <a:latin typeface="Arial Narrow" pitchFamily="34" charset="0"/>
              </a:rPr>
              <a:t>habitat</a:t>
            </a:r>
          </a:p>
          <a:p>
            <a:pPr lvl="1" eaLnBrk="1" hangingPunct="1"/>
            <a:r>
              <a:rPr lang="en-US" sz="2400" smtClean="0">
                <a:latin typeface="Arial Narrow" pitchFamily="34" charset="0"/>
              </a:rPr>
              <a:t>Examples:</a:t>
            </a:r>
          </a:p>
          <a:p>
            <a:pPr lvl="2" eaLnBrk="1" hangingPunct="1"/>
            <a:r>
              <a:rPr lang="en-US" smtClean="0">
                <a:latin typeface="Arial Narrow" pitchFamily="34" charset="0"/>
              </a:rPr>
              <a:t>Amount of </a:t>
            </a:r>
            <a:r>
              <a:rPr lang="en-US" u="sng" smtClean="0">
                <a:latin typeface="Arial Narrow" pitchFamily="34" charset="0"/>
              </a:rPr>
              <a:t>rain</a:t>
            </a:r>
          </a:p>
          <a:p>
            <a:pPr lvl="2" eaLnBrk="1" hangingPunct="1"/>
            <a:r>
              <a:rPr lang="en-US" u="sng" smtClean="0">
                <a:latin typeface="Arial Narrow" pitchFamily="34" charset="0"/>
              </a:rPr>
              <a:t>Temperature</a:t>
            </a:r>
            <a:r>
              <a:rPr lang="en-US" smtClean="0">
                <a:latin typeface="Arial Narrow" pitchFamily="34" charset="0"/>
              </a:rPr>
              <a:t> </a:t>
            </a:r>
          </a:p>
          <a:p>
            <a:pPr lvl="2" eaLnBrk="1" hangingPunct="1"/>
            <a:r>
              <a:rPr lang="en-US" smtClean="0">
                <a:latin typeface="Arial Narrow" pitchFamily="34" charset="0"/>
              </a:rPr>
              <a:t>Amount of </a:t>
            </a:r>
            <a:r>
              <a:rPr lang="en-US" u="sng" smtClean="0">
                <a:latin typeface="Arial Narrow" pitchFamily="34" charset="0"/>
              </a:rPr>
              <a:t>nutrients</a:t>
            </a:r>
            <a:r>
              <a:rPr lang="en-US" smtClean="0">
                <a:latin typeface="Arial Narrow" pitchFamily="34" charset="0"/>
              </a:rPr>
              <a:t> in soil</a:t>
            </a:r>
          </a:p>
          <a:p>
            <a:pPr lvl="2" eaLnBrk="1" hangingPunct="1"/>
            <a:r>
              <a:rPr lang="en-US" u="sng" smtClean="0">
                <a:latin typeface="Arial Narrow" pitchFamily="34" charset="0"/>
              </a:rPr>
              <a:t>Pollutants</a:t>
            </a:r>
          </a:p>
        </p:txBody>
      </p:sp>
    </p:spTree>
    <p:extLst>
      <p:ext uri="{BB962C8B-B14F-4D97-AF65-F5344CB8AC3E}">
        <p14:creationId xmlns:p14="http://schemas.microsoft.com/office/powerpoint/2010/main" val="4038645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 to="" calcmode="lin" valueType="num">
                                      <p:cBhvr>
                                        <p:cTn id="7" dur="1" fill="hold"/>
                                        <p:tgtEl>
                                          <p:spTgt spid="6656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6565">
                                            <p:txEl>
                                              <p:pRg st="0" end="0"/>
                                            </p:txEl>
                                          </p:spTgt>
                                        </p:tgtEl>
                                        <p:attrNameLst>
                                          <p:attrName>style.visibility</p:attrName>
                                        </p:attrNameLst>
                                      </p:cBhvr>
                                      <p:to>
                                        <p:strVal val="visible"/>
                                      </p:to>
                                    </p:set>
                                    <p:anim to="" calcmode="lin" valueType="num">
                                      <p:cBhvr>
                                        <p:cTn id="12" dur="1" fill="hold"/>
                                        <p:tgtEl>
                                          <p:spTgt spid="6656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6565">
                                            <p:txEl>
                                              <p:pRg st="1" end="1"/>
                                            </p:txEl>
                                          </p:spTgt>
                                        </p:tgtEl>
                                        <p:attrNameLst>
                                          <p:attrName>style.visibility</p:attrName>
                                        </p:attrNameLst>
                                      </p:cBhvr>
                                      <p:to>
                                        <p:strVal val="visible"/>
                                      </p:to>
                                    </p:set>
                                    <p:anim to="" calcmode="lin" valueType="num">
                                      <p:cBhvr>
                                        <p:cTn id="17" dur="1" fill="hold"/>
                                        <p:tgtEl>
                                          <p:spTgt spid="6656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66565">
                                            <p:txEl>
                                              <p:pRg st="2" end="2"/>
                                            </p:txEl>
                                          </p:spTgt>
                                        </p:tgtEl>
                                        <p:attrNameLst>
                                          <p:attrName>style.visibility</p:attrName>
                                        </p:attrNameLst>
                                      </p:cBhvr>
                                      <p:to>
                                        <p:strVal val="visible"/>
                                      </p:to>
                                    </p:set>
                                    <p:anim to="" calcmode="lin" valueType="num">
                                      <p:cBhvr>
                                        <p:cTn id="22" dur="1" fill="hold"/>
                                        <p:tgtEl>
                                          <p:spTgt spid="66565">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66565">
                                            <p:txEl>
                                              <p:pRg st="3" end="3"/>
                                            </p:txEl>
                                          </p:spTgt>
                                        </p:tgtEl>
                                        <p:attrNameLst>
                                          <p:attrName>style.visibility</p:attrName>
                                        </p:attrNameLst>
                                      </p:cBhvr>
                                      <p:to>
                                        <p:strVal val="visible"/>
                                      </p:to>
                                    </p:set>
                                    <p:anim to="" calcmode="lin" valueType="num">
                                      <p:cBhvr>
                                        <p:cTn id="27" dur="1" fill="hold"/>
                                        <p:tgtEl>
                                          <p:spTgt spid="66565">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66565">
                                            <p:txEl>
                                              <p:pRg st="4" end="4"/>
                                            </p:txEl>
                                          </p:spTgt>
                                        </p:tgtEl>
                                        <p:attrNameLst>
                                          <p:attrName>style.visibility</p:attrName>
                                        </p:attrNameLst>
                                      </p:cBhvr>
                                      <p:to>
                                        <p:strVal val="visible"/>
                                      </p:to>
                                    </p:set>
                                    <p:anim to="" calcmode="lin" valueType="num">
                                      <p:cBhvr>
                                        <p:cTn id="32" dur="1" fill="hold"/>
                                        <p:tgtEl>
                                          <p:spTgt spid="66565">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66565">
                                            <p:txEl>
                                              <p:pRg st="5" end="5"/>
                                            </p:txEl>
                                          </p:spTgt>
                                        </p:tgtEl>
                                        <p:attrNameLst>
                                          <p:attrName>style.visibility</p:attrName>
                                        </p:attrNameLst>
                                      </p:cBhvr>
                                      <p:to>
                                        <p:strVal val="visible"/>
                                      </p:to>
                                    </p:set>
                                    <p:anim to="" calcmode="lin" valueType="num">
                                      <p:cBhvr>
                                        <p:cTn id="37" dur="1" fill="hold"/>
                                        <p:tgtEl>
                                          <p:spTgt spid="66565">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66565">
                                            <p:txEl>
                                              <p:pRg st="6" end="6"/>
                                            </p:txEl>
                                          </p:spTgt>
                                        </p:tgtEl>
                                        <p:attrNameLst>
                                          <p:attrName>style.visibility</p:attrName>
                                        </p:attrNameLst>
                                      </p:cBhvr>
                                      <p:to>
                                        <p:strVal val="visible"/>
                                      </p:to>
                                    </p:set>
                                    <p:anim to="" calcmode="lin" valueType="num">
                                      <p:cBhvr>
                                        <p:cTn id="42" dur="1" fill="hold"/>
                                        <p:tgtEl>
                                          <p:spTgt spid="66565">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66565">
                                            <p:txEl>
                                              <p:pRg st="7" end="7"/>
                                            </p:txEl>
                                          </p:spTgt>
                                        </p:tgtEl>
                                        <p:attrNameLst>
                                          <p:attrName>style.visibility</p:attrName>
                                        </p:attrNameLst>
                                      </p:cBhvr>
                                      <p:to>
                                        <p:strVal val="visible"/>
                                      </p:to>
                                    </p:set>
                                    <p:anim to="" calcmode="lin" valueType="num">
                                      <p:cBhvr>
                                        <p:cTn id="47" dur="1" fill="hold"/>
                                        <p:tgtEl>
                                          <p:spTgt spid="66565">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nodeType="clickEffect">
                                  <p:stCondLst>
                                    <p:cond delay="0"/>
                                  </p:stCondLst>
                                  <p:childTnLst>
                                    <p:set>
                                      <p:cBhvr>
                                        <p:cTn id="51" dur="1" fill="hold">
                                          <p:stCondLst>
                                            <p:cond delay="0"/>
                                          </p:stCondLst>
                                        </p:cTn>
                                        <p:tgtEl>
                                          <p:spTgt spid="66565">
                                            <p:txEl>
                                              <p:pRg st="8" end="8"/>
                                            </p:txEl>
                                          </p:spTgt>
                                        </p:tgtEl>
                                        <p:attrNameLst>
                                          <p:attrName>style.visibility</p:attrName>
                                        </p:attrNameLst>
                                      </p:cBhvr>
                                      <p:to>
                                        <p:strVal val="visible"/>
                                      </p:to>
                                    </p:set>
                                    <p:anim to="" calcmode="lin" valueType="num">
                                      <p:cBhvr>
                                        <p:cTn id="52" dur="1" fill="hold"/>
                                        <p:tgtEl>
                                          <p:spTgt spid="66565">
                                            <p:txEl>
                                              <p:pRg st="8" end="8"/>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4" presetClass="entr" presetSubtype="0" fill="hold" nodeType="clickEffect">
                                  <p:stCondLst>
                                    <p:cond delay="0"/>
                                  </p:stCondLst>
                                  <p:childTnLst>
                                    <p:set>
                                      <p:cBhvr>
                                        <p:cTn id="56" dur="1" fill="hold">
                                          <p:stCondLst>
                                            <p:cond delay="0"/>
                                          </p:stCondLst>
                                        </p:cTn>
                                        <p:tgtEl>
                                          <p:spTgt spid="66565">
                                            <p:txEl>
                                              <p:pRg st="9" end="9"/>
                                            </p:txEl>
                                          </p:spTgt>
                                        </p:tgtEl>
                                        <p:attrNameLst>
                                          <p:attrName>style.visibility</p:attrName>
                                        </p:attrNameLst>
                                      </p:cBhvr>
                                      <p:to>
                                        <p:strVal val="visible"/>
                                      </p:to>
                                    </p:set>
                                    <p:anim to="" calcmode="lin" valueType="num">
                                      <p:cBhvr>
                                        <p:cTn id="57" dur="1" fill="hold"/>
                                        <p:tgtEl>
                                          <p:spTgt spid="66565">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381000" y="0"/>
            <a:ext cx="8229600" cy="1143000"/>
          </a:xfrm>
        </p:spPr>
        <p:txBody>
          <a:bodyPr/>
          <a:lstStyle/>
          <a:p>
            <a:pPr eaLnBrk="1" hangingPunct="1">
              <a:defRPr/>
            </a:pPr>
            <a:r>
              <a:rPr lang="en-US" sz="4000" u="sng" smtClean="0">
                <a:effectLst>
                  <a:outerShdw blurRad="38100" dist="38100" dir="2700000" algn="tl">
                    <a:srgbClr val="000000"/>
                  </a:outerShdw>
                </a:effectLst>
              </a:rPr>
              <a:t>Smog</a:t>
            </a:r>
          </a:p>
        </p:txBody>
      </p:sp>
      <p:sp>
        <p:nvSpPr>
          <p:cNvPr id="12291" name="Rectangle 3"/>
          <p:cNvSpPr>
            <a:spLocks noGrp="1" noChangeArrowheads="1"/>
          </p:cNvSpPr>
          <p:nvPr>
            <p:ph type="body" idx="1"/>
          </p:nvPr>
        </p:nvSpPr>
        <p:spPr>
          <a:xfrm>
            <a:off x="228600" y="1066800"/>
            <a:ext cx="8229600" cy="4525963"/>
          </a:xfrm>
        </p:spPr>
        <p:txBody>
          <a:bodyPr/>
          <a:lstStyle/>
          <a:p>
            <a:pPr eaLnBrk="1" hangingPunct="1">
              <a:buFontTx/>
              <a:buNone/>
            </a:pPr>
            <a:r>
              <a:rPr lang="en-US" sz="2400" smtClean="0">
                <a:solidFill>
                  <a:srgbClr val="FFFF00"/>
                </a:solidFill>
              </a:rPr>
              <a:t>A type of air pollution caused by the interaction of sunlight with pollutants produced by fossil fuel emissions.</a:t>
            </a:r>
          </a:p>
          <a:p>
            <a:pPr eaLnBrk="1" hangingPunct="1">
              <a:buFontTx/>
              <a:buNone/>
            </a:pPr>
            <a:r>
              <a:rPr lang="en-US" sz="2400" smtClean="0"/>
              <a:t>Full of particulates, which are microscopic bits of dust, metal, and unburned fuel (1-10 microns in size).</a:t>
            </a:r>
          </a:p>
          <a:p>
            <a:pPr eaLnBrk="1" hangingPunct="1">
              <a:buFontTx/>
              <a:buNone/>
            </a:pPr>
            <a:r>
              <a:rPr lang="en-US" sz="2400" smtClean="0"/>
              <a:t>These can be inhaled and cause many health problems.</a:t>
            </a:r>
            <a:r>
              <a:rPr lang="en-US" sz="2400" smtClean="0">
                <a:solidFill>
                  <a:srgbClr val="FFFF00"/>
                </a:solidFill>
              </a:rPr>
              <a:t>  </a:t>
            </a:r>
          </a:p>
        </p:txBody>
      </p:sp>
      <p:pic>
        <p:nvPicPr>
          <p:cNvPr id="12292" name="Picture 4"/>
          <p:cNvPicPr>
            <a:picLocks noChangeAspect="1" noChangeArrowheads="1"/>
          </p:cNvPicPr>
          <p:nvPr/>
        </p:nvPicPr>
        <p:blipFill>
          <a:blip r:embed="rId3" cstate="print"/>
          <a:srcRect/>
          <a:stretch>
            <a:fillRect/>
          </a:stretch>
        </p:blipFill>
        <p:spPr bwMode="auto">
          <a:xfrm>
            <a:off x="762000" y="3352800"/>
            <a:ext cx="7620000" cy="2857500"/>
          </a:xfrm>
          <a:prstGeom prst="rect">
            <a:avLst/>
          </a:prstGeom>
          <a:noFill/>
          <a:ln w="9525">
            <a:noFill/>
            <a:miter lim="800000"/>
            <a:headEnd/>
            <a:tailEnd/>
          </a:ln>
        </p:spPr>
      </p:pic>
      <p:sp>
        <p:nvSpPr>
          <p:cNvPr id="12293" name="TextBox 4"/>
          <p:cNvSpPr txBox="1">
            <a:spLocks noChangeArrowheads="1"/>
          </p:cNvSpPr>
          <p:nvPr/>
        </p:nvSpPr>
        <p:spPr bwMode="auto">
          <a:xfrm>
            <a:off x="0" y="6324600"/>
            <a:ext cx="8458200" cy="400050"/>
          </a:xfrm>
          <a:prstGeom prst="rect">
            <a:avLst/>
          </a:prstGeom>
          <a:noFill/>
          <a:ln w="9525">
            <a:noFill/>
            <a:miter lim="800000"/>
            <a:headEnd/>
            <a:tailEnd/>
          </a:ln>
        </p:spPr>
        <p:txBody>
          <a:bodyPr>
            <a:spAutoFit/>
          </a:bodyPr>
          <a:lstStyle/>
          <a:p>
            <a:r>
              <a:rPr lang="en-US" sz="2000">
                <a:solidFill>
                  <a:srgbClr val="FFFF00"/>
                </a:solidFill>
              </a:rPr>
              <a:t>Bejing:       After a day of rain		        After a day of Sun</a:t>
            </a:r>
          </a:p>
        </p:txBody>
      </p:sp>
    </p:spTree>
    <p:extLst>
      <p:ext uri="{BB962C8B-B14F-4D97-AF65-F5344CB8AC3E}">
        <p14:creationId xmlns:p14="http://schemas.microsoft.com/office/powerpoint/2010/main" val="94526208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defRPr/>
            </a:pPr>
            <a:r>
              <a:rPr lang="en-US" sz="4000" u="sng" smtClean="0">
                <a:effectLst>
                  <a:outerShdw blurRad="38100" dist="38100" dir="2700000" algn="tl">
                    <a:srgbClr val="000000"/>
                  </a:outerShdw>
                </a:effectLst>
              </a:rPr>
              <a:t>Ozone</a:t>
            </a:r>
          </a:p>
        </p:txBody>
      </p:sp>
      <p:sp>
        <p:nvSpPr>
          <p:cNvPr id="13315" name="Rectangle 3"/>
          <p:cNvSpPr>
            <a:spLocks noGrp="1" noChangeArrowheads="1"/>
          </p:cNvSpPr>
          <p:nvPr>
            <p:ph type="body" idx="1"/>
          </p:nvPr>
        </p:nvSpPr>
        <p:spPr/>
        <p:txBody>
          <a:bodyPr/>
          <a:lstStyle/>
          <a:p>
            <a:pPr eaLnBrk="1" hangingPunct="1">
              <a:buFontTx/>
              <a:buNone/>
            </a:pPr>
            <a:r>
              <a:rPr lang="en-US" smtClean="0"/>
              <a:t>NO</a:t>
            </a:r>
            <a:r>
              <a:rPr lang="en-US" sz="2000" smtClean="0"/>
              <a:t>2</a:t>
            </a:r>
            <a:r>
              <a:rPr lang="en-US" smtClean="0"/>
              <a:t> produced in fossil-fuel combustion  reacts with O</a:t>
            </a:r>
            <a:r>
              <a:rPr lang="en-US" sz="2000" smtClean="0"/>
              <a:t>2</a:t>
            </a:r>
            <a:r>
              <a:rPr lang="en-US" smtClean="0"/>
              <a:t> to create O</a:t>
            </a:r>
            <a:r>
              <a:rPr lang="en-US" sz="2000" smtClean="0"/>
              <a:t>3</a:t>
            </a:r>
            <a:r>
              <a:rPr lang="en-US" smtClean="0"/>
              <a:t> (Ozone). Ground level ozone is very dangerous to living things. </a:t>
            </a:r>
          </a:p>
        </p:txBody>
      </p:sp>
      <p:pic>
        <p:nvPicPr>
          <p:cNvPr id="13316" name="Picture 4"/>
          <p:cNvPicPr>
            <a:picLocks noChangeAspect="1" noChangeArrowheads="1"/>
          </p:cNvPicPr>
          <p:nvPr/>
        </p:nvPicPr>
        <p:blipFill>
          <a:blip r:embed="rId3" cstate="print"/>
          <a:srcRect/>
          <a:stretch>
            <a:fillRect/>
          </a:stretch>
        </p:blipFill>
        <p:spPr bwMode="auto">
          <a:xfrm>
            <a:off x="4648200" y="3505200"/>
            <a:ext cx="4257675" cy="3205163"/>
          </a:xfrm>
          <a:prstGeom prst="rect">
            <a:avLst/>
          </a:prstGeom>
          <a:noFill/>
          <a:ln w="9525">
            <a:noFill/>
            <a:miter lim="800000"/>
            <a:headEnd/>
            <a:tailEnd/>
          </a:ln>
        </p:spPr>
      </p:pic>
      <p:sp>
        <p:nvSpPr>
          <p:cNvPr id="223237" name="Text Box 5"/>
          <p:cNvSpPr txBox="1">
            <a:spLocks noChangeArrowheads="1"/>
          </p:cNvSpPr>
          <p:nvPr/>
        </p:nvSpPr>
        <p:spPr bwMode="auto">
          <a:xfrm>
            <a:off x="0" y="4419600"/>
            <a:ext cx="4495800" cy="701675"/>
          </a:xfrm>
          <a:prstGeom prst="rect">
            <a:avLst/>
          </a:prstGeom>
          <a:noFill/>
          <a:ln w="9525">
            <a:noFill/>
            <a:miter lim="800000"/>
            <a:headEnd/>
            <a:tailEnd/>
          </a:ln>
        </p:spPr>
        <p:txBody>
          <a:bodyPr>
            <a:spAutoFit/>
          </a:bodyPr>
          <a:lstStyle/>
          <a:p>
            <a:pPr>
              <a:spcBef>
                <a:spcPct val="50000"/>
              </a:spcBef>
            </a:pPr>
            <a:r>
              <a:rPr lang="en-US" sz="2000">
                <a:solidFill>
                  <a:prstClr val="white"/>
                </a:solidFill>
              </a:rPr>
              <a:t>Can cause asthma, emphysema, and is very harmful to plants</a:t>
            </a:r>
          </a:p>
        </p:txBody>
      </p:sp>
    </p:spTree>
    <p:extLst>
      <p:ext uri="{BB962C8B-B14F-4D97-AF65-F5344CB8AC3E}">
        <p14:creationId xmlns:p14="http://schemas.microsoft.com/office/powerpoint/2010/main" val="3515351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23237">
                                            <p:txEl>
                                              <p:pRg st="0" end="0"/>
                                            </p:txEl>
                                          </p:spTgt>
                                        </p:tgtEl>
                                        <p:attrNameLst>
                                          <p:attrName>style.visibility</p:attrName>
                                        </p:attrNameLst>
                                      </p:cBhvr>
                                      <p:to>
                                        <p:strVal val="visible"/>
                                      </p:to>
                                    </p:set>
                                    <p:anim calcmode="lin" valueType="num">
                                      <p:cBhvr>
                                        <p:cTn id="7" dur="500" fill="hold"/>
                                        <p:tgtEl>
                                          <p:spTgt spid="223237">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23237">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23237">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23237">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23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0"/>
            <a:ext cx="8229600" cy="1143000"/>
          </a:xfrm>
        </p:spPr>
        <p:txBody>
          <a:bodyPr/>
          <a:lstStyle/>
          <a:p>
            <a:pPr eaLnBrk="1" hangingPunct="1">
              <a:defRPr/>
            </a:pPr>
            <a:r>
              <a:rPr lang="en-US" sz="4000" u="sng" smtClean="0">
                <a:effectLst>
                  <a:outerShdw blurRad="38100" dist="38100" dir="2700000" algn="tl">
                    <a:srgbClr val="000000"/>
                  </a:outerShdw>
                </a:effectLst>
              </a:rPr>
              <a:t>Acid Rain</a:t>
            </a:r>
          </a:p>
        </p:txBody>
      </p:sp>
      <p:sp>
        <p:nvSpPr>
          <p:cNvPr id="14339" name="Rectangle 3"/>
          <p:cNvSpPr>
            <a:spLocks noGrp="1" noChangeArrowheads="1"/>
          </p:cNvSpPr>
          <p:nvPr>
            <p:ph type="body" idx="1"/>
          </p:nvPr>
        </p:nvSpPr>
        <p:spPr>
          <a:xfrm>
            <a:off x="457200" y="914400"/>
            <a:ext cx="8229600" cy="4525963"/>
          </a:xfrm>
        </p:spPr>
        <p:txBody>
          <a:bodyPr/>
          <a:lstStyle/>
          <a:p>
            <a:pPr eaLnBrk="1" hangingPunct="1">
              <a:buFontTx/>
              <a:buNone/>
            </a:pPr>
            <a:r>
              <a:rPr lang="en-US" sz="2800" smtClean="0"/>
              <a:t>Type of precipitation (water formation) produced when pollutants in the water cycle cause rain pH to drop below normal levels.</a:t>
            </a:r>
          </a:p>
        </p:txBody>
      </p:sp>
      <p:pic>
        <p:nvPicPr>
          <p:cNvPr id="14340" name="Picture 4"/>
          <p:cNvPicPr>
            <a:picLocks noChangeAspect="1" noChangeArrowheads="1"/>
          </p:cNvPicPr>
          <p:nvPr/>
        </p:nvPicPr>
        <p:blipFill>
          <a:blip r:embed="rId3" cstate="print"/>
          <a:srcRect/>
          <a:stretch>
            <a:fillRect/>
          </a:stretch>
        </p:blipFill>
        <p:spPr bwMode="auto">
          <a:xfrm>
            <a:off x="4170363" y="2438400"/>
            <a:ext cx="4973637" cy="4068763"/>
          </a:xfrm>
          <a:prstGeom prst="rect">
            <a:avLst/>
          </a:prstGeom>
          <a:noFill/>
          <a:ln w="9525">
            <a:noFill/>
            <a:miter lim="800000"/>
            <a:headEnd/>
            <a:tailEnd/>
          </a:ln>
        </p:spPr>
      </p:pic>
      <p:sp>
        <p:nvSpPr>
          <p:cNvPr id="225285" name="Text Box 5"/>
          <p:cNvSpPr txBox="1">
            <a:spLocks noChangeArrowheads="1"/>
          </p:cNvSpPr>
          <p:nvPr/>
        </p:nvSpPr>
        <p:spPr bwMode="auto">
          <a:xfrm>
            <a:off x="0" y="2778125"/>
            <a:ext cx="4572000" cy="4079875"/>
          </a:xfrm>
          <a:prstGeom prst="rect">
            <a:avLst/>
          </a:prstGeom>
          <a:noFill/>
          <a:ln w="9525">
            <a:noFill/>
            <a:miter lim="800000"/>
            <a:headEnd/>
            <a:tailEnd/>
          </a:ln>
        </p:spPr>
        <p:txBody>
          <a:bodyPr>
            <a:spAutoFit/>
          </a:bodyPr>
          <a:lstStyle/>
          <a:p>
            <a:pPr>
              <a:spcBef>
                <a:spcPct val="50000"/>
              </a:spcBef>
            </a:pPr>
            <a:r>
              <a:rPr lang="en-US">
                <a:solidFill>
                  <a:prstClr val="white"/>
                </a:solidFill>
              </a:rPr>
              <a:t>pH: amount of H+ ions in a solution.</a:t>
            </a:r>
          </a:p>
          <a:p>
            <a:pPr>
              <a:spcBef>
                <a:spcPct val="50000"/>
              </a:spcBef>
            </a:pPr>
            <a:r>
              <a:rPr lang="en-US">
                <a:solidFill>
                  <a:prstClr val="white"/>
                </a:solidFill>
              </a:rPr>
              <a:t>Lots of H+ = Low pH</a:t>
            </a:r>
          </a:p>
          <a:p>
            <a:pPr>
              <a:spcBef>
                <a:spcPct val="50000"/>
              </a:spcBef>
            </a:pPr>
            <a:r>
              <a:rPr lang="en-US">
                <a:solidFill>
                  <a:prstClr val="white"/>
                </a:solidFill>
              </a:rPr>
              <a:t>pH scale: 1-14</a:t>
            </a:r>
          </a:p>
          <a:p>
            <a:pPr>
              <a:spcBef>
                <a:spcPct val="50000"/>
              </a:spcBef>
            </a:pPr>
            <a:r>
              <a:rPr lang="en-US">
                <a:solidFill>
                  <a:prstClr val="white"/>
                </a:solidFill>
              </a:rPr>
              <a:t>Neutral pH= 7</a:t>
            </a:r>
          </a:p>
          <a:p>
            <a:pPr>
              <a:spcBef>
                <a:spcPct val="50000"/>
              </a:spcBef>
            </a:pPr>
            <a:r>
              <a:rPr lang="en-US">
                <a:solidFill>
                  <a:prstClr val="white"/>
                </a:solidFill>
              </a:rPr>
              <a:t>Normal Rain slightly acidic (5.6)</a:t>
            </a:r>
          </a:p>
          <a:p>
            <a:pPr>
              <a:spcBef>
                <a:spcPct val="50000"/>
              </a:spcBef>
            </a:pPr>
            <a:r>
              <a:rPr lang="en-US">
                <a:solidFill>
                  <a:prstClr val="white"/>
                </a:solidFill>
              </a:rPr>
              <a:t>Acid Rain any pH less than this.</a:t>
            </a:r>
          </a:p>
          <a:p>
            <a:pPr>
              <a:spcBef>
                <a:spcPct val="50000"/>
              </a:spcBef>
            </a:pPr>
            <a:endParaRPr lang="en-US">
              <a:solidFill>
                <a:prstClr val="white"/>
              </a:solidFill>
            </a:endParaRPr>
          </a:p>
          <a:p>
            <a:pPr>
              <a:spcBef>
                <a:spcPct val="50000"/>
              </a:spcBef>
            </a:pPr>
            <a:r>
              <a:rPr lang="en-US">
                <a:solidFill>
                  <a:prstClr val="white"/>
                </a:solidFill>
              </a:rPr>
              <a:t>Threatens water supplies and plant life. Can result in growth rate declines. Makes plants more vulnerable to disease and weather.</a:t>
            </a:r>
          </a:p>
        </p:txBody>
      </p:sp>
    </p:spTree>
    <p:extLst>
      <p:ext uri="{BB962C8B-B14F-4D97-AF65-F5344CB8AC3E}">
        <p14:creationId xmlns:p14="http://schemas.microsoft.com/office/powerpoint/2010/main" val="1515342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25285">
                                            <p:txEl>
                                              <p:pRg st="0" end="0"/>
                                            </p:txEl>
                                          </p:spTgt>
                                        </p:tgtEl>
                                        <p:attrNameLst>
                                          <p:attrName>style.visibility</p:attrName>
                                        </p:attrNameLst>
                                      </p:cBhvr>
                                      <p:to>
                                        <p:strVal val="visible"/>
                                      </p:to>
                                    </p:set>
                                    <p:anim calcmode="lin" valueType="num">
                                      <p:cBhvr>
                                        <p:cTn id="7" dur="1000" fill="hold"/>
                                        <p:tgtEl>
                                          <p:spTgt spid="22528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528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52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285">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25285">
                                            <p:txEl>
                                              <p:pRg st="1" end="1"/>
                                            </p:txEl>
                                          </p:spTgt>
                                        </p:tgtEl>
                                        <p:attrNameLst>
                                          <p:attrName>style.visibility</p:attrName>
                                        </p:attrNameLst>
                                      </p:cBhvr>
                                      <p:to>
                                        <p:strVal val="visible"/>
                                      </p:to>
                                    </p:set>
                                    <p:anim calcmode="lin" valueType="num">
                                      <p:cBhvr>
                                        <p:cTn id="13" dur="1000" fill="hold"/>
                                        <p:tgtEl>
                                          <p:spTgt spid="22528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2528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2528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25285">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225285">
                                            <p:txEl>
                                              <p:pRg st="2" end="2"/>
                                            </p:txEl>
                                          </p:spTgt>
                                        </p:tgtEl>
                                        <p:attrNameLst>
                                          <p:attrName>style.visibility</p:attrName>
                                        </p:attrNameLst>
                                      </p:cBhvr>
                                      <p:to>
                                        <p:strVal val="visible"/>
                                      </p:to>
                                    </p:set>
                                    <p:anim calcmode="lin" valueType="num">
                                      <p:cBhvr>
                                        <p:cTn id="19" dur="1000" fill="hold"/>
                                        <p:tgtEl>
                                          <p:spTgt spid="22528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225285">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22528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25285">
                                            <p:txEl>
                                              <p:pRg st="2" end="2"/>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225285">
                                            <p:txEl>
                                              <p:pRg st="3" end="3"/>
                                            </p:txEl>
                                          </p:spTgt>
                                        </p:tgtEl>
                                        <p:attrNameLst>
                                          <p:attrName>style.visibility</p:attrName>
                                        </p:attrNameLst>
                                      </p:cBhvr>
                                      <p:to>
                                        <p:strVal val="visible"/>
                                      </p:to>
                                    </p:set>
                                    <p:anim calcmode="lin" valueType="num">
                                      <p:cBhvr>
                                        <p:cTn id="25" dur="1000" fill="hold"/>
                                        <p:tgtEl>
                                          <p:spTgt spid="225285">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225285">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22528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25285">
                                            <p:txEl>
                                              <p:pRg st="3" end="3"/>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25285">
                                            <p:txEl>
                                              <p:pRg st="4" end="4"/>
                                            </p:txEl>
                                          </p:spTgt>
                                        </p:tgtEl>
                                        <p:attrNameLst>
                                          <p:attrName>style.visibility</p:attrName>
                                        </p:attrNameLst>
                                      </p:cBhvr>
                                      <p:to>
                                        <p:strVal val="visible"/>
                                      </p:to>
                                    </p:set>
                                    <p:anim calcmode="lin" valueType="num">
                                      <p:cBhvr>
                                        <p:cTn id="31" dur="1000" fill="hold"/>
                                        <p:tgtEl>
                                          <p:spTgt spid="22528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2528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2528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285">
                                            <p:txEl>
                                              <p:pRg st="4" end="4"/>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225285">
                                            <p:txEl>
                                              <p:pRg st="5" end="5"/>
                                            </p:txEl>
                                          </p:spTgt>
                                        </p:tgtEl>
                                        <p:attrNameLst>
                                          <p:attrName>style.visibility</p:attrName>
                                        </p:attrNameLst>
                                      </p:cBhvr>
                                      <p:to>
                                        <p:strVal val="visible"/>
                                      </p:to>
                                    </p:set>
                                    <p:anim calcmode="lin" valueType="num">
                                      <p:cBhvr>
                                        <p:cTn id="37" dur="1000" fill="hold"/>
                                        <p:tgtEl>
                                          <p:spTgt spid="225285">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225285">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22528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2528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4" presetClass="entr" presetSubtype="0" fill="hold" nodeType="clickEffect">
                                  <p:stCondLst>
                                    <p:cond delay="0"/>
                                  </p:stCondLst>
                                  <p:childTnLst>
                                    <p:set>
                                      <p:cBhvr>
                                        <p:cTn id="44" dur="1" fill="hold">
                                          <p:stCondLst>
                                            <p:cond delay="0"/>
                                          </p:stCondLst>
                                        </p:cTn>
                                        <p:tgtEl>
                                          <p:spTgt spid="225285">
                                            <p:txEl>
                                              <p:pRg st="7" end="7"/>
                                            </p:txEl>
                                          </p:spTgt>
                                        </p:tgtEl>
                                        <p:attrNameLst>
                                          <p:attrName>style.visibility</p:attrName>
                                        </p:attrNameLst>
                                      </p:cBhvr>
                                      <p:to>
                                        <p:strVal val="visible"/>
                                      </p:to>
                                    </p:set>
                                    <p:anim from="(-#ppt_w/2)" to="(#ppt_x)" calcmode="lin" valueType="num">
                                      <p:cBhvr>
                                        <p:cTn id="45" dur="600" fill="hold">
                                          <p:stCondLst>
                                            <p:cond delay="0"/>
                                          </p:stCondLst>
                                        </p:cTn>
                                        <p:tgtEl>
                                          <p:spTgt spid="225285">
                                            <p:txEl>
                                              <p:pRg st="7" end="7"/>
                                            </p:txEl>
                                          </p:spTgt>
                                        </p:tgtEl>
                                        <p:attrNameLst>
                                          <p:attrName>ppt_x</p:attrName>
                                        </p:attrNameLst>
                                      </p:cBhvr>
                                    </p:anim>
                                    <p:anim from="0" to="-1.0" calcmode="lin" valueType="num">
                                      <p:cBhvr>
                                        <p:cTn id="46" dur="200" decel="50000" autoRev="1" fill="hold">
                                          <p:stCondLst>
                                            <p:cond delay="600"/>
                                          </p:stCondLst>
                                        </p:cTn>
                                        <p:tgtEl>
                                          <p:spTgt spid="225285">
                                            <p:txEl>
                                              <p:pRg st="7" end="7"/>
                                            </p:txEl>
                                          </p:spTgt>
                                        </p:tgtEl>
                                        <p:attrNameLst>
                                          <p:attrName>xshear</p:attrName>
                                        </p:attrNameLst>
                                      </p:cBhvr>
                                    </p:anim>
                                    <p:animScale>
                                      <p:cBhvr>
                                        <p:cTn id="47" dur="200" decel="100000" autoRev="1" fill="hold">
                                          <p:stCondLst>
                                            <p:cond delay="600"/>
                                          </p:stCondLst>
                                        </p:cTn>
                                        <p:tgtEl>
                                          <p:spTgt spid="225285">
                                            <p:txEl>
                                              <p:pRg st="7" end="7"/>
                                            </p:txEl>
                                          </p:spTgt>
                                        </p:tgtEl>
                                      </p:cBhvr>
                                      <p:from x="100000" y="100000"/>
                                      <p:to x="80000" y="100000"/>
                                    </p:animScale>
                                    <p:anim by="(#ppt_h/3+#ppt_w*0.1)" calcmode="lin" valueType="num">
                                      <p:cBhvr additive="sum">
                                        <p:cTn id="48" dur="200" decel="100000" autoRev="1" fill="hold">
                                          <p:stCondLst>
                                            <p:cond delay="600"/>
                                          </p:stCondLst>
                                        </p:cTn>
                                        <p:tgtEl>
                                          <p:spTgt spid="225285">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4000" u="sng" smtClean="0"/>
              <a:t>Greenhouse Effect</a:t>
            </a:r>
          </a:p>
        </p:txBody>
      </p:sp>
      <p:sp>
        <p:nvSpPr>
          <p:cNvPr id="15364" name="Text Box 6"/>
          <p:cNvSpPr txBox="1">
            <a:spLocks noChangeArrowheads="1"/>
          </p:cNvSpPr>
          <p:nvPr/>
        </p:nvSpPr>
        <p:spPr bwMode="auto">
          <a:xfrm>
            <a:off x="0" y="1981200"/>
            <a:ext cx="3276600" cy="4625975"/>
          </a:xfrm>
          <a:prstGeom prst="rect">
            <a:avLst/>
          </a:prstGeom>
          <a:noFill/>
          <a:ln w="9525">
            <a:noFill/>
            <a:miter lim="800000"/>
            <a:headEnd/>
            <a:tailEnd/>
          </a:ln>
        </p:spPr>
        <p:txBody>
          <a:bodyPr>
            <a:spAutoFit/>
          </a:bodyPr>
          <a:lstStyle/>
          <a:p>
            <a:pPr>
              <a:spcBef>
                <a:spcPct val="50000"/>
              </a:spcBef>
            </a:pPr>
            <a:r>
              <a:rPr lang="en-US" dirty="0">
                <a:solidFill>
                  <a:prstClr val="white"/>
                </a:solidFill>
              </a:rPr>
              <a:t>Light energy from the sun (solar radiation) is either reflected or absorbed by the Earth.</a:t>
            </a:r>
          </a:p>
          <a:p>
            <a:pPr>
              <a:spcBef>
                <a:spcPct val="50000"/>
              </a:spcBef>
            </a:pPr>
            <a:r>
              <a:rPr lang="en-US" dirty="0">
                <a:solidFill>
                  <a:prstClr val="white"/>
                </a:solidFill>
              </a:rPr>
              <a:t>When it is absorbed it is converted into heat energy (infrared radiation).</a:t>
            </a:r>
          </a:p>
          <a:p>
            <a:pPr>
              <a:spcBef>
                <a:spcPct val="50000"/>
              </a:spcBef>
            </a:pPr>
            <a:r>
              <a:rPr lang="en-US" dirty="0">
                <a:solidFill>
                  <a:prstClr val="white"/>
                </a:solidFill>
              </a:rPr>
              <a:t>That heat energy either escapes the Earth through the atmosphere, or gets absorbed by greenhouse gases and reflected back down.</a:t>
            </a:r>
          </a:p>
          <a:p>
            <a:pPr>
              <a:spcBef>
                <a:spcPct val="50000"/>
              </a:spcBef>
            </a:pPr>
            <a:r>
              <a:rPr lang="en-US" dirty="0">
                <a:solidFill>
                  <a:prstClr val="white"/>
                </a:solidFill>
              </a:rPr>
              <a:t>This is how heat is trapped within the troposphere and how the Earth stays warm.</a:t>
            </a:r>
          </a:p>
        </p:txBody>
      </p:sp>
      <p:pic>
        <p:nvPicPr>
          <p:cNvPr id="7" name="Picture 4"/>
          <p:cNvPicPr>
            <a:picLocks noChangeAspect="1" noChangeArrowheads="1"/>
          </p:cNvPicPr>
          <p:nvPr/>
        </p:nvPicPr>
        <p:blipFill>
          <a:blip r:embed="rId3" cstate="print"/>
          <a:srcRect/>
          <a:stretch>
            <a:fillRect/>
          </a:stretch>
        </p:blipFill>
        <p:spPr bwMode="auto">
          <a:xfrm>
            <a:off x="4267200" y="2209800"/>
            <a:ext cx="4038600" cy="3200400"/>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8227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4000" u="sng" smtClean="0"/>
              <a:t>Greenhouse Effect</a:t>
            </a:r>
          </a:p>
        </p:txBody>
      </p:sp>
      <p:pic>
        <p:nvPicPr>
          <p:cNvPr id="227332" name="Picture 4"/>
          <p:cNvPicPr>
            <a:picLocks noChangeAspect="1" noChangeArrowheads="1"/>
          </p:cNvPicPr>
          <p:nvPr/>
        </p:nvPicPr>
        <p:blipFill>
          <a:blip r:embed="rId3" cstate="print"/>
          <a:srcRect/>
          <a:stretch>
            <a:fillRect/>
          </a:stretch>
        </p:blipFill>
        <p:spPr bwMode="auto">
          <a:xfrm>
            <a:off x="0" y="-428005"/>
            <a:ext cx="9144000" cy="7286006"/>
          </a:xfrm>
          <a:prstGeom prst="rect">
            <a:avLst/>
          </a:prstGeom>
          <a:noFill/>
          <a:ln w="9525">
            <a:noFill/>
            <a:miter lim="800000"/>
            <a:headEnd/>
            <a:tailEnd/>
          </a:ln>
        </p:spPr>
      </p:pic>
    </p:spTree>
    <p:extLst>
      <p:ext uri="{BB962C8B-B14F-4D97-AF65-F5344CB8AC3E}">
        <p14:creationId xmlns:p14="http://schemas.microsoft.com/office/powerpoint/2010/main" val="63403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7332"/>
                                        </p:tgtEl>
                                        <p:attrNameLst>
                                          <p:attrName>style.visibility</p:attrName>
                                        </p:attrNameLst>
                                      </p:cBhvr>
                                      <p:to>
                                        <p:strVal val="visible"/>
                                      </p:to>
                                    </p:set>
                                    <p:animEffect transition="in" filter="circle(in)">
                                      <p:cBhvr>
                                        <p:cTn id="7" dur="2000"/>
                                        <p:tgtEl>
                                          <p:spTgt spid="22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4000" u="sng" smtClean="0"/>
              <a:t>Greenhouse Effect</a:t>
            </a:r>
          </a:p>
        </p:txBody>
      </p:sp>
      <p:sp>
        <p:nvSpPr>
          <p:cNvPr id="16387" name="Rectangle 3"/>
          <p:cNvSpPr>
            <a:spLocks noGrp="1" noChangeArrowheads="1"/>
          </p:cNvSpPr>
          <p:nvPr>
            <p:ph type="body" idx="1"/>
          </p:nvPr>
        </p:nvSpPr>
        <p:spPr>
          <a:xfrm>
            <a:off x="0" y="1600200"/>
            <a:ext cx="8229600" cy="4953000"/>
          </a:xfrm>
        </p:spPr>
        <p:txBody>
          <a:bodyPr/>
          <a:lstStyle/>
          <a:p>
            <a:pPr eaLnBrk="1" hangingPunct="1">
              <a:lnSpc>
                <a:spcPct val="90000"/>
              </a:lnSpc>
              <a:buFontTx/>
              <a:buNone/>
            </a:pPr>
            <a:r>
              <a:rPr lang="en-US" dirty="0" smtClean="0"/>
              <a:t>Greenhouse gasses include: </a:t>
            </a:r>
          </a:p>
          <a:p>
            <a:pPr eaLnBrk="1" hangingPunct="1">
              <a:lnSpc>
                <a:spcPct val="90000"/>
              </a:lnSpc>
              <a:buFontTx/>
              <a:buNone/>
            </a:pPr>
            <a:r>
              <a:rPr lang="en-US" dirty="0" smtClean="0"/>
              <a:t>			Water (H</a:t>
            </a:r>
            <a:r>
              <a:rPr lang="en-US" sz="2000" dirty="0" smtClean="0"/>
              <a:t>2</a:t>
            </a:r>
            <a:r>
              <a:rPr lang="en-US" dirty="0" smtClean="0"/>
              <a:t>O)</a:t>
            </a:r>
          </a:p>
          <a:p>
            <a:pPr eaLnBrk="1" hangingPunct="1">
              <a:lnSpc>
                <a:spcPct val="90000"/>
              </a:lnSpc>
              <a:buFontTx/>
              <a:buNone/>
            </a:pPr>
            <a:r>
              <a:rPr lang="en-US" dirty="0" smtClean="0"/>
              <a:t>			Methane (CH</a:t>
            </a:r>
            <a:r>
              <a:rPr lang="en-US" sz="2400" dirty="0" smtClean="0"/>
              <a:t>4</a:t>
            </a:r>
            <a:r>
              <a:rPr lang="en-US" dirty="0" smtClean="0"/>
              <a:t>)</a:t>
            </a:r>
          </a:p>
          <a:p>
            <a:pPr eaLnBrk="1" hangingPunct="1">
              <a:lnSpc>
                <a:spcPct val="90000"/>
              </a:lnSpc>
              <a:buFontTx/>
              <a:buNone/>
            </a:pPr>
            <a:r>
              <a:rPr lang="en-US" dirty="0" smtClean="0"/>
              <a:t>			Carbon Dioxide (CO</a:t>
            </a:r>
            <a:r>
              <a:rPr lang="en-US" sz="2000" dirty="0" smtClean="0"/>
              <a:t>2</a:t>
            </a:r>
            <a:r>
              <a:rPr lang="en-US" dirty="0" smtClean="0"/>
              <a:t>)</a:t>
            </a:r>
          </a:p>
          <a:p>
            <a:pPr eaLnBrk="1" hangingPunct="1">
              <a:lnSpc>
                <a:spcPct val="90000"/>
              </a:lnSpc>
              <a:buFontTx/>
              <a:buNone/>
            </a:pPr>
            <a:r>
              <a:rPr lang="en-US" dirty="0" smtClean="0"/>
              <a:t>			Nitrous Oxide (N</a:t>
            </a:r>
            <a:r>
              <a:rPr lang="en-US" sz="2000" dirty="0" smtClean="0"/>
              <a:t>2</a:t>
            </a:r>
            <a:r>
              <a:rPr lang="en-US" dirty="0" smtClean="0"/>
              <a:t>O)</a:t>
            </a:r>
          </a:p>
          <a:p>
            <a:pPr eaLnBrk="1" hangingPunct="1">
              <a:lnSpc>
                <a:spcPct val="90000"/>
              </a:lnSpc>
              <a:buFontTx/>
              <a:buNone/>
            </a:pPr>
            <a:endParaRPr lang="en-US" dirty="0" smtClean="0"/>
          </a:p>
          <a:p>
            <a:pPr eaLnBrk="1" hangingPunct="1">
              <a:lnSpc>
                <a:spcPct val="90000"/>
              </a:lnSpc>
              <a:buFontTx/>
              <a:buNone/>
            </a:pPr>
            <a:r>
              <a:rPr lang="en-US" dirty="0" smtClean="0"/>
              <a:t>The first 3 are very natural, and in</a:t>
            </a:r>
          </a:p>
          <a:p>
            <a:pPr eaLnBrk="1" hangingPunct="1">
              <a:lnSpc>
                <a:spcPct val="90000"/>
              </a:lnSpc>
              <a:buFontTx/>
              <a:buNone/>
            </a:pPr>
            <a:r>
              <a:rPr lang="en-US" dirty="0" smtClean="0"/>
              <a:t>fact necessary to keep the Earth</a:t>
            </a:r>
          </a:p>
          <a:p>
            <a:pPr eaLnBrk="1" hangingPunct="1">
              <a:lnSpc>
                <a:spcPct val="90000"/>
              </a:lnSpc>
              <a:buFontTx/>
              <a:buNone/>
            </a:pPr>
            <a:r>
              <a:rPr lang="en-US" dirty="0" smtClean="0"/>
              <a:t>warm.</a:t>
            </a:r>
          </a:p>
        </p:txBody>
      </p:sp>
      <p:pic>
        <p:nvPicPr>
          <p:cNvPr id="16388" name="Picture 4"/>
          <p:cNvPicPr>
            <a:picLocks noChangeAspect="1" noChangeArrowheads="1"/>
          </p:cNvPicPr>
          <p:nvPr/>
        </p:nvPicPr>
        <p:blipFill>
          <a:blip r:embed="rId3" cstate="print"/>
          <a:srcRect/>
          <a:stretch>
            <a:fillRect/>
          </a:stretch>
        </p:blipFill>
        <p:spPr bwMode="auto">
          <a:xfrm>
            <a:off x="6353175" y="2438400"/>
            <a:ext cx="2790825" cy="4171950"/>
          </a:xfrm>
          <a:prstGeom prst="rect">
            <a:avLst/>
          </a:prstGeom>
          <a:noFill/>
          <a:ln w="9525">
            <a:noFill/>
            <a:miter lim="800000"/>
            <a:headEnd/>
            <a:tailEnd/>
          </a:ln>
        </p:spPr>
      </p:pic>
    </p:spTree>
    <p:extLst>
      <p:ext uri="{BB962C8B-B14F-4D97-AF65-F5344CB8AC3E}">
        <p14:creationId xmlns:p14="http://schemas.microsoft.com/office/powerpoint/2010/main" val="97287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152400"/>
            <a:ext cx="7772400" cy="1470025"/>
          </a:xfrm>
        </p:spPr>
        <p:txBody>
          <a:bodyPr/>
          <a:lstStyle/>
          <a:p>
            <a:pPr algn="l" eaLnBrk="1" hangingPunct="1">
              <a:defRPr/>
            </a:pPr>
            <a:r>
              <a:rPr lang="en-US" u="sng" dirty="0" smtClean="0">
                <a:solidFill>
                  <a:srgbClr val="FFFF00"/>
                </a:solidFill>
                <a:effectLst>
                  <a:outerShdw blurRad="38100" dist="38100" dir="2700000" algn="tl">
                    <a:srgbClr val="000000"/>
                  </a:outerShdw>
                </a:effectLst>
                <a:latin typeface="Comic Sans MS" pitchFamily="66" charset="0"/>
              </a:rPr>
              <a:t>Global Warming</a:t>
            </a:r>
          </a:p>
        </p:txBody>
      </p:sp>
      <p:sp>
        <p:nvSpPr>
          <p:cNvPr id="20483" name="Rectangle 3"/>
          <p:cNvSpPr>
            <a:spLocks noGrp="1" noChangeArrowheads="1"/>
          </p:cNvSpPr>
          <p:nvPr>
            <p:ph type="subTitle" idx="1"/>
          </p:nvPr>
        </p:nvSpPr>
        <p:spPr>
          <a:xfrm>
            <a:off x="0" y="1143000"/>
            <a:ext cx="4267200" cy="5638800"/>
          </a:xfrm>
        </p:spPr>
        <p:txBody>
          <a:bodyPr/>
          <a:lstStyle/>
          <a:p>
            <a:pPr algn="l" eaLnBrk="1" hangingPunct="1">
              <a:lnSpc>
                <a:spcPct val="90000"/>
              </a:lnSpc>
              <a:defRPr/>
            </a:pPr>
            <a:r>
              <a:rPr lang="en-US" sz="2000" smtClean="0">
                <a:solidFill>
                  <a:srgbClr val="FFFF00"/>
                </a:solidFill>
                <a:effectLst>
                  <a:outerShdw blurRad="38100" dist="38100" dir="2700000" algn="tl">
                    <a:srgbClr val="000000"/>
                  </a:outerShdw>
                </a:effectLst>
                <a:latin typeface="Comic Sans MS" pitchFamily="66" charset="0"/>
              </a:rPr>
              <a:t>The greenhouse effect is natural and necessary for most life here on Earth.</a:t>
            </a:r>
          </a:p>
          <a:p>
            <a:pPr algn="l" eaLnBrk="1" hangingPunct="1">
              <a:lnSpc>
                <a:spcPct val="90000"/>
              </a:lnSpc>
              <a:defRPr/>
            </a:pPr>
            <a:r>
              <a:rPr lang="en-US" sz="2000" smtClean="0">
                <a:solidFill>
                  <a:srgbClr val="FFFF00"/>
                </a:solidFill>
                <a:effectLst>
                  <a:outerShdw blurRad="38100" dist="38100" dir="2700000" algn="tl">
                    <a:srgbClr val="000000"/>
                  </a:outerShdw>
                </a:effectLst>
                <a:latin typeface="Comic Sans MS" pitchFamily="66" charset="0"/>
              </a:rPr>
              <a:t>Without the greenhouses gases in our atmosphere the Earth’s average temperature would be      -16</a:t>
            </a:r>
            <a:r>
              <a:rPr lang="en-US" sz="2000" baseline="30000" smtClean="0">
                <a:solidFill>
                  <a:srgbClr val="FFFF00"/>
                </a:solidFill>
                <a:effectLst>
                  <a:outerShdw blurRad="38100" dist="38100" dir="2700000" algn="tl">
                    <a:srgbClr val="000000"/>
                  </a:outerShdw>
                </a:effectLst>
                <a:latin typeface="Comic Sans MS" pitchFamily="66" charset="0"/>
              </a:rPr>
              <a:t>0</a:t>
            </a:r>
            <a:r>
              <a:rPr lang="en-US" sz="2000" smtClean="0">
                <a:solidFill>
                  <a:srgbClr val="FFFF00"/>
                </a:solidFill>
                <a:effectLst>
                  <a:outerShdw blurRad="38100" dist="38100" dir="2700000" algn="tl">
                    <a:srgbClr val="000000"/>
                  </a:outerShdw>
                </a:effectLst>
                <a:latin typeface="Comic Sans MS" pitchFamily="66" charset="0"/>
              </a:rPr>
              <a:t>C ! This happened to Mars which lost its atmosphere.</a:t>
            </a:r>
          </a:p>
          <a:p>
            <a:pPr algn="l" eaLnBrk="1" hangingPunct="1">
              <a:lnSpc>
                <a:spcPct val="90000"/>
              </a:lnSpc>
              <a:defRPr/>
            </a:pPr>
            <a:endParaRPr lang="en-US" sz="2000" smtClean="0">
              <a:solidFill>
                <a:srgbClr val="FFFF00"/>
              </a:solidFill>
              <a:effectLst>
                <a:outerShdw blurRad="38100" dist="38100" dir="2700000" algn="tl">
                  <a:srgbClr val="000000"/>
                </a:outerShdw>
              </a:effectLst>
              <a:latin typeface="Comic Sans MS" pitchFamily="66" charset="0"/>
            </a:endParaRPr>
          </a:p>
          <a:p>
            <a:pPr algn="l" eaLnBrk="1" hangingPunct="1">
              <a:lnSpc>
                <a:spcPct val="90000"/>
              </a:lnSpc>
              <a:defRPr/>
            </a:pPr>
            <a:r>
              <a:rPr lang="en-US" sz="2000" smtClean="0">
                <a:solidFill>
                  <a:srgbClr val="FFFF00"/>
                </a:solidFill>
                <a:effectLst>
                  <a:outerShdw blurRad="38100" dist="38100" dir="2700000" algn="tl">
                    <a:srgbClr val="000000"/>
                  </a:outerShdw>
                </a:effectLst>
                <a:latin typeface="Comic Sans MS" pitchFamily="66" charset="0"/>
              </a:rPr>
              <a:t>If a planet has extremely high concentrations of greenhouse gases in its atmosphere however it can have a runaway greenhouse effect.</a:t>
            </a:r>
          </a:p>
          <a:p>
            <a:pPr algn="l" eaLnBrk="1" hangingPunct="1">
              <a:lnSpc>
                <a:spcPct val="90000"/>
              </a:lnSpc>
              <a:defRPr/>
            </a:pPr>
            <a:r>
              <a:rPr lang="en-US" sz="2000" smtClean="0">
                <a:solidFill>
                  <a:srgbClr val="FFFF00"/>
                </a:solidFill>
                <a:effectLst>
                  <a:outerShdw blurRad="38100" dist="38100" dir="2700000" algn="tl">
                    <a:srgbClr val="000000"/>
                  </a:outerShdw>
                </a:effectLst>
                <a:latin typeface="Comic Sans MS" pitchFamily="66" charset="0"/>
              </a:rPr>
              <a:t>This is the case with Venus, whose high concentrations of carbon dioxide give it an average surface temperature of 425</a:t>
            </a:r>
            <a:r>
              <a:rPr lang="en-US" sz="2000" baseline="30000" smtClean="0">
                <a:solidFill>
                  <a:srgbClr val="FFFF00"/>
                </a:solidFill>
                <a:effectLst>
                  <a:outerShdw blurRad="38100" dist="38100" dir="2700000" algn="tl">
                    <a:srgbClr val="000000"/>
                  </a:outerShdw>
                </a:effectLst>
                <a:latin typeface="Comic Sans MS" pitchFamily="66" charset="0"/>
              </a:rPr>
              <a:t>0</a:t>
            </a:r>
            <a:r>
              <a:rPr lang="en-US" sz="2000" smtClean="0">
                <a:solidFill>
                  <a:srgbClr val="FFFF00"/>
                </a:solidFill>
                <a:effectLst>
                  <a:outerShdw blurRad="38100" dist="38100" dir="2700000" algn="tl">
                    <a:srgbClr val="000000"/>
                  </a:outerShdw>
                </a:effectLst>
                <a:latin typeface="Comic Sans MS" pitchFamily="66" charset="0"/>
              </a:rPr>
              <a:t>C!!!</a:t>
            </a:r>
          </a:p>
          <a:p>
            <a:pPr algn="l" eaLnBrk="1" hangingPunct="1">
              <a:lnSpc>
                <a:spcPct val="90000"/>
              </a:lnSpc>
              <a:defRPr/>
            </a:pPr>
            <a:endParaRPr lang="en-US" sz="2000" smtClean="0">
              <a:solidFill>
                <a:srgbClr val="FFFF00"/>
              </a:solidFill>
              <a:effectLst>
                <a:outerShdw blurRad="38100" dist="38100" dir="2700000" algn="tl">
                  <a:srgbClr val="000000"/>
                </a:outerShdw>
              </a:effectLst>
              <a:latin typeface="Comic Sans MS" pitchFamily="66" charset="0"/>
            </a:endParaRPr>
          </a:p>
        </p:txBody>
      </p:sp>
      <p:pic>
        <p:nvPicPr>
          <p:cNvPr id="20484" name="Picture 4"/>
          <p:cNvPicPr>
            <a:picLocks noChangeAspect="1" noChangeArrowheads="1"/>
          </p:cNvPicPr>
          <p:nvPr/>
        </p:nvPicPr>
        <p:blipFill>
          <a:blip r:embed="rId3" cstate="print"/>
          <a:srcRect/>
          <a:stretch>
            <a:fillRect/>
          </a:stretch>
        </p:blipFill>
        <p:spPr bwMode="auto">
          <a:xfrm>
            <a:off x="5897563" y="3505200"/>
            <a:ext cx="2986087" cy="3200400"/>
          </a:xfrm>
          <a:prstGeom prst="rect">
            <a:avLst/>
          </a:prstGeom>
          <a:noFill/>
          <a:ln w="9525">
            <a:noFill/>
            <a:miter lim="800000"/>
            <a:headEnd/>
            <a:tailEnd/>
          </a:ln>
        </p:spPr>
      </p:pic>
      <p:pic>
        <p:nvPicPr>
          <p:cNvPr id="20485" name="Picture 5"/>
          <p:cNvPicPr>
            <a:picLocks noChangeAspect="1" noChangeArrowheads="1"/>
          </p:cNvPicPr>
          <p:nvPr/>
        </p:nvPicPr>
        <p:blipFill>
          <a:blip r:embed="rId4" cstate="print"/>
          <a:srcRect/>
          <a:stretch>
            <a:fillRect/>
          </a:stretch>
        </p:blipFill>
        <p:spPr bwMode="auto">
          <a:xfrm>
            <a:off x="5638800" y="228600"/>
            <a:ext cx="3286125" cy="2965450"/>
          </a:xfrm>
          <a:prstGeom prst="rect">
            <a:avLst/>
          </a:prstGeom>
          <a:noFill/>
          <a:ln w="9525">
            <a:noFill/>
            <a:miter lim="800000"/>
            <a:headEnd/>
            <a:tailEnd/>
          </a:ln>
        </p:spPr>
      </p:pic>
      <p:pic>
        <p:nvPicPr>
          <p:cNvPr id="20486" name="Picture 6"/>
          <p:cNvPicPr>
            <a:picLocks noChangeAspect="1" noChangeArrowheads="1"/>
          </p:cNvPicPr>
          <p:nvPr/>
        </p:nvPicPr>
        <p:blipFill>
          <a:blip r:embed="rId5" cstate="print"/>
          <a:srcRect/>
          <a:stretch>
            <a:fillRect/>
          </a:stretch>
        </p:blipFill>
        <p:spPr bwMode="auto">
          <a:xfrm>
            <a:off x="5943600" y="0"/>
            <a:ext cx="2876550" cy="3276600"/>
          </a:xfrm>
          <a:prstGeom prst="rect">
            <a:avLst/>
          </a:prstGeom>
          <a:noFill/>
          <a:ln w="9525">
            <a:noFill/>
            <a:miter lim="800000"/>
            <a:headEnd/>
            <a:tailEnd/>
          </a:ln>
        </p:spPr>
      </p:pic>
      <p:pic>
        <p:nvPicPr>
          <p:cNvPr id="20487" name="Picture 7"/>
          <p:cNvPicPr>
            <a:picLocks noChangeAspect="1" noChangeArrowheads="1"/>
          </p:cNvPicPr>
          <p:nvPr/>
        </p:nvPicPr>
        <p:blipFill>
          <a:blip r:embed="rId6" cstate="print"/>
          <a:srcRect/>
          <a:stretch>
            <a:fillRect/>
          </a:stretch>
        </p:blipFill>
        <p:spPr bwMode="auto">
          <a:xfrm>
            <a:off x="5943600" y="3352800"/>
            <a:ext cx="3049588" cy="3409950"/>
          </a:xfrm>
          <a:prstGeom prst="rect">
            <a:avLst/>
          </a:prstGeom>
          <a:noFill/>
          <a:ln w="9525">
            <a:noFill/>
            <a:miter lim="800000"/>
            <a:headEnd/>
            <a:tailEnd/>
          </a:ln>
        </p:spPr>
      </p:pic>
    </p:spTree>
    <p:extLst>
      <p:ext uri="{BB962C8B-B14F-4D97-AF65-F5344CB8AC3E}">
        <p14:creationId xmlns:p14="http://schemas.microsoft.com/office/powerpoint/2010/main" val="2826741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15" presetID="13" presetClass="entr" presetSubtype="16" fill="hold" nodeType="withEffect">
                                  <p:stCondLst>
                                    <p:cond delay="0"/>
                                  </p:stCondLst>
                                  <p:childTnLst>
                                    <p:set>
                                      <p:cBhvr>
                                        <p:cTn id="16" dur="1" fill="hold">
                                          <p:stCondLst>
                                            <p:cond delay="0"/>
                                          </p:stCondLst>
                                        </p:cTn>
                                        <p:tgtEl>
                                          <p:spTgt spid="20485"/>
                                        </p:tgtEl>
                                        <p:attrNameLst>
                                          <p:attrName>style.visibility</p:attrName>
                                        </p:attrNameLst>
                                      </p:cBhvr>
                                      <p:to>
                                        <p:strVal val="visible"/>
                                      </p:to>
                                    </p:set>
                                    <p:animEffect transition="in" filter="plus(in)">
                                      <p:cBhvr>
                                        <p:cTn id="17" dur="2000"/>
                                        <p:tgtEl>
                                          <p:spTgt spid="204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20485"/>
                                        </p:tgtEl>
                                        <p:attrNameLst>
                                          <p:attrName>ppt_x</p:attrName>
                                        </p:attrNameLst>
                                      </p:cBhvr>
                                      <p:tavLst>
                                        <p:tav tm="0">
                                          <p:val>
                                            <p:strVal val="ppt_x"/>
                                          </p:val>
                                        </p:tav>
                                        <p:tav tm="100000">
                                          <p:val>
                                            <p:strVal val="ppt_x"/>
                                          </p:val>
                                        </p:tav>
                                      </p:tavLst>
                                    </p:anim>
                                    <p:anim calcmode="lin" valueType="num">
                                      <p:cBhvr additive="base">
                                        <p:cTn id="22" dur="500"/>
                                        <p:tgtEl>
                                          <p:spTgt spid="20485"/>
                                        </p:tgtEl>
                                        <p:attrNameLst>
                                          <p:attrName>ppt_y</p:attrName>
                                        </p:attrNameLst>
                                      </p:cBhvr>
                                      <p:tavLst>
                                        <p:tav tm="0">
                                          <p:val>
                                            <p:strVal val="ppt_y"/>
                                          </p:val>
                                        </p:tav>
                                        <p:tav tm="100000">
                                          <p:val>
                                            <p:strVal val="1+ppt_h/2"/>
                                          </p:val>
                                        </p:tav>
                                      </p:tavLst>
                                    </p:anim>
                                    <p:set>
                                      <p:cBhvr>
                                        <p:cTn id="23" dur="1" fill="hold">
                                          <p:stCondLst>
                                            <p:cond delay="499"/>
                                          </p:stCondLst>
                                        </p:cTn>
                                        <p:tgtEl>
                                          <p:spTgt spid="20485"/>
                                        </p:tgtEl>
                                        <p:attrNameLst>
                                          <p:attrName>style.visibility</p:attrName>
                                        </p:attrNameLst>
                                      </p:cBhvr>
                                      <p:to>
                                        <p:strVal val="hidden"/>
                                      </p:to>
                                    </p:set>
                                  </p:childTnLst>
                                </p:cTn>
                              </p:par>
                              <p:par>
                                <p:cTn id="24" presetID="49" presetClass="entr" presetSubtype="0" decel="100000" fill="hold" nodeType="withEffect">
                                  <p:stCondLst>
                                    <p:cond delay="0"/>
                                  </p:stCondLst>
                                  <p:childTnLst>
                                    <p:set>
                                      <p:cBhvr>
                                        <p:cTn id="25" dur="1" fill="hold">
                                          <p:stCondLst>
                                            <p:cond delay="0"/>
                                          </p:stCondLst>
                                        </p:cTn>
                                        <p:tgtEl>
                                          <p:spTgt spid="20486"/>
                                        </p:tgtEl>
                                        <p:attrNameLst>
                                          <p:attrName>style.visibility</p:attrName>
                                        </p:attrNameLst>
                                      </p:cBhvr>
                                      <p:to>
                                        <p:strVal val="visible"/>
                                      </p:to>
                                    </p:set>
                                    <p:anim calcmode="lin" valueType="num">
                                      <p:cBhvr>
                                        <p:cTn id="26" dur="500" fill="hold"/>
                                        <p:tgtEl>
                                          <p:spTgt spid="20486"/>
                                        </p:tgtEl>
                                        <p:attrNameLst>
                                          <p:attrName>ppt_w</p:attrName>
                                        </p:attrNameLst>
                                      </p:cBhvr>
                                      <p:tavLst>
                                        <p:tav tm="0">
                                          <p:val>
                                            <p:fltVal val="0"/>
                                          </p:val>
                                        </p:tav>
                                        <p:tav tm="100000">
                                          <p:val>
                                            <p:strVal val="#ppt_w"/>
                                          </p:val>
                                        </p:tav>
                                      </p:tavLst>
                                    </p:anim>
                                    <p:anim calcmode="lin" valueType="num">
                                      <p:cBhvr>
                                        <p:cTn id="27" dur="500" fill="hold"/>
                                        <p:tgtEl>
                                          <p:spTgt spid="20486"/>
                                        </p:tgtEl>
                                        <p:attrNameLst>
                                          <p:attrName>ppt_h</p:attrName>
                                        </p:attrNameLst>
                                      </p:cBhvr>
                                      <p:tavLst>
                                        <p:tav tm="0">
                                          <p:val>
                                            <p:fltVal val="0"/>
                                          </p:val>
                                        </p:tav>
                                        <p:tav tm="100000">
                                          <p:val>
                                            <p:strVal val="#ppt_h"/>
                                          </p:val>
                                        </p:tav>
                                      </p:tavLst>
                                    </p:anim>
                                    <p:anim calcmode="lin" valueType="num">
                                      <p:cBhvr>
                                        <p:cTn id="28" dur="500" fill="hold"/>
                                        <p:tgtEl>
                                          <p:spTgt spid="20486"/>
                                        </p:tgtEl>
                                        <p:attrNameLst>
                                          <p:attrName>style.rotation</p:attrName>
                                        </p:attrNameLst>
                                      </p:cBhvr>
                                      <p:tavLst>
                                        <p:tav tm="0">
                                          <p:val>
                                            <p:fltVal val="360"/>
                                          </p:val>
                                        </p:tav>
                                        <p:tav tm="100000">
                                          <p:val>
                                            <p:fltVal val="0"/>
                                          </p:val>
                                        </p:tav>
                                      </p:tavLst>
                                    </p:anim>
                                    <p:animEffect transition="in" filter="fade">
                                      <p:cBhvr>
                                        <p:cTn id="29" dur="500"/>
                                        <p:tgtEl>
                                          <p:spTgt spid="204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0483">
                                            <p:txEl>
                                              <p:pRg st="3" end="3"/>
                                            </p:txEl>
                                          </p:spTgt>
                                        </p:tgtEl>
                                        <p:attrNameLst>
                                          <p:attrName>style.visibility</p:attrName>
                                        </p:attrNameLst>
                                      </p:cBhvr>
                                      <p:to>
                                        <p:strVal val="visible"/>
                                      </p:to>
                                    </p:set>
                                    <p:anim calcmode="lin" valueType="num">
                                      <p:cBhvr additive="base">
                                        <p:cTn id="34"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0483">
                                            <p:txEl>
                                              <p:pRg st="4" end="4"/>
                                            </p:txEl>
                                          </p:spTgt>
                                        </p:tgtEl>
                                        <p:attrNameLst>
                                          <p:attrName>style.visibility</p:attrName>
                                        </p:attrNameLst>
                                      </p:cBhvr>
                                      <p:to>
                                        <p:strVal val="visible"/>
                                      </p:to>
                                    </p:set>
                                    <p:anim calcmode="lin" valueType="num">
                                      <p:cBhvr additive="base">
                                        <p:cTn id="40"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0483">
                                            <p:txEl>
                                              <p:pRg st="4" end="4"/>
                                            </p:txEl>
                                          </p:spTgt>
                                        </p:tgtEl>
                                        <p:attrNameLst>
                                          <p:attrName>ppt_y</p:attrName>
                                        </p:attrNameLst>
                                      </p:cBhvr>
                                      <p:tavLst>
                                        <p:tav tm="0">
                                          <p:val>
                                            <p:strVal val="1+#ppt_h/2"/>
                                          </p:val>
                                        </p:tav>
                                        <p:tav tm="100000">
                                          <p:val>
                                            <p:strVal val="#ppt_y"/>
                                          </p:val>
                                        </p:tav>
                                      </p:tavLst>
                                    </p:anim>
                                  </p:childTnLst>
                                </p:cTn>
                              </p:par>
                              <p:par>
                                <p:cTn id="42" presetID="5" presetClass="entr" presetSubtype="10" fill="hold" nodeType="withEffect">
                                  <p:stCondLst>
                                    <p:cond delay="0"/>
                                  </p:stCondLst>
                                  <p:childTnLst>
                                    <p:set>
                                      <p:cBhvr>
                                        <p:cTn id="43" dur="1" fill="hold">
                                          <p:stCondLst>
                                            <p:cond delay="0"/>
                                          </p:stCondLst>
                                        </p:cTn>
                                        <p:tgtEl>
                                          <p:spTgt spid="20484"/>
                                        </p:tgtEl>
                                        <p:attrNameLst>
                                          <p:attrName>style.visibility</p:attrName>
                                        </p:attrNameLst>
                                      </p:cBhvr>
                                      <p:to>
                                        <p:strVal val="visible"/>
                                      </p:to>
                                    </p:set>
                                    <p:animEffect transition="in" filter="checkerboard(across)">
                                      <p:cBhvr>
                                        <p:cTn id="44" dur="500"/>
                                        <p:tgtEl>
                                          <p:spTgt spid="2048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fill="hold" nodeType="clickEffect">
                                  <p:stCondLst>
                                    <p:cond delay="0"/>
                                  </p:stCondLst>
                                  <p:childTnLst>
                                    <p:anim calcmode="lin" valueType="num">
                                      <p:cBhvr additive="base">
                                        <p:cTn id="48" dur="500"/>
                                        <p:tgtEl>
                                          <p:spTgt spid="20484"/>
                                        </p:tgtEl>
                                        <p:attrNameLst>
                                          <p:attrName>ppt_x</p:attrName>
                                        </p:attrNameLst>
                                      </p:cBhvr>
                                      <p:tavLst>
                                        <p:tav tm="0">
                                          <p:val>
                                            <p:strVal val="ppt_x"/>
                                          </p:val>
                                        </p:tav>
                                        <p:tav tm="100000">
                                          <p:val>
                                            <p:strVal val="ppt_x"/>
                                          </p:val>
                                        </p:tav>
                                      </p:tavLst>
                                    </p:anim>
                                    <p:anim calcmode="lin" valueType="num">
                                      <p:cBhvr additive="base">
                                        <p:cTn id="49" dur="500"/>
                                        <p:tgtEl>
                                          <p:spTgt spid="20484"/>
                                        </p:tgtEl>
                                        <p:attrNameLst>
                                          <p:attrName>ppt_y</p:attrName>
                                        </p:attrNameLst>
                                      </p:cBhvr>
                                      <p:tavLst>
                                        <p:tav tm="0">
                                          <p:val>
                                            <p:strVal val="ppt_y"/>
                                          </p:val>
                                        </p:tav>
                                        <p:tav tm="100000">
                                          <p:val>
                                            <p:strVal val="1+ppt_h/2"/>
                                          </p:val>
                                        </p:tav>
                                      </p:tavLst>
                                    </p:anim>
                                    <p:set>
                                      <p:cBhvr>
                                        <p:cTn id="50" dur="1" fill="hold">
                                          <p:stCondLst>
                                            <p:cond delay="499"/>
                                          </p:stCondLst>
                                        </p:cTn>
                                        <p:tgtEl>
                                          <p:spTgt spid="20484"/>
                                        </p:tgtEl>
                                        <p:attrNameLst>
                                          <p:attrName>style.visibility</p:attrName>
                                        </p:attrNameLst>
                                      </p:cBhvr>
                                      <p:to>
                                        <p:strVal val="hidden"/>
                                      </p:to>
                                    </p:set>
                                  </p:childTnLst>
                                </p:cTn>
                              </p:par>
                              <p:par>
                                <p:cTn id="51" presetID="13" presetClass="entr" presetSubtype="16" fill="hold" nodeType="withEffect">
                                  <p:stCondLst>
                                    <p:cond delay="0"/>
                                  </p:stCondLst>
                                  <p:childTnLst>
                                    <p:set>
                                      <p:cBhvr>
                                        <p:cTn id="52" dur="1" fill="hold">
                                          <p:stCondLst>
                                            <p:cond delay="0"/>
                                          </p:stCondLst>
                                        </p:cTn>
                                        <p:tgtEl>
                                          <p:spTgt spid="20487"/>
                                        </p:tgtEl>
                                        <p:attrNameLst>
                                          <p:attrName>style.visibility</p:attrName>
                                        </p:attrNameLst>
                                      </p:cBhvr>
                                      <p:to>
                                        <p:strVal val="visible"/>
                                      </p:to>
                                    </p:set>
                                    <p:animEffect transition="in" filter="plus(in)">
                                      <p:cBhvr>
                                        <p:cTn id="53"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228600"/>
            <a:ext cx="8229600" cy="1143000"/>
          </a:xfrm>
        </p:spPr>
        <p:txBody>
          <a:bodyPr/>
          <a:lstStyle/>
          <a:p>
            <a:pPr eaLnBrk="1" hangingPunct="1">
              <a:defRPr/>
            </a:pPr>
            <a:r>
              <a:rPr lang="en-US" sz="4000" u="sng" dirty="0" smtClean="0">
                <a:effectLst>
                  <a:outerShdw blurRad="38100" dist="38100" dir="2700000" algn="tl">
                    <a:srgbClr val="000000"/>
                  </a:outerShdw>
                </a:effectLst>
              </a:rPr>
              <a:t>Climate Change</a:t>
            </a:r>
          </a:p>
        </p:txBody>
      </p:sp>
      <p:sp>
        <p:nvSpPr>
          <p:cNvPr id="18435" name="Text Box 4"/>
          <p:cNvSpPr txBox="1">
            <a:spLocks noChangeArrowheads="1"/>
          </p:cNvSpPr>
          <p:nvPr/>
        </p:nvSpPr>
        <p:spPr bwMode="auto">
          <a:xfrm>
            <a:off x="0" y="609600"/>
            <a:ext cx="9144000" cy="366713"/>
          </a:xfrm>
          <a:prstGeom prst="rect">
            <a:avLst/>
          </a:prstGeom>
          <a:noFill/>
          <a:ln w="9525">
            <a:noFill/>
            <a:miter lim="800000"/>
            <a:headEnd/>
            <a:tailEnd/>
          </a:ln>
        </p:spPr>
        <p:txBody>
          <a:bodyPr>
            <a:spAutoFit/>
          </a:bodyPr>
          <a:lstStyle/>
          <a:p>
            <a:pPr>
              <a:spcBef>
                <a:spcPct val="50000"/>
              </a:spcBef>
            </a:pPr>
            <a:endParaRPr lang="en-US">
              <a:solidFill>
                <a:prstClr val="white"/>
              </a:solidFill>
            </a:endParaRPr>
          </a:p>
        </p:txBody>
      </p:sp>
      <p:sp>
        <p:nvSpPr>
          <p:cNvPr id="18436" name="Text Box 5"/>
          <p:cNvSpPr txBox="1">
            <a:spLocks noChangeArrowheads="1"/>
          </p:cNvSpPr>
          <p:nvPr/>
        </p:nvSpPr>
        <p:spPr bwMode="auto">
          <a:xfrm>
            <a:off x="0" y="685800"/>
            <a:ext cx="9144000" cy="641350"/>
          </a:xfrm>
          <a:prstGeom prst="rect">
            <a:avLst/>
          </a:prstGeom>
          <a:noFill/>
          <a:ln w="9525">
            <a:noFill/>
            <a:miter lim="800000"/>
            <a:headEnd/>
            <a:tailEnd/>
          </a:ln>
        </p:spPr>
        <p:txBody>
          <a:bodyPr>
            <a:spAutoFit/>
          </a:bodyPr>
          <a:lstStyle/>
          <a:p>
            <a:pPr>
              <a:spcBef>
                <a:spcPct val="50000"/>
              </a:spcBef>
            </a:pPr>
            <a:r>
              <a:rPr lang="en-US">
                <a:solidFill>
                  <a:prstClr val="white"/>
                </a:solidFill>
              </a:rPr>
              <a:t>As more CO</a:t>
            </a:r>
            <a:r>
              <a:rPr lang="en-US" sz="1000">
                <a:solidFill>
                  <a:prstClr val="white"/>
                </a:solidFill>
              </a:rPr>
              <a:t>2</a:t>
            </a:r>
            <a:r>
              <a:rPr lang="en-US">
                <a:solidFill>
                  <a:prstClr val="white"/>
                </a:solidFill>
              </a:rPr>
              <a:t> is added to the atmosphere, it traps more heat reflected from the Earth and raises the average global temperature. </a:t>
            </a:r>
          </a:p>
        </p:txBody>
      </p:sp>
      <p:pic>
        <p:nvPicPr>
          <p:cNvPr id="18437" name="Picture 7"/>
          <p:cNvPicPr>
            <a:picLocks noGrp="1" noChangeAspect="1" noChangeArrowheads="1"/>
          </p:cNvPicPr>
          <p:nvPr>
            <p:ph type="body" idx="1"/>
          </p:nvPr>
        </p:nvPicPr>
        <p:blipFill>
          <a:blip r:embed="rId3" cstate="print"/>
          <a:srcRect/>
          <a:stretch>
            <a:fillRect/>
          </a:stretch>
        </p:blipFill>
        <p:spPr>
          <a:xfrm>
            <a:off x="609600" y="2133600"/>
            <a:ext cx="8229600" cy="4525963"/>
          </a:xfrm>
        </p:spPr>
      </p:pic>
      <p:pic>
        <p:nvPicPr>
          <p:cNvPr id="231432" name="Picture 8"/>
          <p:cNvPicPr>
            <a:picLocks noChangeAspect="1" noChangeArrowheads="1"/>
          </p:cNvPicPr>
          <p:nvPr/>
        </p:nvPicPr>
        <p:blipFill>
          <a:blip r:embed="rId4" cstate="print"/>
          <a:srcRect/>
          <a:stretch>
            <a:fillRect/>
          </a:stretch>
        </p:blipFill>
        <p:spPr bwMode="auto">
          <a:xfrm>
            <a:off x="609600" y="2133600"/>
            <a:ext cx="8229600" cy="4533900"/>
          </a:xfrm>
          <a:prstGeom prst="rect">
            <a:avLst/>
          </a:prstGeom>
          <a:noFill/>
          <a:ln w="9525">
            <a:noFill/>
            <a:miter lim="800000"/>
            <a:headEnd/>
            <a:tailEnd/>
          </a:ln>
        </p:spPr>
      </p:pic>
    </p:spTree>
    <p:extLst>
      <p:ext uri="{BB962C8B-B14F-4D97-AF65-F5344CB8AC3E}">
        <p14:creationId xmlns:p14="http://schemas.microsoft.com/office/powerpoint/2010/main" val="103198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1432"/>
                                        </p:tgtEl>
                                        <p:attrNameLst>
                                          <p:attrName>style.visibility</p:attrName>
                                        </p:attrNameLst>
                                      </p:cBhvr>
                                      <p:to>
                                        <p:strVal val="visible"/>
                                      </p:to>
                                    </p:set>
                                    <p:anim calcmode="lin" valueType="num">
                                      <p:cBhvr>
                                        <p:cTn id="7" dur="1000" fill="hold"/>
                                        <p:tgtEl>
                                          <p:spTgt spid="231432"/>
                                        </p:tgtEl>
                                        <p:attrNameLst>
                                          <p:attrName>ppt_w</p:attrName>
                                        </p:attrNameLst>
                                      </p:cBhvr>
                                      <p:tavLst>
                                        <p:tav tm="0">
                                          <p:val>
                                            <p:fltVal val="0"/>
                                          </p:val>
                                        </p:tav>
                                        <p:tav tm="100000">
                                          <p:val>
                                            <p:strVal val="#ppt_w"/>
                                          </p:val>
                                        </p:tav>
                                      </p:tavLst>
                                    </p:anim>
                                    <p:anim calcmode="lin" valueType="num">
                                      <p:cBhvr>
                                        <p:cTn id="8" dur="1000" fill="hold"/>
                                        <p:tgtEl>
                                          <p:spTgt spid="231432"/>
                                        </p:tgtEl>
                                        <p:attrNameLst>
                                          <p:attrName>ppt_h</p:attrName>
                                        </p:attrNameLst>
                                      </p:cBhvr>
                                      <p:tavLst>
                                        <p:tav tm="0">
                                          <p:val>
                                            <p:fltVal val="0"/>
                                          </p:val>
                                        </p:tav>
                                        <p:tav tm="100000">
                                          <p:val>
                                            <p:strVal val="#ppt_h"/>
                                          </p:val>
                                        </p:tav>
                                      </p:tavLst>
                                    </p:anim>
                                    <p:anim calcmode="lin" valueType="num">
                                      <p:cBhvr>
                                        <p:cTn id="9" dur="1000" fill="hold"/>
                                        <p:tgtEl>
                                          <p:spTgt spid="2314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14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152400"/>
            <a:ext cx="7772400" cy="1470025"/>
          </a:xfrm>
        </p:spPr>
        <p:txBody>
          <a:bodyPr/>
          <a:lstStyle/>
          <a:p>
            <a:pPr algn="l" eaLnBrk="1" hangingPunct="1">
              <a:defRPr/>
            </a:pPr>
            <a:r>
              <a:rPr lang="en-US" u="sng" dirty="0" smtClean="0">
                <a:solidFill>
                  <a:srgbClr val="FFFF00"/>
                </a:solidFill>
                <a:effectLst>
                  <a:outerShdw blurRad="38100" dist="38100" dir="2700000" algn="tl">
                    <a:srgbClr val="000000"/>
                  </a:outerShdw>
                </a:effectLst>
                <a:latin typeface="Comic Sans MS" pitchFamily="66" charset="0"/>
              </a:rPr>
              <a:t>Climate Change</a:t>
            </a:r>
          </a:p>
        </p:txBody>
      </p:sp>
      <p:sp>
        <p:nvSpPr>
          <p:cNvPr id="25603" name="Rectangle 3"/>
          <p:cNvSpPr>
            <a:spLocks noGrp="1" noChangeArrowheads="1"/>
          </p:cNvSpPr>
          <p:nvPr>
            <p:ph type="subTitle" idx="1"/>
          </p:nvPr>
        </p:nvSpPr>
        <p:spPr>
          <a:xfrm>
            <a:off x="0" y="1143000"/>
            <a:ext cx="3200400" cy="5715000"/>
          </a:xfrm>
        </p:spPr>
        <p:txBody>
          <a:bodyPr/>
          <a:lstStyle/>
          <a:p>
            <a:pPr algn="l" eaLnBrk="1" hangingPunct="1">
              <a:lnSpc>
                <a:spcPct val="80000"/>
              </a:lnSpc>
              <a:defRPr/>
            </a:pPr>
            <a:r>
              <a:rPr lang="en-US" sz="2000" smtClean="0">
                <a:solidFill>
                  <a:srgbClr val="FFFF00"/>
                </a:solidFill>
                <a:effectLst>
                  <a:outerShdw blurRad="38100" dist="38100" dir="2700000" algn="tl">
                    <a:srgbClr val="000000"/>
                  </a:outerShdw>
                </a:effectLst>
                <a:latin typeface="Comic Sans MS" pitchFamily="66" charset="0"/>
              </a:rPr>
              <a:t>Most scientists believe there is a direct link between the amount of CO2 pumped into the air and the increase in average temperature the Earth has experienced recently.</a:t>
            </a:r>
          </a:p>
          <a:p>
            <a:pPr algn="l" eaLnBrk="1" hangingPunct="1">
              <a:lnSpc>
                <a:spcPct val="80000"/>
              </a:lnSpc>
              <a:defRPr/>
            </a:pPr>
            <a:r>
              <a:rPr lang="en-US" sz="2000" smtClean="0">
                <a:solidFill>
                  <a:srgbClr val="FFFF00"/>
                </a:solidFill>
                <a:effectLst>
                  <a:outerShdw blurRad="38100" dist="38100" dir="2700000" algn="tl">
                    <a:srgbClr val="000000"/>
                  </a:outerShdw>
                </a:effectLst>
                <a:latin typeface="Comic Sans MS" pitchFamily="66" charset="0"/>
              </a:rPr>
              <a:t>Carbon Dioxide traps heat, and today we are releasing more CO2 than any other greenhouse gas into the atmosphere.</a:t>
            </a:r>
          </a:p>
          <a:p>
            <a:pPr algn="l" eaLnBrk="1" hangingPunct="1">
              <a:lnSpc>
                <a:spcPct val="80000"/>
              </a:lnSpc>
              <a:defRPr/>
            </a:pPr>
            <a:r>
              <a:rPr lang="en-US" sz="2000" smtClean="0">
                <a:solidFill>
                  <a:srgbClr val="FFFF00"/>
                </a:solidFill>
                <a:effectLst>
                  <a:outerShdw blurRad="38100" dist="38100" dir="2700000" algn="tl">
                    <a:srgbClr val="000000"/>
                  </a:outerShdw>
                </a:effectLst>
                <a:latin typeface="Comic Sans MS" pitchFamily="66" charset="0"/>
              </a:rPr>
              <a:t>Millions of tons of CO2 are released each year from power plants that burn coal or oil and from cars that burn gasoline. </a:t>
            </a:r>
          </a:p>
          <a:p>
            <a:pPr algn="l" eaLnBrk="1" hangingPunct="1">
              <a:lnSpc>
                <a:spcPct val="80000"/>
              </a:lnSpc>
              <a:defRPr/>
            </a:pPr>
            <a:r>
              <a:rPr lang="en-US" sz="2000" smtClean="0">
                <a:solidFill>
                  <a:srgbClr val="FFFF00"/>
                </a:solidFill>
                <a:effectLst>
                  <a:outerShdw blurRad="38100" dist="38100" dir="2700000" algn="tl">
                    <a:srgbClr val="000000"/>
                  </a:outerShdw>
                </a:effectLst>
                <a:latin typeface="Comic Sans MS" pitchFamily="66" charset="0"/>
              </a:rPr>
              <a:t>Millions of trees are burned in the rainforests each year to clear land for farming as well.</a:t>
            </a:r>
          </a:p>
          <a:p>
            <a:pPr algn="l" eaLnBrk="1" hangingPunct="1">
              <a:lnSpc>
                <a:spcPct val="80000"/>
              </a:lnSpc>
              <a:defRPr/>
            </a:pPr>
            <a:endParaRPr lang="en-US" sz="2000" smtClean="0">
              <a:solidFill>
                <a:srgbClr val="FFFF00"/>
              </a:solidFill>
              <a:effectLst>
                <a:outerShdw blurRad="38100" dist="38100" dir="2700000" algn="tl">
                  <a:srgbClr val="000000"/>
                </a:outerShdw>
              </a:effectLst>
              <a:latin typeface="Comic Sans MS" pitchFamily="66" charset="0"/>
            </a:endParaRPr>
          </a:p>
        </p:txBody>
      </p:sp>
      <p:pic>
        <p:nvPicPr>
          <p:cNvPr id="25604" name="Picture 4"/>
          <p:cNvPicPr>
            <a:picLocks noChangeAspect="1" noChangeArrowheads="1"/>
          </p:cNvPicPr>
          <p:nvPr/>
        </p:nvPicPr>
        <p:blipFill>
          <a:blip r:embed="rId3" cstate="print"/>
          <a:srcRect/>
          <a:stretch>
            <a:fillRect/>
          </a:stretch>
        </p:blipFill>
        <p:spPr bwMode="auto">
          <a:xfrm>
            <a:off x="4629150" y="1371600"/>
            <a:ext cx="4514850" cy="5143500"/>
          </a:xfrm>
          <a:prstGeom prst="rect">
            <a:avLst/>
          </a:prstGeom>
          <a:noFill/>
          <a:ln w="9525">
            <a:solidFill>
              <a:schemeClr val="tx1"/>
            </a:solidFill>
            <a:miter lim="800000"/>
            <a:headEnd/>
            <a:tailEnd/>
          </a:ln>
        </p:spPr>
      </p:pic>
      <p:pic>
        <p:nvPicPr>
          <p:cNvPr id="25605" name="Picture 5"/>
          <p:cNvPicPr>
            <a:picLocks noChangeAspect="1" noChangeArrowheads="1"/>
          </p:cNvPicPr>
          <p:nvPr/>
        </p:nvPicPr>
        <p:blipFill>
          <a:blip r:embed="rId4" cstate="print"/>
          <a:srcRect/>
          <a:stretch>
            <a:fillRect/>
          </a:stretch>
        </p:blipFill>
        <p:spPr bwMode="auto">
          <a:xfrm>
            <a:off x="3581400" y="1371600"/>
            <a:ext cx="5562600" cy="3698875"/>
          </a:xfrm>
          <a:prstGeom prst="rect">
            <a:avLst/>
          </a:prstGeom>
          <a:noFill/>
          <a:ln w="9525">
            <a:solidFill>
              <a:schemeClr val="tx1"/>
            </a:solidFill>
            <a:miter lim="800000"/>
            <a:headEnd/>
            <a:tailEnd/>
          </a:ln>
        </p:spPr>
      </p:pic>
      <p:pic>
        <p:nvPicPr>
          <p:cNvPr id="25606" name="Picture 6"/>
          <p:cNvPicPr>
            <a:picLocks noChangeAspect="1" noChangeArrowheads="1"/>
          </p:cNvPicPr>
          <p:nvPr/>
        </p:nvPicPr>
        <p:blipFill>
          <a:blip r:embed="rId5" cstate="print"/>
          <a:srcRect/>
          <a:stretch>
            <a:fillRect/>
          </a:stretch>
        </p:blipFill>
        <p:spPr bwMode="auto">
          <a:xfrm>
            <a:off x="3276600" y="2133600"/>
            <a:ext cx="5867400" cy="2933700"/>
          </a:xfrm>
          <a:prstGeom prst="rect">
            <a:avLst/>
          </a:prstGeom>
          <a:noFill/>
          <a:ln w="9525">
            <a:solidFill>
              <a:schemeClr val="tx1"/>
            </a:solidFill>
            <a:miter lim="800000"/>
            <a:headEnd/>
            <a:tailEnd/>
          </a:ln>
        </p:spPr>
      </p:pic>
      <p:pic>
        <p:nvPicPr>
          <p:cNvPr id="25607" name="Picture 7"/>
          <p:cNvPicPr>
            <a:picLocks noChangeAspect="1" noChangeArrowheads="1"/>
          </p:cNvPicPr>
          <p:nvPr/>
        </p:nvPicPr>
        <p:blipFill>
          <a:blip r:embed="rId6" cstate="print"/>
          <a:srcRect/>
          <a:stretch>
            <a:fillRect/>
          </a:stretch>
        </p:blipFill>
        <p:spPr bwMode="auto">
          <a:xfrm>
            <a:off x="4267200" y="1371600"/>
            <a:ext cx="4876800" cy="36020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65075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xit" presetSubtype="0" fill="hold" nodeType="clickEffect">
                                  <p:stCondLst>
                                    <p:cond delay="0"/>
                                  </p:stCondLst>
                                  <p:childTnLst>
                                    <p:animEffect transition="out" filter="dissolve">
                                      <p:cBhvr>
                                        <p:cTn id="12" dur="500"/>
                                        <p:tgtEl>
                                          <p:spTgt spid="25607"/>
                                        </p:tgtEl>
                                      </p:cBhvr>
                                    </p:animEffect>
                                    <p:set>
                                      <p:cBhvr>
                                        <p:cTn id="13" dur="1" fill="hold">
                                          <p:stCondLst>
                                            <p:cond delay="499"/>
                                          </p:stCondLst>
                                        </p:cTn>
                                        <p:tgtEl>
                                          <p:spTgt spid="25607"/>
                                        </p:tgtEl>
                                        <p:attrNameLst>
                                          <p:attrName>style.visibility</p:attrName>
                                        </p:attrNameLst>
                                      </p:cBhvr>
                                      <p:to>
                                        <p:strVal val="hidden"/>
                                      </p:to>
                                    </p:set>
                                  </p:childTnLst>
                                </p:cTn>
                              </p:par>
                              <p:par>
                                <p:cTn id="14" presetID="9" presetClass="entr" presetSubtype="0" fill="hold" nodeType="withEffect">
                                  <p:stCondLst>
                                    <p:cond delay="0"/>
                                  </p:stCondLst>
                                  <p:childTnLst>
                                    <p:set>
                                      <p:cBhvr>
                                        <p:cTn id="15" dur="1" fill="hold">
                                          <p:stCondLst>
                                            <p:cond delay="0"/>
                                          </p:stCondLst>
                                        </p:cTn>
                                        <p:tgtEl>
                                          <p:spTgt spid="25604"/>
                                        </p:tgtEl>
                                        <p:attrNameLst>
                                          <p:attrName>style.visibility</p:attrName>
                                        </p:attrNameLst>
                                      </p:cBhvr>
                                      <p:to>
                                        <p:strVal val="visible"/>
                                      </p:to>
                                    </p:set>
                                    <p:animEffect transition="in" filter="dissolve">
                                      <p:cBhvr>
                                        <p:cTn id="16" dur="500"/>
                                        <p:tgtEl>
                                          <p:spTgt spid="25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5603">
                                            <p:txEl>
                                              <p:pRg st="1" end="1"/>
                                            </p:txEl>
                                          </p:spTgt>
                                        </p:tgtEl>
                                        <p:attrNameLst>
                                          <p:attrName>style.visibility</p:attrName>
                                        </p:attrNameLst>
                                      </p:cBhvr>
                                      <p:to>
                                        <p:strVal val="visible"/>
                                      </p:to>
                                    </p:set>
                                    <p:anim calcmode="lin" valueType="num">
                                      <p:cBhvr additive="base">
                                        <p:cTn id="21"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 calcmode="lin" valueType="num">
                                      <p:cBhvr additive="base">
                                        <p:cTn id="27"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603">
                                            <p:txEl>
                                              <p:pRg st="2" end="2"/>
                                            </p:txEl>
                                          </p:spTgt>
                                        </p:tgtEl>
                                        <p:attrNameLst>
                                          <p:attrName>ppt_y</p:attrName>
                                        </p:attrNameLst>
                                      </p:cBhvr>
                                      <p:tavLst>
                                        <p:tav tm="0">
                                          <p:val>
                                            <p:strVal val="1+#ppt_h/2"/>
                                          </p:val>
                                        </p:tav>
                                        <p:tav tm="100000">
                                          <p:val>
                                            <p:strVal val="#ppt_y"/>
                                          </p:val>
                                        </p:tav>
                                      </p:tavLst>
                                    </p:anim>
                                  </p:childTnLst>
                                </p:cTn>
                              </p:par>
                              <p:par>
                                <p:cTn id="29" presetID="9" presetClass="exit" presetSubtype="0" fill="hold" nodeType="withEffect">
                                  <p:stCondLst>
                                    <p:cond delay="0"/>
                                  </p:stCondLst>
                                  <p:childTnLst>
                                    <p:animEffect transition="out" filter="dissolve">
                                      <p:cBhvr>
                                        <p:cTn id="30" dur="500"/>
                                        <p:tgtEl>
                                          <p:spTgt spid="25604"/>
                                        </p:tgtEl>
                                      </p:cBhvr>
                                    </p:animEffect>
                                    <p:set>
                                      <p:cBhvr>
                                        <p:cTn id="31" dur="1" fill="hold">
                                          <p:stCondLst>
                                            <p:cond delay="499"/>
                                          </p:stCondLst>
                                        </p:cTn>
                                        <p:tgtEl>
                                          <p:spTgt spid="25604"/>
                                        </p:tgtEl>
                                        <p:attrNameLst>
                                          <p:attrName>style.visibility</p:attrName>
                                        </p:attrNameLst>
                                      </p:cBhvr>
                                      <p:to>
                                        <p:strVal val="hidden"/>
                                      </p:to>
                                    </p:set>
                                  </p:childTnLst>
                                </p:cTn>
                              </p:par>
                              <p:par>
                                <p:cTn id="32" presetID="49" presetClass="entr" presetSubtype="0" decel="100000" fill="hold" nodeType="withEffect">
                                  <p:stCondLst>
                                    <p:cond delay="0"/>
                                  </p:stCondLst>
                                  <p:childTnLst>
                                    <p:set>
                                      <p:cBhvr>
                                        <p:cTn id="33" dur="1" fill="hold">
                                          <p:stCondLst>
                                            <p:cond delay="0"/>
                                          </p:stCondLst>
                                        </p:cTn>
                                        <p:tgtEl>
                                          <p:spTgt spid="25605"/>
                                        </p:tgtEl>
                                        <p:attrNameLst>
                                          <p:attrName>style.visibility</p:attrName>
                                        </p:attrNameLst>
                                      </p:cBhvr>
                                      <p:to>
                                        <p:strVal val="visible"/>
                                      </p:to>
                                    </p:set>
                                    <p:anim calcmode="lin" valueType="num">
                                      <p:cBhvr>
                                        <p:cTn id="34" dur="500" fill="hold"/>
                                        <p:tgtEl>
                                          <p:spTgt spid="25605"/>
                                        </p:tgtEl>
                                        <p:attrNameLst>
                                          <p:attrName>ppt_w</p:attrName>
                                        </p:attrNameLst>
                                      </p:cBhvr>
                                      <p:tavLst>
                                        <p:tav tm="0">
                                          <p:val>
                                            <p:fltVal val="0"/>
                                          </p:val>
                                        </p:tav>
                                        <p:tav tm="100000">
                                          <p:val>
                                            <p:strVal val="#ppt_w"/>
                                          </p:val>
                                        </p:tav>
                                      </p:tavLst>
                                    </p:anim>
                                    <p:anim calcmode="lin" valueType="num">
                                      <p:cBhvr>
                                        <p:cTn id="35" dur="500" fill="hold"/>
                                        <p:tgtEl>
                                          <p:spTgt spid="25605"/>
                                        </p:tgtEl>
                                        <p:attrNameLst>
                                          <p:attrName>ppt_h</p:attrName>
                                        </p:attrNameLst>
                                      </p:cBhvr>
                                      <p:tavLst>
                                        <p:tav tm="0">
                                          <p:val>
                                            <p:fltVal val="0"/>
                                          </p:val>
                                        </p:tav>
                                        <p:tav tm="100000">
                                          <p:val>
                                            <p:strVal val="#ppt_h"/>
                                          </p:val>
                                        </p:tav>
                                      </p:tavLst>
                                    </p:anim>
                                    <p:anim calcmode="lin" valueType="num">
                                      <p:cBhvr>
                                        <p:cTn id="36" dur="500" fill="hold"/>
                                        <p:tgtEl>
                                          <p:spTgt spid="25605"/>
                                        </p:tgtEl>
                                        <p:attrNameLst>
                                          <p:attrName>style.rotation</p:attrName>
                                        </p:attrNameLst>
                                      </p:cBhvr>
                                      <p:tavLst>
                                        <p:tav tm="0">
                                          <p:val>
                                            <p:fltVal val="360"/>
                                          </p:val>
                                        </p:tav>
                                        <p:tav tm="100000">
                                          <p:val>
                                            <p:fltVal val="0"/>
                                          </p:val>
                                        </p:tav>
                                      </p:tavLst>
                                    </p:anim>
                                    <p:animEffect transition="in" filter="fade">
                                      <p:cBhvr>
                                        <p:cTn id="37" dur="500"/>
                                        <p:tgtEl>
                                          <p:spTgt spid="2560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25603">
                                            <p:txEl>
                                              <p:pRg st="3" end="3"/>
                                            </p:txEl>
                                          </p:spTgt>
                                        </p:tgtEl>
                                        <p:attrNameLst>
                                          <p:attrName>style.visibility</p:attrName>
                                        </p:attrNameLst>
                                      </p:cBhvr>
                                      <p:to>
                                        <p:strVal val="visible"/>
                                      </p:to>
                                    </p:set>
                                    <p:anim calcmode="lin" valueType="num">
                                      <p:cBhvr additive="base">
                                        <p:cTn id="42"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5603">
                                            <p:txEl>
                                              <p:pRg st="3" end="3"/>
                                            </p:txEl>
                                          </p:spTgt>
                                        </p:tgtEl>
                                        <p:attrNameLst>
                                          <p:attrName>ppt_y</p:attrName>
                                        </p:attrNameLst>
                                      </p:cBhvr>
                                      <p:tavLst>
                                        <p:tav tm="0">
                                          <p:val>
                                            <p:strVal val="1+#ppt_h/2"/>
                                          </p:val>
                                        </p:tav>
                                        <p:tav tm="100000">
                                          <p:val>
                                            <p:strVal val="#ppt_y"/>
                                          </p:val>
                                        </p:tav>
                                      </p:tavLst>
                                    </p:anim>
                                  </p:childTnLst>
                                </p:cTn>
                              </p:par>
                              <p:par>
                                <p:cTn id="44" presetID="2" presetClass="exit" presetSubtype="4" fill="hold" nodeType="withEffect">
                                  <p:stCondLst>
                                    <p:cond delay="0"/>
                                  </p:stCondLst>
                                  <p:childTnLst>
                                    <p:anim calcmode="lin" valueType="num">
                                      <p:cBhvr additive="base">
                                        <p:cTn id="45" dur="500"/>
                                        <p:tgtEl>
                                          <p:spTgt spid="25605"/>
                                        </p:tgtEl>
                                        <p:attrNameLst>
                                          <p:attrName>ppt_x</p:attrName>
                                        </p:attrNameLst>
                                      </p:cBhvr>
                                      <p:tavLst>
                                        <p:tav tm="0">
                                          <p:val>
                                            <p:strVal val="ppt_x"/>
                                          </p:val>
                                        </p:tav>
                                        <p:tav tm="100000">
                                          <p:val>
                                            <p:strVal val="ppt_x"/>
                                          </p:val>
                                        </p:tav>
                                      </p:tavLst>
                                    </p:anim>
                                    <p:anim calcmode="lin" valueType="num">
                                      <p:cBhvr additive="base">
                                        <p:cTn id="46" dur="500"/>
                                        <p:tgtEl>
                                          <p:spTgt spid="25605"/>
                                        </p:tgtEl>
                                        <p:attrNameLst>
                                          <p:attrName>ppt_y</p:attrName>
                                        </p:attrNameLst>
                                      </p:cBhvr>
                                      <p:tavLst>
                                        <p:tav tm="0">
                                          <p:val>
                                            <p:strVal val="ppt_y"/>
                                          </p:val>
                                        </p:tav>
                                        <p:tav tm="100000">
                                          <p:val>
                                            <p:strVal val="1+ppt_h/2"/>
                                          </p:val>
                                        </p:tav>
                                      </p:tavLst>
                                    </p:anim>
                                    <p:set>
                                      <p:cBhvr>
                                        <p:cTn id="47" dur="1" fill="hold">
                                          <p:stCondLst>
                                            <p:cond delay="499"/>
                                          </p:stCondLst>
                                        </p:cTn>
                                        <p:tgtEl>
                                          <p:spTgt spid="25605"/>
                                        </p:tgtEl>
                                        <p:attrNameLst>
                                          <p:attrName>style.visibility</p:attrName>
                                        </p:attrNameLst>
                                      </p:cBhvr>
                                      <p:to>
                                        <p:strVal val="hidden"/>
                                      </p:to>
                                    </p:set>
                                  </p:childTnLst>
                                </p:cTn>
                              </p:par>
                              <p:par>
                                <p:cTn id="48" presetID="49" presetClass="entr" presetSubtype="0" decel="100000" fill="hold" nodeType="withEffect">
                                  <p:stCondLst>
                                    <p:cond delay="0"/>
                                  </p:stCondLst>
                                  <p:childTnLst>
                                    <p:set>
                                      <p:cBhvr>
                                        <p:cTn id="49" dur="1" fill="hold">
                                          <p:stCondLst>
                                            <p:cond delay="0"/>
                                          </p:stCondLst>
                                        </p:cTn>
                                        <p:tgtEl>
                                          <p:spTgt spid="25606"/>
                                        </p:tgtEl>
                                        <p:attrNameLst>
                                          <p:attrName>style.visibility</p:attrName>
                                        </p:attrNameLst>
                                      </p:cBhvr>
                                      <p:to>
                                        <p:strVal val="visible"/>
                                      </p:to>
                                    </p:set>
                                    <p:anim calcmode="lin" valueType="num">
                                      <p:cBhvr>
                                        <p:cTn id="50" dur="500" fill="hold"/>
                                        <p:tgtEl>
                                          <p:spTgt spid="25606"/>
                                        </p:tgtEl>
                                        <p:attrNameLst>
                                          <p:attrName>ppt_w</p:attrName>
                                        </p:attrNameLst>
                                      </p:cBhvr>
                                      <p:tavLst>
                                        <p:tav tm="0">
                                          <p:val>
                                            <p:fltVal val="0"/>
                                          </p:val>
                                        </p:tav>
                                        <p:tav tm="100000">
                                          <p:val>
                                            <p:strVal val="#ppt_w"/>
                                          </p:val>
                                        </p:tav>
                                      </p:tavLst>
                                    </p:anim>
                                    <p:anim calcmode="lin" valueType="num">
                                      <p:cBhvr>
                                        <p:cTn id="51" dur="500" fill="hold"/>
                                        <p:tgtEl>
                                          <p:spTgt spid="25606"/>
                                        </p:tgtEl>
                                        <p:attrNameLst>
                                          <p:attrName>ppt_h</p:attrName>
                                        </p:attrNameLst>
                                      </p:cBhvr>
                                      <p:tavLst>
                                        <p:tav tm="0">
                                          <p:val>
                                            <p:fltVal val="0"/>
                                          </p:val>
                                        </p:tav>
                                        <p:tav tm="100000">
                                          <p:val>
                                            <p:strVal val="#ppt_h"/>
                                          </p:val>
                                        </p:tav>
                                      </p:tavLst>
                                    </p:anim>
                                    <p:anim calcmode="lin" valueType="num">
                                      <p:cBhvr>
                                        <p:cTn id="52" dur="500" fill="hold"/>
                                        <p:tgtEl>
                                          <p:spTgt spid="25606"/>
                                        </p:tgtEl>
                                        <p:attrNameLst>
                                          <p:attrName>style.rotation</p:attrName>
                                        </p:attrNameLst>
                                      </p:cBhvr>
                                      <p:tavLst>
                                        <p:tav tm="0">
                                          <p:val>
                                            <p:fltVal val="360"/>
                                          </p:val>
                                        </p:tav>
                                        <p:tav tm="100000">
                                          <p:val>
                                            <p:fltVal val="0"/>
                                          </p:val>
                                        </p:tav>
                                      </p:tavLst>
                                    </p:anim>
                                    <p:animEffect transition="in" filter="fade">
                                      <p:cBhvr>
                                        <p:cTn id="53"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152400"/>
            <a:ext cx="8229600" cy="1143000"/>
          </a:xfrm>
        </p:spPr>
        <p:txBody>
          <a:bodyPr/>
          <a:lstStyle/>
          <a:p>
            <a:pPr eaLnBrk="1" hangingPunct="1">
              <a:defRPr/>
            </a:pPr>
            <a:r>
              <a:rPr lang="en-US" sz="4000" u="sng" dirty="0" smtClean="0">
                <a:effectLst>
                  <a:outerShdw blurRad="38100" dist="38100" dir="2700000" algn="tl">
                    <a:srgbClr val="000000"/>
                  </a:outerShdw>
                </a:effectLst>
              </a:rPr>
              <a:t>Effects of Climate Change</a:t>
            </a:r>
          </a:p>
        </p:txBody>
      </p:sp>
      <p:sp>
        <p:nvSpPr>
          <p:cNvPr id="24579" name="Rectangle 3"/>
          <p:cNvSpPr>
            <a:spLocks noGrp="1" noChangeArrowheads="1"/>
          </p:cNvSpPr>
          <p:nvPr>
            <p:ph type="body" idx="1"/>
          </p:nvPr>
        </p:nvSpPr>
        <p:spPr>
          <a:xfrm>
            <a:off x="152400" y="1143000"/>
            <a:ext cx="7315200" cy="1828800"/>
          </a:xfrm>
        </p:spPr>
        <p:txBody>
          <a:bodyPr/>
          <a:lstStyle/>
          <a:p>
            <a:pPr eaLnBrk="1" hangingPunct="1">
              <a:buFontTx/>
              <a:buNone/>
            </a:pPr>
            <a:r>
              <a:rPr lang="en-US" sz="4000" dirty="0" smtClean="0"/>
              <a:t>High global temperatures</a:t>
            </a:r>
          </a:p>
          <a:p>
            <a:pPr eaLnBrk="1" hangingPunct="1">
              <a:buFontTx/>
              <a:buNone/>
            </a:pPr>
            <a:r>
              <a:rPr lang="en-US" sz="4000" dirty="0" smtClean="0"/>
              <a:t>(Heat Waves)</a:t>
            </a:r>
          </a:p>
          <a:p>
            <a:pPr eaLnBrk="1" hangingPunct="1">
              <a:buFontTx/>
              <a:buNone/>
            </a:pPr>
            <a:endParaRPr lang="en-US" sz="2400" dirty="0" smtClean="0"/>
          </a:p>
        </p:txBody>
      </p:sp>
      <p:pic>
        <p:nvPicPr>
          <p:cNvPr id="14338" name="Picture 2" descr="http://blogs.agu.org/wildwildscience/files/2013/01/Screen-Shot-2013-01-16-at-12.28.17-AM.png"/>
          <p:cNvPicPr>
            <a:picLocks noChangeAspect="1" noChangeArrowheads="1"/>
          </p:cNvPicPr>
          <p:nvPr/>
        </p:nvPicPr>
        <p:blipFill>
          <a:blip r:embed="rId3" cstate="print"/>
          <a:srcRect/>
          <a:stretch>
            <a:fillRect/>
          </a:stretch>
        </p:blipFill>
        <p:spPr bwMode="auto">
          <a:xfrm>
            <a:off x="2133600" y="2618406"/>
            <a:ext cx="7010400" cy="4106245"/>
          </a:xfrm>
          <a:prstGeom prst="rect">
            <a:avLst/>
          </a:prstGeom>
          <a:noFill/>
        </p:spPr>
      </p:pic>
    </p:spTree>
    <p:extLst>
      <p:ext uri="{BB962C8B-B14F-4D97-AF65-F5344CB8AC3E}">
        <p14:creationId xmlns:p14="http://schemas.microsoft.com/office/powerpoint/2010/main" val="262422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14400"/>
            <a:ext cx="7772400" cy="838200"/>
          </a:xfrm>
        </p:spPr>
        <p:txBody>
          <a:bodyPr/>
          <a:lstStyle/>
          <a:p>
            <a:pPr eaLnBrk="1" hangingPunct="1"/>
            <a:r>
              <a:rPr lang="en-US" b="1" smtClean="0">
                <a:latin typeface="Arial Narrow" pitchFamily="34" charset="0"/>
              </a:rPr>
              <a:t>HABITAT:</a:t>
            </a:r>
          </a:p>
        </p:txBody>
      </p:sp>
      <p:sp>
        <p:nvSpPr>
          <p:cNvPr id="69635" name="Rectangle 3"/>
          <p:cNvSpPr>
            <a:spLocks noGrp="1" noChangeArrowheads="1"/>
          </p:cNvSpPr>
          <p:nvPr>
            <p:ph type="body" sz="half" idx="1"/>
          </p:nvPr>
        </p:nvSpPr>
        <p:spPr>
          <a:xfrm>
            <a:off x="4495800" y="2438400"/>
            <a:ext cx="4419600" cy="1905000"/>
          </a:xfrm>
        </p:spPr>
        <p:txBody>
          <a:bodyPr/>
          <a:lstStyle/>
          <a:p>
            <a:pPr eaLnBrk="1" hangingPunct="1"/>
            <a:r>
              <a:rPr lang="en-US" sz="3600" smtClean="0">
                <a:latin typeface="Arial Narrow" pitchFamily="34" charset="0"/>
              </a:rPr>
              <a:t>the </a:t>
            </a:r>
            <a:r>
              <a:rPr lang="en-US" sz="3600" u="sng" smtClean="0">
                <a:latin typeface="Arial Narrow" pitchFamily="34" charset="0"/>
              </a:rPr>
              <a:t>place</a:t>
            </a:r>
            <a:r>
              <a:rPr lang="en-US" sz="3600" smtClean="0">
                <a:latin typeface="Arial Narrow" pitchFamily="34" charset="0"/>
              </a:rPr>
              <a:t> where a particular </a:t>
            </a:r>
            <a:r>
              <a:rPr lang="en-US" sz="3600" u="sng" smtClean="0">
                <a:latin typeface="Arial Narrow" pitchFamily="34" charset="0"/>
              </a:rPr>
              <a:t>population</a:t>
            </a:r>
            <a:r>
              <a:rPr lang="en-US" sz="3600" smtClean="0">
                <a:latin typeface="Arial Narrow" pitchFamily="34" charset="0"/>
              </a:rPr>
              <a:t> lives</a:t>
            </a:r>
          </a:p>
        </p:txBody>
      </p:sp>
      <p:pic>
        <p:nvPicPr>
          <p:cNvPr id="69637" name="Picture 5" descr="Rhizanth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 y="1905000"/>
            <a:ext cx="3740150" cy="4572000"/>
          </a:xfrm>
          <a:noFill/>
          <a:ln>
            <a:solidFill>
              <a:srgbClr val="000000"/>
            </a:solidFill>
            <a:miter lim="800000"/>
            <a:headEnd/>
            <a:tailEnd/>
          </a:ln>
        </p:spPr>
      </p:pic>
    </p:spTree>
    <p:extLst>
      <p:ext uri="{BB962C8B-B14F-4D97-AF65-F5344CB8AC3E}">
        <p14:creationId xmlns:p14="http://schemas.microsoft.com/office/powerpoint/2010/main" val="286169967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 to="" calcmode="lin" valueType="num">
                                      <p:cBhvr>
                                        <p:cTn id="7" dur="1" fill="hold"/>
                                        <p:tgtEl>
                                          <p:spTgt spid="6963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9637"/>
                                        </p:tgtEl>
                                        <p:attrNameLst>
                                          <p:attrName>style.visibility</p:attrName>
                                        </p:attrNameLst>
                                      </p:cBhvr>
                                      <p:to>
                                        <p:strVal val="visible"/>
                                      </p:to>
                                    </p:set>
                                    <p:anim to="" calcmode="lin" valueType="num">
                                      <p:cBhvr>
                                        <p:cTn id="12" dur="1" fill="hold"/>
                                        <p:tgtEl>
                                          <p:spTgt spid="69637"/>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9635">
                                            <p:txEl>
                                              <p:pRg st="0" end="0"/>
                                            </p:txEl>
                                          </p:spTgt>
                                        </p:tgtEl>
                                        <p:attrNameLst>
                                          <p:attrName>style.visibility</p:attrName>
                                        </p:attrNameLst>
                                      </p:cBhvr>
                                      <p:to>
                                        <p:strVal val="visible"/>
                                      </p:to>
                                    </p:set>
                                    <p:anim to="" calcmode="lin" valueType="num">
                                      <p:cBhvr>
                                        <p:cTn id="17" dur="1" fill="hold"/>
                                        <p:tgtEl>
                                          <p:spTgt spid="6963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152400"/>
            <a:ext cx="8229600" cy="1143000"/>
          </a:xfrm>
        </p:spPr>
        <p:txBody>
          <a:bodyPr/>
          <a:lstStyle/>
          <a:p>
            <a:pPr eaLnBrk="1" hangingPunct="1">
              <a:defRPr/>
            </a:pPr>
            <a:r>
              <a:rPr lang="en-US" sz="4000" u="sng" dirty="0" smtClean="0">
                <a:effectLst>
                  <a:outerShdw blurRad="38100" dist="38100" dir="2700000" algn="tl">
                    <a:srgbClr val="000000"/>
                  </a:outerShdw>
                </a:effectLst>
              </a:rPr>
              <a:t>Effects of Climate Change</a:t>
            </a:r>
          </a:p>
        </p:txBody>
      </p:sp>
      <p:sp>
        <p:nvSpPr>
          <p:cNvPr id="24579" name="Rectangle 3"/>
          <p:cNvSpPr>
            <a:spLocks noGrp="1" noChangeArrowheads="1"/>
          </p:cNvSpPr>
          <p:nvPr>
            <p:ph type="body" idx="1"/>
          </p:nvPr>
        </p:nvSpPr>
        <p:spPr>
          <a:xfrm>
            <a:off x="457200" y="1600200"/>
            <a:ext cx="3276600" cy="4525963"/>
          </a:xfrm>
        </p:spPr>
        <p:txBody>
          <a:bodyPr/>
          <a:lstStyle/>
          <a:p>
            <a:pPr eaLnBrk="1" hangingPunct="1">
              <a:buFontTx/>
              <a:buNone/>
            </a:pPr>
            <a:endParaRPr lang="en-US" sz="2400" dirty="0" smtClean="0"/>
          </a:p>
          <a:p>
            <a:pPr eaLnBrk="1" hangingPunct="1">
              <a:buFontTx/>
              <a:buNone/>
            </a:pPr>
            <a:r>
              <a:rPr lang="en-US" sz="4800" dirty="0" smtClean="0"/>
              <a:t>Increased drought, extreme weather.</a:t>
            </a:r>
          </a:p>
        </p:txBody>
      </p:sp>
      <p:pic>
        <p:nvPicPr>
          <p:cNvPr id="58370" name="Picture 2" descr="http://photoblog.statesman.com/wp-content/uploads/2011/08/drought-01.jpg"/>
          <p:cNvPicPr>
            <a:picLocks noChangeAspect="1" noChangeArrowheads="1"/>
          </p:cNvPicPr>
          <p:nvPr/>
        </p:nvPicPr>
        <p:blipFill>
          <a:blip r:embed="rId3" cstate="print"/>
          <a:srcRect/>
          <a:stretch>
            <a:fillRect/>
          </a:stretch>
        </p:blipFill>
        <p:spPr bwMode="auto">
          <a:xfrm>
            <a:off x="3657600" y="1905000"/>
            <a:ext cx="5260909" cy="3505870"/>
          </a:xfrm>
          <a:prstGeom prst="rect">
            <a:avLst/>
          </a:prstGeom>
          <a:noFill/>
        </p:spPr>
      </p:pic>
      <p:pic>
        <p:nvPicPr>
          <p:cNvPr id="58372" name="Picture 4" descr="http://www.ncdc.noaa.gov/sites/default/files/styles/431px_width/public/20130212_drmon.gif"/>
          <p:cNvPicPr>
            <a:picLocks noChangeAspect="1" noChangeArrowheads="1"/>
          </p:cNvPicPr>
          <p:nvPr/>
        </p:nvPicPr>
        <p:blipFill>
          <a:blip r:embed="rId4" cstate="print"/>
          <a:srcRect/>
          <a:stretch>
            <a:fillRect/>
          </a:stretch>
        </p:blipFill>
        <p:spPr bwMode="auto">
          <a:xfrm>
            <a:off x="3657600" y="1600200"/>
            <a:ext cx="5329208" cy="3981450"/>
          </a:xfrm>
          <a:prstGeom prst="rect">
            <a:avLst/>
          </a:prstGeom>
          <a:noFill/>
        </p:spPr>
      </p:pic>
      <p:pic>
        <p:nvPicPr>
          <p:cNvPr id="58374" name="Picture 6" descr="http://www.skepticalscience.com/pics/NATS_frequency.gif"/>
          <p:cNvPicPr>
            <a:picLocks noChangeAspect="1" noChangeArrowheads="1"/>
          </p:cNvPicPr>
          <p:nvPr/>
        </p:nvPicPr>
        <p:blipFill>
          <a:blip r:embed="rId5" cstate="print"/>
          <a:srcRect/>
          <a:stretch>
            <a:fillRect/>
          </a:stretch>
        </p:blipFill>
        <p:spPr bwMode="auto">
          <a:xfrm>
            <a:off x="3657599" y="1600200"/>
            <a:ext cx="5505397" cy="3952875"/>
          </a:xfrm>
          <a:prstGeom prst="rect">
            <a:avLst/>
          </a:prstGeom>
          <a:noFill/>
        </p:spPr>
      </p:pic>
    </p:spTree>
    <p:extLst>
      <p:ext uri="{BB962C8B-B14F-4D97-AF65-F5344CB8AC3E}">
        <p14:creationId xmlns:p14="http://schemas.microsoft.com/office/powerpoint/2010/main" val="3097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8370"/>
                                        </p:tgtEl>
                                        <p:attrNameLst>
                                          <p:attrName>ppt_x</p:attrName>
                                        </p:attrNameLst>
                                      </p:cBhvr>
                                      <p:tavLst>
                                        <p:tav tm="0">
                                          <p:val>
                                            <p:strVal val="ppt_x"/>
                                          </p:val>
                                        </p:tav>
                                        <p:tav tm="100000">
                                          <p:val>
                                            <p:strVal val="ppt_x"/>
                                          </p:val>
                                        </p:tav>
                                      </p:tavLst>
                                    </p:anim>
                                    <p:anim calcmode="lin" valueType="num">
                                      <p:cBhvr additive="base">
                                        <p:cTn id="7" dur="500"/>
                                        <p:tgtEl>
                                          <p:spTgt spid="58370"/>
                                        </p:tgtEl>
                                        <p:attrNameLst>
                                          <p:attrName>ppt_y</p:attrName>
                                        </p:attrNameLst>
                                      </p:cBhvr>
                                      <p:tavLst>
                                        <p:tav tm="0">
                                          <p:val>
                                            <p:strVal val="ppt_y"/>
                                          </p:val>
                                        </p:tav>
                                        <p:tav tm="100000">
                                          <p:val>
                                            <p:strVal val="1+ppt_h/2"/>
                                          </p:val>
                                        </p:tav>
                                      </p:tavLst>
                                    </p:anim>
                                    <p:set>
                                      <p:cBhvr>
                                        <p:cTn id="8" dur="1" fill="hold">
                                          <p:stCondLst>
                                            <p:cond delay="499"/>
                                          </p:stCondLst>
                                        </p:cTn>
                                        <p:tgtEl>
                                          <p:spTgt spid="583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8372"/>
                                        </p:tgtEl>
                                        <p:attrNameLst>
                                          <p:attrName>style.visibility</p:attrName>
                                        </p:attrNameLst>
                                      </p:cBhvr>
                                      <p:to>
                                        <p:strVal val="visible"/>
                                      </p:to>
                                    </p:set>
                                    <p:animEffect transition="in" filter="dissolve">
                                      <p:cBhvr>
                                        <p:cTn id="13" dur="500"/>
                                        <p:tgtEl>
                                          <p:spTgt spid="5837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8374"/>
                                        </p:tgtEl>
                                        <p:attrNameLst>
                                          <p:attrName>style.visibility</p:attrName>
                                        </p:attrNameLst>
                                      </p:cBhvr>
                                      <p:to>
                                        <p:strVal val="visible"/>
                                      </p:to>
                                    </p:set>
                                    <p:animEffect transition="in" filter="dissolve">
                                      <p:cBhvr>
                                        <p:cTn id="18" dur="5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152400"/>
            <a:ext cx="8229600" cy="1143000"/>
          </a:xfrm>
        </p:spPr>
        <p:txBody>
          <a:bodyPr/>
          <a:lstStyle/>
          <a:p>
            <a:pPr eaLnBrk="1" hangingPunct="1">
              <a:defRPr/>
            </a:pPr>
            <a:r>
              <a:rPr lang="en-US" sz="4000" u="sng" dirty="0" smtClean="0">
                <a:effectLst>
                  <a:outerShdw blurRad="38100" dist="38100" dir="2700000" algn="tl">
                    <a:srgbClr val="000000"/>
                  </a:outerShdw>
                </a:effectLst>
              </a:rPr>
              <a:t>Effects of Climate Change</a:t>
            </a:r>
          </a:p>
        </p:txBody>
      </p:sp>
      <p:sp>
        <p:nvSpPr>
          <p:cNvPr id="24579" name="Rectangle 3"/>
          <p:cNvSpPr>
            <a:spLocks noGrp="1" noChangeArrowheads="1"/>
          </p:cNvSpPr>
          <p:nvPr>
            <p:ph type="body" idx="1"/>
          </p:nvPr>
        </p:nvSpPr>
        <p:spPr>
          <a:xfrm>
            <a:off x="0" y="1143000"/>
            <a:ext cx="3429000" cy="4800600"/>
          </a:xfrm>
        </p:spPr>
        <p:txBody>
          <a:bodyPr>
            <a:normAutofit fontScale="92500"/>
          </a:bodyPr>
          <a:lstStyle/>
          <a:p>
            <a:pPr eaLnBrk="1" hangingPunct="1">
              <a:buFontTx/>
              <a:buNone/>
            </a:pPr>
            <a:endParaRPr lang="en-US" sz="2400" dirty="0" smtClean="0"/>
          </a:p>
          <a:p>
            <a:pPr eaLnBrk="1" hangingPunct="1">
              <a:buFontTx/>
              <a:buNone/>
            </a:pPr>
            <a:r>
              <a:rPr lang="en-US" sz="4800" dirty="0" smtClean="0"/>
              <a:t>Changing of natural systems like migrations, pollinations, etc…</a:t>
            </a:r>
          </a:p>
        </p:txBody>
      </p:sp>
      <p:pic>
        <p:nvPicPr>
          <p:cNvPr id="1026" name="Picture 2"/>
          <p:cNvPicPr>
            <a:picLocks noChangeAspect="1" noChangeArrowheads="1"/>
          </p:cNvPicPr>
          <p:nvPr/>
        </p:nvPicPr>
        <p:blipFill>
          <a:blip r:embed="rId3" cstate="print"/>
          <a:srcRect/>
          <a:stretch>
            <a:fillRect/>
          </a:stretch>
        </p:blipFill>
        <p:spPr bwMode="auto">
          <a:xfrm>
            <a:off x="3657600" y="1752600"/>
            <a:ext cx="5080000" cy="3810000"/>
          </a:xfrm>
          <a:prstGeom prst="rect">
            <a:avLst/>
          </a:prstGeom>
          <a:noFill/>
          <a:ln w="9525">
            <a:noFill/>
            <a:miter lim="800000"/>
            <a:headEnd/>
            <a:tailEnd/>
          </a:ln>
        </p:spPr>
      </p:pic>
    </p:spTree>
    <p:extLst>
      <p:ext uri="{BB962C8B-B14F-4D97-AF65-F5344CB8AC3E}">
        <p14:creationId xmlns:p14="http://schemas.microsoft.com/office/powerpoint/2010/main" val="281715176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152400"/>
            <a:ext cx="8229600" cy="1143000"/>
          </a:xfrm>
        </p:spPr>
        <p:txBody>
          <a:bodyPr/>
          <a:lstStyle/>
          <a:p>
            <a:pPr eaLnBrk="1" hangingPunct="1">
              <a:defRPr/>
            </a:pPr>
            <a:r>
              <a:rPr lang="en-US" sz="4000" u="sng" dirty="0" smtClean="0">
                <a:effectLst>
                  <a:outerShdw blurRad="38100" dist="38100" dir="2700000" algn="tl">
                    <a:srgbClr val="000000"/>
                  </a:outerShdw>
                </a:effectLst>
              </a:rPr>
              <a:t>Effects of Climate Change</a:t>
            </a:r>
          </a:p>
        </p:txBody>
      </p:sp>
      <p:sp>
        <p:nvSpPr>
          <p:cNvPr id="24579" name="Rectangle 3"/>
          <p:cNvSpPr>
            <a:spLocks noGrp="1" noChangeArrowheads="1"/>
          </p:cNvSpPr>
          <p:nvPr>
            <p:ph type="body" idx="1"/>
          </p:nvPr>
        </p:nvSpPr>
        <p:spPr>
          <a:xfrm>
            <a:off x="0" y="1143000"/>
            <a:ext cx="3429000" cy="4800600"/>
          </a:xfrm>
        </p:spPr>
        <p:txBody>
          <a:bodyPr>
            <a:normAutofit/>
          </a:bodyPr>
          <a:lstStyle/>
          <a:p>
            <a:pPr eaLnBrk="1" hangingPunct="1">
              <a:buFontTx/>
              <a:buNone/>
            </a:pPr>
            <a:endParaRPr lang="en-US" sz="2400" dirty="0" smtClean="0"/>
          </a:p>
          <a:p>
            <a:pPr eaLnBrk="1" hangingPunct="1">
              <a:buFontTx/>
              <a:buNone/>
            </a:pPr>
            <a:r>
              <a:rPr lang="en-US" sz="4800" dirty="0" smtClean="0"/>
              <a:t>Mass Extinctions</a:t>
            </a:r>
          </a:p>
        </p:txBody>
      </p:sp>
      <p:pic>
        <p:nvPicPr>
          <p:cNvPr id="3074" name="Picture 2" descr="Graph1"/>
          <p:cNvPicPr>
            <a:picLocks noChangeAspect="1" noChangeArrowheads="1"/>
          </p:cNvPicPr>
          <p:nvPr/>
        </p:nvPicPr>
        <p:blipFill>
          <a:blip r:embed="rId3" cstate="print"/>
          <a:srcRect/>
          <a:stretch>
            <a:fillRect/>
          </a:stretch>
        </p:blipFill>
        <p:spPr bwMode="auto">
          <a:xfrm>
            <a:off x="3429000" y="1371600"/>
            <a:ext cx="5473700" cy="4105275"/>
          </a:xfrm>
          <a:prstGeom prst="rect">
            <a:avLst/>
          </a:prstGeom>
          <a:noFill/>
        </p:spPr>
      </p:pic>
      <p:pic>
        <p:nvPicPr>
          <p:cNvPr id="3078" name="Picture 6" descr="http://static.ddmcdn.com/gif/polar-bear-global-warming-1.jpg"/>
          <p:cNvPicPr>
            <a:picLocks noChangeAspect="1" noChangeArrowheads="1"/>
          </p:cNvPicPr>
          <p:nvPr/>
        </p:nvPicPr>
        <p:blipFill>
          <a:blip r:embed="rId4" cstate="print"/>
          <a:srcRect/>
          <a:stretch>
            <a:fillRect/>
          </a:stretch>
        </p:blipFill>
        <p:spPr bwMode="auto">
          <a:xfrm>
            <a:off x="3428999" y="1752600"/>
            <a:ext cx="5936511" cy="3829051"/>
          </a:xfrm>
          <a:prstGeom prst="rect">
            <a:avLst/>
          </a:prstGeom>
          <a:noFill/>
        </p:spPr>
      </p:pic>
      <p:pic>
        <p:nvPicPr>
          <p:cNvPr id="3080" name="Picture 8" descr="http://4.bp.blogspot.com/-bByC2hAzt3M/TWEx0I_0MjI/AAAAAAAAAAM/bW8qtiKEuxs/s1600/coral%2Breefs.png"/>
          <p:cNvPicPr>
            <a:picLocks noChangeAspect="1" noChangeArrowheads="1"/>
          </p:cNvPicPr>
          <p:nvPr/>
        </p:nvPicPr>
        <p:blipFill>
          <a:blip r:embed="rId5" cstate="print"/>
          <a:srcRect/>
          <a:stretch>
            <a:fillRect/>
          </a:stretch>
        </p:blipFill>
        <p:spPr bwMode="auto">
          <a:xfrm>
            <a:off x="1676400" y="3389172"/>
            <a:ext cx="6867525" cy="3468828"/>
          </a:xfrm>
          <a:prstGeom prst="rect">
            <a:avLst/>
          </a:prstGeom>
          <a:noFill/>
        </p:spPr>
      </p:pic>
    </p:spTree>
    <p:extLst>
      <p:ext uri="{BB962C8B-B14F-4D97-AF65-F5344CB8AC3E}">
        <p14:creationId xmlns:p14="http://schemas.microsoft.com/office/powerpoint/2010/main" val="40812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dissolve">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3078"/>
                                        </p:tgtEl>
                                      </p:cBhvr>
                                    </p:animEffect>
                                    <p:set>
                                      <p:cBhvr>
                                        <p:cTn id="18" dur="1" fill="hold">
                                          <p:stCondLst>
                                            <p:cond delay="499"/>
                                          </p:stCondLst>
                                        </p:cTn>
                                        <p:tgtEl>
                                          <p:spTgt spid="30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anim calcmode="lin" valueType="num">
                                      <p:cBhvr>
                                        <p:cTn id="23" dur="500" decel="50000" fill="hold">
                                          <p:stCondLst>
                                            <p:cond delay="0"/>
                                          </p:stCondLst>
                                        </p:cTn>
                                        <p:tgtEl>
                                          <p:spTgt spid="3080"/>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080"/>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080"/>
                                        </p:tgtEl>
                                        <p:attrNameLst>
                                          <p:attrName>ppt_w</p:attrName>
                                        </p:attrNameLst>
                                      </p:cBhvr>
                                      <p:tavLst>
                                        <p:tav tm="0">
                                          <p:val>
                                            <p:strVal val="#ppt_w*.05"/>
                                          </p:val>
                                        </p:tav>
                                        <p:tav tm="100000">
                                          <p:val>
                                            <p:strVal val="#ppt_w"/>
                                          </p:val>
                                        </p:tav>
                                      </p:tavLst>
                                    </p:anim>
                                    <p:anim calcmode="lin" valueType="num">
                                      <p:cBhvr>
                                        <p:cTn id="26" dur="1000" fill="hold"/>
                                        <p:tgtEl>
                                          <p:spTgt spid="3080"/>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080"/>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080"/>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080"/>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152400"/>
            <a:ext cx="8229600" cy="1143000"/>
          </a:xfrm>
        </p:spPr>
        <p:txBody>
          <a:bodyPr/>
          <a:lstStyle/>
          <a:p>
            <a:pPr eaLnBrk="1" hangingPunct="1">
              <a:defRPr/>
            </a:pPr>
            <a:r>
              <a:rPr lang="en-US" sz="4000" u="sng" dirty="0" smtClean="0">
                <a:effectLst>
                  <a:outerShdw blurRad="38100" dist="38100" dir="2700000" algn="tl">
                    <a:srgbClr val="000000"/>
                  </a:outerShdw>
                </a:effectLst>
              </a:rPr>
              <a:t>Effects of Climate Change</a:t>
            </a:r>
          </a:p>
        </p:txBody>
      </p:sp>
      <p:sp>
        <p:nvSpPr>
          <p:cNvPr id="24579" name="Rectangle 3"/>
          <p:cNvSpPr>
            <a:spLocks noGrp="1" noChangeArrowheads="1"/>
          </p:cNvSpPr>
          <p:nvPr>
            <p:ph type="body" idx="1"/>
          </p:nvPr>
        </p:nvSpPr>
        <p:spPr>
          <a:xfrm>
            <a:off x="228600" y="1600200"/>
            <a:ext cx="3276600" cy="4525963"/>
          </a:xfrm>
        </p:spPr>
        <p:txBody>
          <a:bodyPr>
            <a:normAutofit/>
          </a:bodyPr>
          <a:lstStyle/>
          <a:p>
            <a:pPr eaLnBrk="1" hangingPunct="1">
              <a:buFontTx/>
              <a:buNone/>
            </a:pPr>
            <a:r>
              <a:rPr lang="en-US" sz="4000" dirty="0" smtClean="0"/>
              <a:t>Raising sea levels caused by melting ice.</a:t>
            </a:r>
          </a:p>
        </p:txBody>
      </p:sp>
      <p:pic>
        <p:nvPicPr>
          <p:cNvPr id="233478" name="Picture 6"/>
          <p:cNvPicPr>
            <a:picLocks noChangeAspect="1" noChangeArrowheads="1"/>
          </p:cNvPicPr>
          <p:nvPr/>
        </p:nvPicPr>
        <p:blipFill>
          <a:blip r:embed="rId3" cstate="print"/>
          <a:srcRect/>
          <a:stretch>
            <a:fillRect/>
          </a:stretch>
        </p:blipFill>
        <p:spPr bwMode="auto">
          <a:xfrm>
            <a:off x="3771900" y="1524000"/>
            <a:ext cx="5372100" cy="3732213"/>
          </a:xfrm>
          <a:prstGeom prst="rect">
            <a:avLst/>
          </a:prstGeom>
          <a:noFill/>
          <a:ln w="9525">
            <a:noFill/>
            <a:miter lim="800000"/>
            <a:headEnd/>
            <a:tailEnd/>
          </a:ln>
        </p:spPr>
      </p:pic>
      <p:sp>
        <p:nvSpPr>
          <p:cNvPr id="8" name="Rectangle 7"/>
          <p:cNvSpPr/>
          <p:nvPr/>
        </p:nvSpPr>
        <p:spPr>
          <a:xfrm>
            <a:off x="152400" y="5029200"/>
            <a:ext cx="3352800" cy="923330"/>
          </a:xfrm>
          <a:prstGeom prst="rect">
            <a:avLst/>
          </a:prstGeom>
        </p:spPr>
        <p:txBody>
          <a:bodyPr wrap="square">
            <a:spAutoFit/>
          </a:bodyPr>
          <a:lstStyle/>
          <a:p>
            <a:r>
              <a:rPr lang="en-US" dirty="0" smtClean="0">
                <a:solidFill>
                  <a:srgbClr val="FFFF00"/>
                </a:solidFill>
                <a:hlinkClick r:id="rId4"/>
              </a:rPr>
              <a:t>http://ngm.nationalgeographic.com/2013/09/rising-seas/if-ice-melted-map</a:t>
            </a:r>
            <a:endParaRPr lang="en-US" dirty="0">
              <a:solidFill>
                <a:srgbClr val="FFFF00"/>
              </a:solidFill>
            </a:endParaRPr>
          </a:p>
        </p:txBody>
      </p:sp>
    </p:spTree>
    <p:extLst>
      <p:ext uri="{BB962C8B-B14F-4D97-AF65-F5344CB8AC3E}">
        <p14:creationId xmlns:p14="http://schemas.microsoft.com/office/powerpoint/2010/main" val="1124839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33478"/>
                                        </p:tgtEl>
                                        <p:attrNameLst>
                                          <p:attrName>style.visibility</p:attrName>
                                        </p:attrNameLst>
                                      </p:cBhvr>
                                      <p:to>
                                        <p:strVal val="visible"/>
                                      </p:to>
                                    </p:set>
                                    <p:animEffect transition="in" filter="fade">
                                      <p:cBhvr>
                                        <p:cTn id="7" dur="1000"/>
                                        <p:tgtEl>
                                          <p:spTgt spid="233478"/>
                                        </p:tgtEl>
                                      </p:cBhvr>
                                    </p:animEffect>
                                    <p:anim calcmode="lin" valueType="num">
                                      <p:cBhvr>
                                        <p:cTn id="8" dur="1000" fill="hold"/>
                                        <p:tgtEl>
                                          <p:spTgt spid="233478"/>
                                        </p:tgtEl>
                                        <p:attrNameLst>
                                          <p:attrName>ppt_x</p:attrName>
                                        </p:attrNameLst>
                                      </p:cBhvr>
                                      <p:tavLst>
                                        <p:tav tm="0">
                                          <p:val>
                                            <p:strVal val="#ppt_x"/>
                                          </p:val>
                                        </p:tav>
                                        <p:tav tm="100000">
                                          <p:val>
                                            <p:strVal val="#ppt_x"/>
                                          </p:val>
                                        </p:tav>
                                      </p:tavLst>
                                    </p:anim>
                                    <p:anim calcmode="lin" valueType="num">
                                      <p:cBhvr>
                                        <p:cTn id="9" dur="1000" fill="hold"/>
                                        <p:tgtEl>
                                          <p:spTgt spid="23347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233478"/>
                                        </p:tgtEl>
                                        <p:attrNameLst>
                                          <p:attrName>ppt_x</p:attrName>
                                        </p:attrNameLst>
                                      </p:cBhvr>
                                      <p:tavLst>
                                        <p:tav tm="0">
                                          <p:val>
                                            <p:strVal val="ppt_x"/>
                                          </p:val>
                                        </p:tav>
                                        <p:tav tm="100000">
                                          <p:val>
                                            <p:strVal val="ppt_x"/>
                                          </p:val>
                                        </p:tav>
                                      </p:tavLst>
                                    </p:anim>
                                    <p:anim calcmode="lin" valueType="num">
                                      <p:cBhvr additive="base">
                                        <p:cTn id="14" dur="500"/>
                                        <p:tgtEl>
                                          <p:spTgt spid="233478"/>
                                        </p:tgtEl>
                                        <p:attrNameLst>
                                          <p:attrName>ppt_y</p:attrName>
                                        </p:attrNameLst>
                                      </p:cBhvr>
                                      <p:tavLst>
                                        <p:tav tm="0">
                                          <p:val>
                                            <p:strVal val="ppt_y"/>
                                          </p:val>
                                        </p:tav>
                                        <p:tav tm="100000">
                                          <p:val>
                                            <p:strVal val="1+ppt_h/2"/>
                                          </p:val>
                                        </p:tav>
                                      </p:tavLst>
                                    </p:anim>
                                    <p:set>
                                      <p:cBhvr>
                                        <p:cTn id="15" dur="1" fill="hold">
                                          <p:stCondLst>
                                            <p:cond delay="499"/>
                                          </p:stCondLst>
                                        </p:cTn>
                                        <p:tgtEl>
                                          <p:spTgt spid="2334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u="sng" dirty="0" err="1" smtClean="0">
                <a:effectLst>
                  <a:outerShdw blurRad="38100" dist="38100" dir="2700000" algn="tl">
                    <a:srgbClr val="000000">
                      <a:alpha val="43137"/>
                    </a:srgbClr>
                  </a:outerShdw>
                </a:effectLst>
              </a:rPr>
              <a:t>Albedo</a:t>
            </a:r>
            <a:endParaRPr lang="en-US" b="1" u="sng" dirty="0">
              <a:effectLst>
                <a:outerShdw blurRad="38100" dist="38100" dir="2700000" algn="tl">
                  <a:srgbClr val="000000">
                    <a:alpha val="43137"/>
                  </a:srgbClr>
                </a:outerShdw>
              </a:effectLst>
            </a:endParaRPr>
          </a:p>
        </p:txBody>
      </p:sp>
      <p:sp>
        <p:nvSpPr>
          <p:cNvPr id="27651" name="Content Placeholder 2"/>
          <p:cNvSpPr>
            <a:spLocks noGrp="1"/>
          </p:cNvSpPr>
          <p:nvPr>
            <p:ph idx="1"/>
          </p:nvPr>
        </p:nvSpPr>
        <p:spPr>
          <a:xfrm>
            <a:off x="0" y="990600"/>
            <a:ext cx="9144000" cy="5257800"/>
          </a:xfrm>
        </p:spPr>
        <p:txBody>
          <a:bodyPr/>
          <a:lstStyle/>
          <a:p>
            <a:pPr>
              <a:buFontTx/>
              <a:buNone/>
            </a:pPr>
            <a:r>
              <a:rPr lang="en-US" smtClean="0"/>
              <a:t>Albedo measures how reflective a surface is in a fraction or %.</a:t>
            </a:r>
          </a:p>
          <a:p>
            <a:pPr>
              <a:buFontTx/>
              <a:buNone/>
            </a:pPr>
            <a:endParaRPr lang="en-US" smtClean="0"/>
          </a:p>
          <a:p>
            <a:pPr>
              <a:buFontTx/>
              <a:buNone/>
            </a:pPr>
            <a:endParaRPr lang="en-US" smtClean="0"/>
          </a:p>
        </p:txBody>
      </p:sp>
      <p:pic>
        <p:nvPicPr>
          <p:cNvPr id="27652" name="Picture 2" descr="http://marineecology.wcp.muohio.edu/climate_projects_04/snowball_earth/media/albedo.jpg"/>
          <p:cNvPicPr>
            <a:picLocks noChangeAspect="1" noChangeArrowheads="1"/>
          </p:cNvPicPr>
          <p:nvPr/>
        </p:nvPicPr>
        <p:blipFill>
          <a:blip r:embed="rId2" cstate="print"/>
          <a:srcRect/>
          <a:stretch>
            <a:fillRect/>
          </a:stretch>
        </p:blipFill>
        <p:spPr bwMode="auto">
          <a:xfrm>
            <a:off x="4191000" y="1752600"/>
            <a:ext cx="4953000" cy="4792663"/>
          </a:xfrm>
          <a:prstGeom prst="rect">
            <a:avLst/>
          </a:prstGeom>
          <a:noFill/>
          <a:ln w="9525">
            <a:noFill/>
            <a:miter lim="800000"/>
            <a:headEnd/>
            <a:tailEnd/>
          </a:ln>
        </p:spPr>
      </p:pic>
      <p:sp>
        <p:nvSpPr>
          <p:cNvPr id="27653" name="TextBox 4"/>
          <p:cNvSpPr txBox="1">
            <a:spLocks noChangeArrowheads="1"/>
          </p:cNvSpPr>
          <p:nvPr/>
        </p:nvSpPr>
        <p:spPr bwMode="auto">
          <a:xfrm>
            <a:off x="0" y="2286000"/>
            <a:ext cx="4114800" cy="4094163"/>
          </a:xfrm>
          <a:prstGeom prst="rect">
            <a:avLst/>
          </a:prstGeom>
          <a:noFill/>
          <a:ln w="9525">
            <a:noFill/>
            <a:miter lim="800000"/>
            <a:headEnd/>
            <a:tailEnd/>
          </a:ln>
        </p:spPr>
        <p:txBody>
          <a:bodyPr>
            <a:spAutoFit/>
          </a:bodyPr>
          <a:lstStyle/>
          <a:p>
            <a:r>
              <a:rPr lang="en-US" sz="2000" dirty="0">
                <a:solidFill>
                  <a:prstClr val="white"/>
                </a:solidFill>
              </a:rPr>
              <a:t>Something with an albedo of 0 or 0% would be black and not reflect any light at all.</a:t>
            </a:r>
          </a:p>
          <a:p>
            <a:endParaRPr lang="en-US" sz="2000" dirty="0">
              <a:solidFill>
                <a:prstClr val="white"/>
              </a:solidFill>
            </a:endParaRPr>
          </a:p>
          <a:p>
            <a:r>
              <a:rPr lang="en-US" sz="2000" dirty="0">
                <a:solidFill>
                  <a:prstClr val="white"/>
                </a:solidFill>
              </a:rPr>
              <a:t>A surface with an albedo of 1 or 100% would be white and reflect all light that hits it.</a:t>
            </a:r>
          </a:p>
          <a:p>
            <a:endParaRPr lang="en-US" sz="2000" dirty="0">
              <a:solidFill>
                <a:prstClr val="white"/>
              </a:solidFill>
            </a:endParaRPr>
          </a:p>
          <a:p>
            <a:r>
              <a:rPr lang="en-US" sz="2000" dirty="0">
                <a:solidFill>
                  <a:prstClr val="white"/>
                </a:solidFill>
              </a:rPr>
              <a:t>Asphalt has an albedo of around 0.07 or 7%, meaning that most of the light is absorbed not reflected. This is why sidewalks get hot on sunny days!</a:t>
            </a:r>
          </a:p>
        </p:txBody>
      </p:sp>
    </p:spTree>
    <p:extLst>
      <p:ext uri="{BB962C8B-B14F-4D97-AF65-F5344CB8AC3E}">
        <p14:creationId xmlns:p14="http://schemas.microsoft.com/office/powerpoint/2010/main" val="67212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calcmode="lin" valueType="num">
                                      <p:cBhvr additive="base">
                                        <p:cTn id="7" dur="5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53">
                                            <p:txEl>
                                              <p:pRg st="2" end="2"/>
                                            </p:txEl>
                                          </p:spTgt>
                                        </p:tgtEl>
                                        <p:attrNameLst>
                                          <p:attrName>style.visibility</p:attrName>
                                        </p:attrNameLst>
                                      </p:cBhvr>
                                      <p:to>
                                        <p:strVal val="visible"/>
                                      </p:to>
                                    </p:set>
                                    <p:anim calcmode="lin" valueType="num">
                                      <p:cBhvr additive="base">
                                        <p:cTn id="13" dur="500" fill="hold"/>
                                        <p:tgtEl>
                                          <p:spTgt spid="2765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653">
                                            <p:txEl>
                                              <p:pRg st="4" end="4"/>
                                            </p:txEl>
                                          </p:spTgt>
                                        </p:tgtEl>
                                        <p:attrNameLst>
                                          <p:attrName>style.visibility</p:attrName>
                                        </p:attrNameLst>
                                      </p:cBhvr>
                                      <p:to>
                                        <p:strVal val="visible"/>
                                      </p:to>
                                    </p:set>
                                    <p:anim calcmode="lin" valueType="num">
                                      <p:cBhvr additive="base">
                                        <p:cTn id="19" dur="500" fill="hold"/>
                                        <p:tgtEl>
                                          <p:spTgt spid="2765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u="sng" dirty="0" err="1" smtClean="0">
                <a:effectLst>
                  <a:outerShdw blurRad="38100" dist="38100" dir="2700000" algn="tl">
                    <a:srgbClr val="000000">
                      <a:alpha val="43137"/>
                    </a:srgbClr>
                  </a:outerShdw>
                </a:effectLst>
              </a:rPr>
              <a:t>Albedo</a:t>
            </a:r>
            <a:endParaRPr lang="en-US" b="1" u="sng" dirty="0">
              <a:effectLst>
                <a:outerShdw blurRad="38100" dist="38100" dir="2700000" algn="tl">
                  <a:srgbClr val="000000">
                    <a:alpha val="43137"/>
                  </a:srgbClr>
                </a:outerShdw>
              </a:effectLst>
            </a:endParaRPr>
          </a:p>
        </p:txBody>
      </p:sp>
      <p:sp>
        <p:nvSpPr>
          <p:cNvPr id="28675" name="Content Placeholder 2"/>
          <p:cNvSpPr>
            <a:spLocks noGrp="1"/>
          </p:cNvSpPr>
          <p:nvPr>
            <p:ph idx="1"/>
          </p:nvPr>
        </p:nvSpPr>
        <p:spPr>
          <a:xfrm>
            <a:off x="0" y="990600"/>
            <a:ext cx="9144000" cy="5257800"/>
          </a:xfrm>
        </p:spPr>
        <p:txBody>
          <a:bodyPr/>
          <a:lstStyle/>
          <a:p>
            <a:pPr>
              <a:buFontTx/>
              <a:buNone/>
            </a:pPr>
            <a:r>
              <a:rPr lang="en-US" smtClean="0"/>
              <a:t>Albedo measures how reflective a surface is in a fraction or %.</a:t>
            </a:r>
          </a:p>
          <a:p>
            <a:pPr>
              <a:buFontTx/>
              <a:buNone/>
            </a:pPr>
            <a:endParaRPr lang="en-US" smtClean="0"/>
          </a:p>
          <a:p>
            <a:pPr>
              <a:buFontTx/>
              <a:buNone/>
            </a:pPr>
            <a:endParaRPr lang="en-US" smtClean="0"/>
          </a:p>
        </p:txBody>
      </p:sp>
      <p:pic>
        <p:nvPicPr>
          <p:cNvPr id="2867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8165501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u="sng" dirty="0" err="1" smtClean="0">
                <a:effectLst>
                  <a:outerShdw blurRad="38100" dist="38100" dir="2700000" algn="tl">
                    <a:srgbClr val="000000">
                      <a:alpha val="43137"/>
                    </a:srgbClr>
                  </a:outerShdw>
                </a:effectLst>
              </a:rPr>
              <a:t>Albedo</a:t>
            </a:r>
            <a:endParaRPr lang="en-US" b="1" u="sng" dirty="0">
              <a:effectLst>
                <a:outerShdw blurRad="38100" dist="38100" dir="2700000" algn="tl">
                  <a:srgbClr val="000000">
                    <a:alpha val="43137"/>
                  </a:srgbClr>
                </a:outerShdw>
              </a:effectLst>
            </a:endParaRPr>
          </a:p>
        </p:txBody>
      </p:sp>
      <p:sp>
        <p:nvSpPr>
          <p:cNvPr id="29699" name="Content Placeholder 2"/>
          <p:cNvSpPr>
            <a:spLocks noGrp="1"/>
          </p:cNvSpPr>
          <p:nvPr>
            <p:ph idx="1"/>
          </p:nvPr>
        </p:nvSpPr>
        <p:spPr>
          <a:xfrm>
            <a:off x="0" y="990600"/>
            <a:ext cx="9144000" cy="2209800"/>
          </a:xfrm>
        </p:spPr>
        <p:txBody>
          <a:bodyPr/>
          <a:lstStyle/>
          <a:p>
            <a:pPr>
              <a:buFontTx/>
              <a:buNone/>
            </a:pPr>
            <a:r>
              <a:rPr lang="en-US" smtClean="0"/>
              <a:t>This is why snow and ice help keep the planet cool. They have a high albedo, and therefore light energy is not converted into heat but reflected back off into space. </a:t>
            </a:r>
          </a:p>
          <a:p>
            <a:pPr>
              <a:buFontTx/>
              <a:buNone/>
            </a:pPr>
            <a:endParaRPr lang="en-US" smtClean="0"/>
          </a:p>
          <a:p>
            <a:pPr>
              <a:buFontTx/>
              <a:buNone/>
            </a:pPr>
            <a:endParaRPr lang="en-US" smtClean="0"/>
          </a:p>
          <a:p>
            <a:pPr>
              <a:buFontTx/>
              <a:buNone/>
            </a:pPr>
            <a:endParaRPr lang="en-US" smtClean="0"/>
          </a:p>
        </p:txBody>
      </p:sp>
      <p:pic>
        <p:nvPicPr>
          <p:cNvPr id="29700" name="Picture 2"/>
          <p:cNvPicPr>
            <a:picLocks noChangeAspect="1" noChangeArrowheads="1"/>
          </p:cNvPicPr>
          <p:nvPr/>
        </p:nvPicPr>
        <p:blipFill>
          <a:blip r:embed="rId2" cstate="print"/>
          <a:srcRect/>
          <a:stretch>
            <a:fillRect/>
          </a:stretch>
        </p:blipFill>
        <p:spPr bwMode="auto">
          <a:xfrm>
            <a:off x="1447800" y="3606800"/>
            <a:ext cx="5791200" cy="3251200"/>
          </a:xfrm>
          <a:prstGeom prst="rect">
            <a:avLst/>
          </a:prstGeom>
          <a:noFill/>
          <a:ln w="9525">
            <a:noFill/>
            <a:miter lim="800000"/>
            <a:headEnd/>
            <a:tailEnd/>
          </a:ln>
        </p:spPr>
      </p:pic>
    </p:spTree>
    <p:extLst>
      <p:ext uri="{BB962C8B-B14F-4D97-AF65-F5344CB8AC3E}">
        <p14:creationId xmlns:p14="http://schemas.microsoft.com/office/powerpoint/2010/main" val="418393506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u="sng" dirty="0" smtClean="0">
                <a:effectLst>
                  <a:outerShdw blurRad="38100" dist="38100" dir="2700000" algn="tl">
                    <a:srgbClr val="000000">
                      <a:alpha val="43137"/>
                    </a:srgbClr>
                  </a:outerShdw>
                </a:effectLst>
              </a:rPr>
              <a:t>Positive Feedback</a:t>
            </a:r>
            <a:endParaRPr lang="en-US" b="1" u="sng" dirty="0">
              <a:effectLst>
                <a:outerShdw blurRad="38100" dist="38100" dir="2700000" algn="tl">
                  <a:srgbClr val="000000">
                    <a:alpha val="43137"/>
                  </a:srgbClr>
                </a:outerShdw>
              </a:effectLst>
            </a:endParaRPr>
          </a:p>
        </p:txBody>
      </p:sp>
      <p:sp>
        <p:nvSpPr>
          <p:cNvPr id="31747" name="Content Placeholder 2"/>
          <p:cNvSpPr>
            <a:spLocks noGrp="1"/>
          </p:cNvSpPr>
          <p:nvPr>
            <p:ph idx="1"/>
          </p:nvPr>
        </p:nvSpPr>
        <p:spPr>
          <a:xfrm>
            <a:off x="0" y="381000"/>
            <a:ext cx="3810000" cy="6172200"/>
          </a:xfrm>
        </p:spPr>
        <p:txBody>
          <a:bodyPr/>
          <a:lstStyle/>
          <a:p>
            <a:pPr>
              <a:buFontTx/>
              <a:buNone/>
            </a:pPr>
            <a:endParaRPr lang="en-US" dirty="0" smtClean="0"/>
          </a:p>
          <a:p>
            <a:pPr>
              <a:buFontTx/>
              <a:buNone/>
            </a:pPr>
            <a:r>
              <a:rPr lang="en-US" dirty="0" smtClean="0"/>
              <a:t>We call this a positive feedback loop where:</a:t>
            </a:r>
          </a:p>
          <a:p>
            <a:pPr>
              <a:buFontTx/>
              <a:buNone/>
            </a:pPr>
            <a:r>
              <a:rPr lang="en-US" i="1" dirty="0" smtClean="0"/>
              <a:t>A produces more of B, which then in turn produces more of A.</a:t>
            </a:r>
          </a:p>
          <a:p>
            <a:pPr>
              <a:buFontTx/>
              <a:buNone/>
            </a:pPr>
            <a:endParaRPr lang="en-US" i="1" dirty="0" smtClean="0"/>
          </a:p>
          <a:p>
            <a:pPr>
              <a:buFontTx/>
              <a:buNone/>
            </a:pPr>
            <a:endParaRPr lang="en-US" dirty="0" smtClean="0"/>
          </a:p>
        </p:txBody>
      </p:sp>
      <p:pic>
        <p:nvPicPr>
          <p:cNvPr id="31748" name="Picture 2"/>
          <p:cNvPicPr>
            <a:picLocks noChangeAspect="1" noChangeArrowheads="1"/>
          </p:cNvPicPr>
          <p:nvPr/>
        </p:nvPicPr>
        <p:blipFill>
          <a:blip r:embed="rId2" cstate="print"/>
          <a:srcRect/>
          <a:stretch>
            <a:fillRect/>
          </a:stretch>
        </p:blipFill>
        <p:spPr bwMode="auto">
          <a:xfrm>
            <a:off x="4419600" y="838200"/>
            <a:ext cx="4724400" cy="4235450"/>
          </a:xfrm>
          <a:prstGeom prst="rect">
            <a:avLst/>
          </a:prstGeom>
          <a:noFill/>
          <a:ln w="9525">
            <a:noFill/>
            <a:miter lim="800000"/>
            <a:headEnd/>
            <a:tailEnd/>
          </a:ln>
        </p:spPr>
      </p:pic>
      <p:sp>
        <p:nvSpPr>
          <p:cNvPr id="7" name="TextBox 6"/>
          <p:cNvSpPr txBox="1"/>
          <p:nvPr/>
        </p:nvSpPr>
        <p:spPr>
          <a:xfrm>
            <a:off x="0" y="5562600"/>
            <a:ext cx="8915400" cy="1077913"/>
          </a:xfrm>
          <a:prstGeom prst="rect">
            <a:avLst/>
          </a:prstGeom>
          <a:noFill/>
        </p:spPr>
        <p:txBody>
          <a:bodyPr>
            <a:spAutoFit/>
          </a:bodyPr>
          <a:lstStyle/>
          <a:p>
            <a:pPr>
              <a:defRPr/>
            </a:pPr>
            <a:r>
              <a:rPr lang="en-US" sz="3200" i="1" dirty="0">
                <a:solidFill>
                  <a:srgbClr val="FFFF00"/>
                </a:solidFill>
                <a:effectLst>
                  <a:outerShdw blurRad="38100" dist="38100" dir="2700000" algn="tl">
                    <a:srgbClr val="000000">
                      <a:alpha val="43137"/>
                    </a:srgbClr>
                  </a:outerShdw>
                </a:effectLst>
              </a:rPr>
              <a:t>Melting sea ice creates a lower </a:t>
            </a:r>
            <a:r>
              <a:rPr lang="en-US" sz="3200" i="1" dirty="0" err="1">
                <a:solidFill>
                  <a:srgbClr val="FFFF00"/>
                </a:solidFill>
                <a:effectLst>
                  <a:outerShdw blurRad="38100" dist="38100" dir="2700000" algn="tl">
                    <a:srgbClr val="000000">
                      <a:alpha val="43137"/>
                    </a:srgbClr>
                  </a:outerShdw>
                </a:effectLst>
              </a:rPr>
              <a:t>albedo</a:t>
            </a:r>
            <a:r>
              <a:rPr lang="en-US" sz="3200" i="1" dirty="0">
                <a:solidFill>
                  <a:srgbClr val="FFFF00"/>
                </a:solidFill>
                <a:effectLst>
                  <a:outerShdw blurRad="38100" dist="38100" dir="2700000" algn="tl">
                    <a:srgbClr val="000000">
                      <a:alpha val="43137"/>
                    </a:srgbClr>
                  </a:outerShdw>
                </a:effectLst>
              </a:rPr>
              <a:t>, which then in turn causes more ice to melt.</a:t>
            </a:r>
          </a:p>
        </p:txBody>
      </p:sp>
    </p:spTree>
    <p:extLst>
      <p:ext uri="{BB962C8B-B14F-4D97-AF65-F5344CB8AC3E}">
        <p14:creationId xmlns:p14="http://schemas.microsoft.com/office/powerpoint/2010/main" val="32224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xEl>
                                              <p:pRg st="2" end="2"/>
                                            </p:txEl>
                                          </p:spTgt>
                                        </p:tgtEl>
                                        <p:attrNameLst>
                                          <p:attrName>style.visibility</p:attrName>
                                        </p:attrNameLst>
                                      </p:cBhvr>
                                      <p:to>
                                        <p:strVal val="visible"/>
                                      </p:to>
                                    </p:set>
                                    <p:anim calcmode="lin" valueType="num">
                                      <p:cBhvr additive="base">
                                        <p:cTn id="7"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80">
                                          <p:stCondLst>
                                            <p:cond delay="0"/>
                                          </p:stCondLst>
                                        </p:cTn>
                                        <p:tgtEl>
                                          <p:spTgt spid="7">
                                            <p:txEl>
                                              <p:pRg st="0" end="0"/>
                                            </p:txEl>
                                          </p:spTgt>
                                        </p:tgtEl>
                                      </p:cBhvr>
                                    </p:animEffect>
                                    <p:anim calcmode="lin" valueType="num">
                                      <p:cBhvr>
                                        <p:cTn id="14"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xEl>
                                              <p:pRg st="0" end="0"/>
                                            </p:txEl>
                                          </p:spTgt>
                                        </p:tgtEl>
                                      </p:cBhvr>
                                      <p:to x="100000" y="60000"/>
                                    </p:animScale>
                                    <p:animScale>
                                      <p:cBhvr>
                                        <p:cTn id="20" dur="166" decel="50000">
                                          <p:stCondLst>
                                            <p:cond delay="676"/>
                                          </p:stCondLst>
                                        </p:cTn>
                                        <p:tgtEl>
                                          <p:spTgt spid="7">
                                            <p:txEl>
                                              <p:pRg st="0" end="0"/>
                                            </p:txEl>
                                          </p:spTgt>
                                        </p:tgtEl>
                                      </p:cBhvr>
                                      <p:to x="100000" y="100000"/>
                                    </p:animScale>
                                    <p:animScale>
                                      <p:cBhvr>
                                        <p:cTn id="21" dur="26">
                                          <p:stCondLst>
                                            <p:cond delay="1312"/>
                                          </p:stCondLst>
                                        </p:cTn>
                                        <p:tgtEl>
                                          <p:spTgt spid="7">
                                            <p:txEl>
                                              <p:pRg st="0" end="0"/>
                                            </p:txEl>
                                          </p:spTgt>
                                        </p:tgtEl>
                                      </p:cBhvr>
                                      <p:to x="100000" y="80000"/>
                                    </p:animScale>
                                    <p:animScale>
                                      <p:cBhvr>
                                        <p:cTn id="22" dur="166" decel="50000">
                                          <p:stCondLst>
                                            <p:cond delay="1338"/>
                                          </p:stCondLst>
                                        </p:cTn>
                                        <p:tgtEl>
                                          <p:spTgt spid="7">
                                            <p:txEl>
                                              <p:pRg st="0" end="0"/>
                                            </p:txEl>
                                          </p:spTgt>
                                        </p:tgtEl>
                                      </p:cBhvr>
                                      <p:to x="100000" y="100000"/>
                                    </p:animScale>
                                    <p:animScale>
                                      <p:cBhvr>
                                        <p:cTn id="23" dur="26">
                                          <p:stCondLst>
                                            <p:cond delay="1642"/>
                                          </p:stCondLst>
                                        </p:cTn>
                                        <p:tgtEl>
                                          <p:spTgt spid="7">
                                            <p:txEl>
                                              <p:pRg st="0" end="0"/>
                                            </p:txEl>
                                          </p:spTgt>
                                        </p:tgtEl>
                                      </p:cBhvr>
                                      <p:to x="100000" y="90000"/>
                                    </p:animScale>
                                    <p:animScale>
                                      <p:cBhvr>
                                        <p:cTn id="24" dur="166" decel="50000">
                                          <p:stCondLst>
                                            <p:cond delay="1668"/>
                                          </p:stCondLst>
                                        </p:cTn>
                                        <p:tgtEl>
                                          <p:spTgt spid="7">
                                            <p:txEl>
                                              <p:pRg st="0" end="0"/>
                                            </p:txEl>
                                          </p:spTgt>
                                        </p:tgtEl>
                                      </p:cBhvr>
                                      <p:to x="100000" y="100000"/>
                                    </p:animScale>
                                    <p:animScale>
                                      <p:cBhvr>
                                        <p:cTn id="25" dur="26">
                                          <p:stCondLst>
                                            <p:cond delay="1808"/>
                                          </p:stCondLst>
                                        </p:cTn>
                                        <p:tgtEl>
                                          <p:spTgt spid="7">
                                            <p:txEl>
                                              <p:pRg st="0" end="0"/>
                                            </p:txEl>
                                          </p:spTgt>
                                        </p:tgtEl>
                                      </p:cBhvr>
                                      <p:to x="100000" y="95000"/>
                                    </p:animScale>
                                    <p:animScale>
                                      <p:cBhvr>
                                        <p:cTn id="26"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defRPr/>
            </a:pPr>
            <a:r>
              <a:rPr lang="en-US" b="1" u="sng" dirty="0" smtClean="0">
                <a:effectLst>
                  <a:outerShdw blurRad="38100" dist="38100" dir="2700000" algn="tl">
                    <a:srgbClr val="000000">
                      <a:alpha val="43137"/>
                    </a:srgbClr>
                  </a:outerShdw>
                </a:effectLst>
              </a:rPr>
              <a:t>Negative Feedback</a:t>
            </a:r>
            <a:endParaRPr lang="en-US" b="1" u="sng" dirty="0">
              <a:effectLst>
                <a:outerShdw blurRad="38100" dist="38100" dir="2700000" algn="tl">
                  <a:srgbClr val="000000">
                    <a:alpha val="43137"/>
                  </a:srgbClr>
                </a:outerShdw>
              </a:effectLst>
            </a:endParaRPr>
          </a:p>
        </p:txBody>
      </p:sp>
      <p:sp>
        <p:nvSpPr>
          <p:cNvPr id="32771" name="Content Placeholder 2"/>
          <p:cNvSpPr>
            <a:spLocks noGrp="1"/>
          </p:cNvSpPr>
          <p:nvPr>
            <p:ph idx="1"/>
          </p:nvPr>
        </p:nvSpPr>
        <p:spPr>
          <a:xfrm>
            <a:off x="0" y="228600"/>
            <a:ext cx="9144000" cy="6172200"/>
          </a:xfrm>
        </p:spPr>
        <p:txBody>
          <a:bodyPr/>
          <a:lstStyle/>
          <a:p>
            <a:pPr>
              <a:buFontTx/>
              <a:buNone/>
            </a:pPr>
            <a:endParaRPr lang="en-US" dirty="0" smtClean="0"/>
          </a:p>
          <a:p>
            <a:pPr>
              <a:buFontTx/>
              <a:buNone/>
            </a:pPr>
            <a:r>
              <a:rPr lang="en-US" dirty="0" smtClean="0"/>
              <a:t>Of course there is also negative feedback as well.</a:t>
            </a:r>
          </a:p>
          <a:p>
            <a:pPr>
              <a:buFontTx/>
              <a:buNone/>
            </a:pPr>
            <a:r>
              <a:rPr lang="en-US" dirty="0" smtClean="0"/>
              <a:t>You are probably most familiar with this in homeostasis.</a:t>
            </a:r>
          </a:p>
          <a:p>
            <a:pPr>
              <a:buFontTx/>
              <a:buNone/>
            </a:pPr>
            <a:r>
              <a:rPr lang="en-US" dirty="0" smtClean="0"/>
              <a:t>With negative feedback: </a:t>
            </a:r>
            <a:r>
              <a:rPr lang="en-US" i="1" dirty="0" smtClean="0"/>
              <a:t>A produces B, which then stops or lowers the production of A </a:t>
            </a:r>
          </a:p>
          <a:p>
            <a:pPr>
              <a:buFontTx/>
              <a:buNone/>
            </a:pPr>
            <a:endParaRPr lang="en-US" i="1" dirty="0" smtClean="0"/>
          </a:p>
          <a:p>
            <a:pPr>
              <a:buFontTx/>
              <a:buNone/>
            </a:pPr>
            <a:endParaRPr lang="en-US" dirty="0" smtClean="0"/>
          </a:p>
        </p:txBody>
      </p:sp>
      <p:pic>
        <p:nvPicPr>
          <p:cNvPr id="32772" name="Picture 2"/>
          <p:cNvPicPr>
            <a:picLocks noChangeAspect="1" noChangeArrowheads="1"/>
          </p:cNvPicPr>
          <p:nvPr/>
        </p:nvPicPr>
        <p:blipFill>
          <a:blip r:embed="rId2" cstate="print"/>
          <a:srcRect/>
          <a:stretch>
            <a:fillRect/>
          </a:stretch>
        </p:blipFill>
        <p:spPr bwMode="auto">
          <a:xfrm>
            <a:off x="1905000" y="3775075"/>
            <a:ext cx="6324600" cy="3082925"/>
          </a:xfrm>
          <a:prstGeom prst="rect">
            <a:avLst/>
          </a:prstGeom>
          <a:noFill/>
          <a:ln w="9525">
            <a:noFill/>
            <a:miter lim="800000"/>
            <a:headEnd/>
            <a:tailEnd/>
          </a:ln>
        </p:spPr>
      </p:pic>
    </p:spTree>
    <p:extLst>
      <p:ext uri="{BB962C8B-B14F-4D97-AF65-F5344CB8AC3E}">
        <p14:creationId xmlns:p14="http://schemas.microsoft.com/office/powerpoint/2010/main" val="27064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anim calcmode="lin" valueType="num">
                                      <p:cBhvr additive="base">
                                        <p:cTn id="7"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2772"/>
                                        </p:tgtEl>
                                        <p:attrNameLst>
                                          <p:attrName>style.visibility</p:attrName>
                                        </p:attrNameLst>
                                      </p:cBhvr>
                                      <p:to>
                                        <p:strVal val="visible"/>
                                      </p:to>
                                    </p:set>
                                    <p:animEffect transition="in" filter="wheel(1)">
                                      <p:cBhvr>
                                        <p:cTn id="13" dur="2000"/>
                                        <p:tgtEl>
                                          <p:spTgt spid="3277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2771">
                                            <p:txEl>
                                              <p:pRg st="3" end="3"/>
                                            </p:txEl>
                                          </p:spTgt>
                                        </p:tgtEl>
                                        <p:attrNameLst>
                                          <p:attrName>style.visibility</p:attrName>
                                        </p:attrNameLst>
                                      </p:cBhvr>
                                      <p:to>
                                        <p:strVal val="visible"/>
                                      </p:to>
                                    </p:set>
                                    <p:animEffect transition="in" filter="fade">
                                      <p:cBhvr>
                                        <p:cTn id="18" dur="1000"/>
                                        <p:tgtEl>
                                          <p:spTgt spid="32771">
                                            <p:txEl>
                                              <p:pRg st="3" end="3"/>
                                            </p:txEl>
                                          </p:spTgt>
                                        </p:tgtEl>
                                      </p:cBhvr>
                                    </p:animEffect>
                                    <p:anim calcmode="lin" valueType="num">
                                      <p:cBhvr>
                                        <p:cTn id="19" dur="10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27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pPr>
              <a:defRPr/>
            </a:pPr>
            <a:r>
              <a:rPr lang="en-US" b="1" u="sng" dirty="0" smtClean="0">
                <a:effectLst>
                  <a:outerShdw blurRad="38100" dist="38100" dir="2700000" algn="tl">
                    <a:srgbClr val="000000">
                      <a:alpha val="43137"/>
                    </a:srgbClr>
                  </a:outerShdw>
                </a:effectLst>
              </a:rPr>
              <a:t>Positive vs. Negative Feedback</a:t>
            </a:r>
            <a:endParaRPr lang="en-US" b="1" u="sng" dirty="0">
              <a:effectLst>
                <a:outerShdw blurRad="38100" dist="38100" dir="2700000" algn="tl">
                  <a:srgbClr val="000000">
                    <a:alpha val="43137"/>
                  </a:srgbClr>
                </a:outerShdw>
              </a:effectLst>
            </a:endParaRPr>
          </a:p>
        </p:txBody>
      </p:sp>
      <p:sp>
        <p:nvSpPr>
          <p:cNvPr id="34819" name="Content Placeholder 2"/>
          <p:cNvSpPr>
            <a:spLocks noGrp="1"/>
          </p:cNvSpPr>
          <p:nvPr>
            <p:ph idx="1"/>
          </p:nvPr>
        </p:nvSpPr>
        <p:spPr>
          <a:xfrm>
            <a:off x="0" y="228600"/>
            <a:ext cx="9144000" cy="6172200"/>
          </a:xfrm>
        </p:spPr>
        <p:txBody>
          <a:bodyPr/>
          <a:lstStyle/>
          <a:p>
            <a:pPr>
              <a:buFontTx/>
              <a:buNone/>
            </a:pPr>
            <a:endParaRPr lang="en-US" dirty="0" smtClean="0"/>
          </a:p>
          <a:p>
            <a:pPr>
              <a:buFontTx/>
              <a:buNone/>
            </a:pPr>
            <a:r>
              <a:rPr lang="en-US" i="1" dirty="0" smtClean="0"/>
              <a:t>. </a:t>
            </a:r>
          </a:p>
          <a:p>
            <a:pPr>
              <a:buFontTx/>
              <a:buNone/>
            </a:pPr>
            <a:endParaRPr lang="en-US" i="1" dirty="0" smtClean="0"/>
          </a:p>
          <a:p>
            <a:pPr>
              <a:buFontTx/>
              <a:buNone/>
            </a:pPr>
            <a:r>
              <a:rPr lang="en-US" dirty="0" smtClean="0"/>
              <a:t>Positive feedback tends to promote instability in systems (think spiraling out of control).</a:t>
            </a:r>
          </a:p>
          <a:p>
            <a:pPr>
              <a:buFontTx/>
              <a:buNone/>
            </a:pPr>
            <a:endParaRPr lang="en-US" dirty="0" smtClean="0"/>
          </a:p>
          <a:p>
            <a:pPr>
              <a:buFontTx/>
              <a:buNone/>
            </a:pPr>
            <a:r>
              <a:rPr lang="en-US" dirty="0" smtClean="0"/>
              <a:t>Negative feedback tends to promote stability in systems (think again about homeostasis).</a:t>
            </a:r>
          </a:p>
        </p:txBody>
      </p:sp>
    </p:spTree>
    <p:extLst>
      <p:ext uri="{BB962C8B-B14F-4D97-AF65-F5344CB8AC3E}">
        <p14:creationId xmlns:p14="http://schemas.microsoft.com/office/powerpoint/2010/main" val="179979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819">
                                            <p:txEl>
                                              <p:pRg st="5" end="5"/>
                                            </p:txEl>
                                          </p:spTgt>
                                        </p:tgtEl>
                                        <p:attrNameLst>
                                          <p:attrName>style.visibility</p:attrName>
                                        </p:attrNameLst>
                                      </p:cBhvr>
                                      <p:to>
                                        <p:strVal val="visible"/>
                                      </p:to>
                                    </p:set>
                                    <p:animEffect transition="in" filter="fade">
                                      <p:cBhvr>
                                        <p:cTn id="7" dur="1000"/>
                                        <p:tgtEl>
                                          <p:spTgt spid="34819">
                                            <p:txEl>
                                              <p:pRg st="5" end="5"/>
                                            </p:txEl>
                                          </p:spTgt>
                                        </p:tgtEl>
                                      </p:cBhvr>
                                    </p:animEffect>
                                    <p:anim calcmode="lin" valueType="num">
                                      <p:cBhvr>
                                        <p:cTn id="8" dur="10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481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181600" y="1676400"/>
            <a:ext cx="3200400" cy="685800"/>
          </a:xfrm>
        </p:spPr>
        <p:txBody>
          <a:bodyPr/>
          <a:lstStyle/>
          <a:p>
            <a:pPr eaLnBrk="1" hangingPunct="1"/>
            <a:r>
              <a:rPr lang="en-US" b="1" smtClean="0">
                <a:latin typeface="Arial Narrow" pitchFamily="34" charset="0"/>
              </a:rPr>
              <a:t>COMMUNITY</a:t>
            </a:r>
          </a:p>
        </p:txBody>
      </p:sp>
      <p:sp>
        <p:nvSpPr>
          <p:cNvPr id="14339" name="Rectangle 3"/>
          <p:cNvSpPr>
            <a:spLocks noGrp="1" noChangeArrowheads="1"/>
          </p:cNvSpPr>
          <p:nvPr>
            <p:ph type="body" sz="half" idx="1"/>
          </p:nvPr>
        </p:nvSpPr>
        <p:spPr>
          <a:xfrm>
            <a:off x="4953000" y="2590800"/>
            <a:ext cx="3810000" cy="1479550"/>
          </a:xfrm>
        </p:spPr>
        <p:txBody>
          <a:bodyPr/>
          <a:lstStyle/>
          <a:p>
            <a:pPr eaLnBrk="1" hangingPunct="1"/>
            <a:r>
              <a:rPr lang="en-US" sz="2400" u="sng" smtClean="0">
                <a:latin typeface="Arial Narrow" pitchFamily="34" charset="0"/>
              </a:rPr>
              <a:t>All</a:t>
            </a:r>
            <a:r>
              <a:rPr lang="en-US" sz="2400" smtClean="0">
                <a:latin typeface="Arial Narrow" pitchFamily="34" charset="0"/>
              </a:rPr>
              <a:t> the </a:t>
            </a:r>
            <a:r>
              <a:rPr lang="en-US" sz="2400" u="sng" smtClean="0">
                <a:latin typeface="Arial Narrow" pitchFamily="34" charset="0"/>
              </a:rPr>
              <a:t>interacting</a:t>
            </a:r>
            <a:r>
              <a:rPr lang="en-US" sz="2400" smtClean="0">
                <a:latin typeface="Arial Narrow" pitchFamily="34" charset="0"/>
              </a:rPr>
              <a:t> organisms (many different species) living in an </a:t>
            </a:r>
            <a:r>
              <a:rPr lang="en-US" sz="2400" u="sng" smtClean="0">
                <a:latin typeface="Arial Narrow" pitchFamily="34" charset="0"/>
              </a:rPr>
              <a:t>area</a:t>
            </a:r>
            <a:r>
              <a:rPr lang="en-US" sz="2400" smtClean="0">
                <a:latin typeface="Arial Narrow" pitchFamily="34" charset="0"/>
              </a:rPr>
              <a:t>.</a:t>
            </a:r>
          </a:p>
        </p:txBody>
      </p:sp>
      <p:sp>
        <p:nvSpPr>
          <p:cNvPr id="14340" name="Rectangle 10"/>
          <p:cNvSpPr>
            <a:spLocks noGrp="1" noChangeArrowheads="1"/>
          </p:cNvSpPr>
          <p:nvPr>
            <p:ph type="body" sz="half" idx="2"/>
          </p:nvPr>
        </p:nvSpPr>
        <p:spPr>
          <a:xfrm>
            <a:off x="4953000" y="4038600"/>
            <a:ext cx="3810000" cy="2482850"/>
          </a:xfrm>
        </p:spPr>
        <p:txBody>
          <a:bodyPr/>
          <a:lstStyle/>
          <a:p>
            <a:pPr eaLnBrk="1" hangingPunct="1"/>
            <a:r>
              <a:rPr lang="en-US" smtClean="0">
                <a:latin typeface="Arial Narrow" pitchFamily="34" charset="0"/>
              </a:rPr>
              <a:t>Community </a:t>
            </a:r>
            <a:r>
              <a:rPr lang="en-US" u="sng" smtClean="0">
                <a:latin typeface="Arial Narrow" pitchFamily="34" charset="0"/>
              </a:rPr>
              <a:t>Interactions</a:t>
            </a:r>
          </a:p>
          <a:p>
            <a:pPr lvl="1" eaLnBrk="1" hangingPunct="1"/>
            <a:r>
              <a:rPr lang="en-US" sz="2000" smtClean="0">
                <a:latin typeface="Arial Narrow" pitchFamily="34" charset="0"/>
              </a:rPr>
              <a:t>Predation :  + / - </a:t>
            </a:r>
          </a:p>
          <a:p>
            <a:pPr lvl="1" eaLnBrk="1" hangingPunct="1"/>
            <a:r>
              <a:rPr lang="en-US" sz="2000" smtClean="0">
                <a:latin typeface="Arial Narrow" pitchFamily="34" charset="0"/>
              </a:rPr>
              <a:t>Parasitism:  +/ - </a:t>
            </a:r>
          </a:p>
          <a:p>
            <a:pPr lvl="1" eaLnBrk="1" hangingPunct="1"/>
            <a:r>
              <a:rPr lang="en-US" sz="2000" smtClean="0">
                <a:latin typeface="Arial Narrow" pitchFamily="34" charset="0"/>
              </a:rPr>
              <a:t>Commensalism:  + / 0</a:t>
            </a:r>
          </a:p>
          <a:p>
            <a:pPr lvl="1" eaLnBrk="1" hangingPunct="1"/>
            <a:r>
              <a:rPr lang="en-US" sz="2000" smtClean="0">
                <a:latin typeface="Arial Narrow" pitchFamily="34" charset="0"/>
              </a:rPr>
              <a:t>Mutualism:  + / +</a:t>
            </a:r>
          </a:p>
        </p:txBody>
      </p:sp>
      <p:pic>
        <p:nvPicPr>
          <p:cNvPr id="14341" name="Picture 5" descr="mistleto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524000"/>
            <a:ext cx="14366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B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19400"/>
            <a:ext cx="19812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whale_barn_com_l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029200"/>
            <a:ext cx="281940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beepol_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1219200"/>
            <a:ext cx="2057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11"/>
          <p:cNvSpPr>
            <a:spLocks noChangeArrowheads="1"/>
          </p:cNvSpPr>
          <p:nvPr/>
        </p:nvSpPr>
        <p:spPr bwMode="auto">
          <a:xfrm>
            <a:off x="533400" y="5943600"/>
            <a:ext cx="1981200" cy="609600"/>
          </a:xfrm>
          <a:prstGeom prst="rect">
            <a:avLst/>
          </a:prstGeom>
          <a:solidFill>
            <a:srgbClr val="003399"/>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FFFFFF"/>
                </a:solidFill>
                <a:latin typeface="Arial" charset="0"/>
              </a:rPr>
              <a:t>Whale with </a:t>
            </a:r>
          </a:p>
          <a:p>
            <a:pPr algn="ctr" fontAlgn="base">
              <a:spcBef>
                <a:spcPct val="0"/>
              </a:spcBef>
              <a:spcAft>
                <a:spcPct val="0"/>
              </a:spcAft>
            </a:pPr>
            <a:r>
              <a:rPr lang="en-US" smtClean="0">
                <a:solidFill>
                  <a:srgbClr val="FFFFFF"/>
                </a:solidFill>
                <a:latin typeface="Arial" charset="0"/>
              </a:rPr>
              <a:t>barnacles on skin</a:t>
            </a:r>
          </a:p>
        </p:txBody>
      </p:sp>
      <p:sp>
        <p:nvSpPr>
          <p:cNvPr id="14346" name="Rectangle 12"/>
          <p:cNvSpPr>
            <a:spLocks noChangeArrowheads="1"/>
          </p:cNvSpPr>
          <p:nvPr/>
        </p:nvSpPr>
        <p:spPr bwMode="auto">
          <a:xfrm>
            <a:off x="1981200" y="4191000"/>
            <a:ext cx="2667000" cy="533400"/>
          </a:xfrm>
          <a:prstGeom prst="rect">
            <a:avLst/>
          </a:prstGeom>
          <a:solidFill>
            <a:srgbClr val="000000"/>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FFFFFF"/>
                </a:solidFill>
                <a:latin typeface="Arial" charset="0"/>
              </a:rPr>
              <a:t>Bat about to eat frog</a:t>
            </a:r>
          </a:p>
        </p:txBody>
      </p:sp>
      <p:sp>
        <p:nvSpPr>
          <p:cNvPr id="14347" name="Rectangle 13"/>
          <p:cNvSpPr>
            <a:spLocks noChangeArrowheads="1"/>
          </p:cNvSpPr>
          <p:nvPr/>
        </p:nvSpPr>
        <p:spPr bwMode="auto">
          <a:xfrm>
            <a:off x="3048000" y="838200"/>
            <a:ext cx="2362200" cy="685800"/>
          </a:xfrm>
          <a:prstGeom prst="rect">
            <a:avLst/>
          </a:prstGeom>
          <a:solidFill>
            <a:srgbClr val="009900"/>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FFFFFF"/>
                </a:solidFill>
                <a:latin typeface="Arial" charset="0"/>
              </a:rPr>
              <a:t>Mistletoe growing </a:t>
            </a:r>
          </a:p>
          <a:p>
            <a:pPr algn="ctr" fontAlgn="base">
              <a:spcBef>
                <a:spcPct val="0"/>
              </a:spcBef>
              <a:spcAft>
                <a:spcPct val="0"/>
              </a:spcAft>
            </a:pPr>
            <a:r>
              <a:rPr lang="en-US" smtClean="0">
                <a:solidFill>
                  <a:srgbClr val="FFFFFF"/>
                </a:solidFill>
                <a:latin typeface="Arial" charset="0"/>
              </a:rPr>
              <a:t>into a mangrove tree</a:t>
            </a:r>
          </a:p>
        </p:txBody>
      </p:sp>
      <p:sp>
        <p:nvSpPr>
          <p:cNvPr id="14348" name="Rectangle 14"/>
          <p:cNvSpPr>
            <a:spLocks noChangeArrowheads="1"/>
          </p:cNvSpPr>
          <p:nvPr/>
        </p:nvSpPr>
        <p:spPr bwMode="auto">
          <a:xfrm>
            <a:off x="533400" y="2362200"/>
            <a:ext cx="2362200" cy="304800"/>
          </a:xfrm>
          <a:prstGeom prst="rect">
            <a:avLst/>
          </a:prstGeom>
          <a:solidFill>
            <a:srgbClr val="FF6699"/>
          </a:solidFill>
          <a:ln w="9525">
            <a:solidFill>
              <a:schemeClr val="tx1"/>
            </a:solidFill>
            <a:miter lim="800000"/>
            <a:headEnd/>
            <a:tailEnd/>
          </a:ln>
        </p:spPr>
        <p:txBody>
          <a:bodyPr wrap="none" anchor="ctr"/>
          <a:lstStyle/>
          <a:p>
            <a:pPr algn="ctr" fontAlgn="base">
              <a:spcBef>
                <a:spcPct val="0"/>
              </a:spcBef>
              <a:spcAft>
                <a:spcPct val="0"/>
              </a:spcAft>
            </a:pPr>
            <a:r>
              <a:rPr lang="en-US" smtClean="0">
                <a:solidFill>
                  <a:srgbClr val="FFFFFF"/>
                </a:solidFill>
                <a:latin typeface="Arial" charset="0"/>
              </a:rPr>
              <a:t>Bee pollinating flower</a:t>
            </a:r>
          </a:p>
        </p:txBody>
      </p:sp>
      <p:sp>
        <p:nvSpPr>
          <p:cNvPr id="10255" name="Line 15"/>
          <p:cNvSpPr>
            <a:spLocks noChangeShapeType="1"/>
          </p:cNvSpPr>
          <p:nvPr/>
        </p:nvSpPr>
        <p:spPr bwMode="auto">
          <a:xfrm flipH="1" flipV="1">
            <a:off x="2209800" y="3810000"/>
            <a:ext cx="3505200" cy="914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
        <p:nvSpPr>
          <p:cNvPr id="10256" name="Line 16"/>
          <p:cNvSpPr>
            <a:spLocks noChangeShapeType="1"/>
          </p:cNvSpPr>
          <p:nvPr/>
        </p:nvSpPr>
        <p:spPr bwMode="auto">
          <a:xfrm flipH="1" flipV="1">
            <a:off x="4572000" y="3352800"/>
            <a:ext cx="1143000" cy="1752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
        <p:nvSpPr>
          <p:cNvPr id="10257" name="Line 17"/>
          <p:cNvSpPr>
            <a:spLocks noChangeShapeType="1"/>
          </p:cNvSpPr>
          <p:nvPr/>
        </p:nvSpPr>
        <p:spPr bwMode="auto">
          <a:xfrm flipH="1" flipV="1">
            <a:off x="2514600" y="1981200"/>
            <a:ext cx="3124200" cy="3810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
        <p:nvSpPr>
          <p:cNvPr id="10258" name="Line 18"/>
          <p:cNvSpPr>
            <a:spLocks noChangeShapeType="1"/>
          </p:cNvSpPr>
          <p:nvPr/>
        </p:nvSpPr>
        <p:spPr bwMode="auto">
          <a:xfrm flipH="1">
            <a:off x="4191000" y="5486400"/>
            <a:ext cx="152400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Tree>
    <p:extLst>
      <p:ext uri="{BB962C8B-B14F-4D97-AF65-F5344CB8AC3E}">
        <p14:creationId xmlns:p14="http://schemas.microsoft.com/office/powerpoint/2010/main" val="1015217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55"/>
                                        </p:tgtEl>
                                        <p:attrNameLst>
                                          <p:attrName>style.visibility</p:attrName>
                                        </p:attrNameLst>
                                      </p:cBhvr>
                                      <p:to>
                                        <p:strVal val="visible"/>
                                      </p:to>
                                    </p:set>
                                    <p:anim calcmode="lin" valueType="num">
                                      <p:cBhvr additive="base">
                                        <p:cTn id="7" dur="500" fill="hold"/>
                                        <p:tgtEl>
                                          <p:spTgt spid="10255"/>
                                        </p:tgtEl>
                                        <p:attrNameLst>
                                          <p:attrName>ppt_x</p:attrName>
                                        </p:attrNameLst>
                                      </p:cBhvr>
                                      <p:tavLst>
                                        <p:tav tm="0">
                                          <p:val>
                                            <p:strVal val="0-#ppt_w/2"/>
                                          </p:val>
                                        </p:tav>
                                        <p:tav tm="100000">
                                          <p:val>
                                            <p:strVal val="#ppt_x"/>
                                          </p:val>
                                        </p:tav>
                                      </p:tavLst>
                                    </p:anim>
                                    <p:anim calcmode="lin" valueType="num">
                                      <p:cBhvr additive="base">
                                        <p:cTn id="8" dur="500" fill="hold"/>
                                        <p:tgtEl>
                                          <p:spTgt spid="1025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255"/>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56"/>
                                        </p:tgtEl>
                                        <p:attrNameLst>
                                          <p:attrName>style.visibility</p:attrName>
                                        </p:attrNameLst>
                                      </p:cBhvr>
                                      <p:to>
                                        <p:strVal val="visible"/>
                                      </p:to>
                                    </p:set>
                                    <p:anim calcmode="lin" valueType="num">
                                      <p:cBhvr additive="base">
                                        <p:cTn id="13" dur="500" fill="hold"/>
                                        <p:tgtEl>
                                          <p:spTgt spid="10256"/>
                                        </p:tgtEl>
                                        <p:attrNameLst>
                                          <p:attrName>ppt_x</p:attrName>
                                        </p:attrNameLst>
                                      </p:cBhvr>
                                      <p:tavLst>
                                        <p:tav tm="0">
                                          <p:val>
                                            <p:strVal val="0-#ppt_w/2"/>
                                          </p:val>
                                        </p:tav>
                                        <p:tav tm="100000">
                                          <p:val>
                                            <p:strVal val="#ppt_x"/>
                                          </p:val>
                                        </p:tav>
                                      </p:tavLst>
                                    </p:anim>
                                    <p:anim calcmode="lin" valueType="num">
                                      <p:cBhvr additive="base">
                                        <p:cTn id="14" dur="500" fill="hold"/>
                                        <p:tgtEl>
                                          <p:spTgt spid="1025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25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57"/>
                                        </p:tgtEl>
                                        <p:attrNameLst>
                                          <p:attrName>style.visibility</p:attrName>
                                        </p:attrNameLst>
                                      </p:cBhvr>
                                      <p:to>
                                        <p:strVal val="visible"/>
                                      </p:to>
                                    </p:set>
                                    <p:anim calcmode="lin" valueType="num">
                                      <p:cBhvr additive="base">
                                        <p:cTn id="19" dur="500" fill="hold"/>
                                        <p:tgtEl>
                                          <p:spTgt spid="10257"/>
                                        </p:tgtEl>
                                        <p:attrNameLst>
                                          <p:attrName>ppt_x</p:attrName>
                                        </p:attrNameLst>
                                      </p:cBhvr>
                                      <p:tavLst>
                                        <p:tav tm="0">
                                          <p:val>
                                            <p:strVal val="0-#ppt_w/2"/>
                                          </p:val>
                                        </p:tav>
                                        <p:tav tm="100000">
                                          <p:val>
                                            <p:strVal val="#ppt_x"/>
                                          </p:val>
                                        </p:tav>
                                      </p:tavLst>
                                    </p:anim>
                                    <p:anim calcmode="lin" valueType="num">
                                      <p:cBhvr additive="base">
                                        <p:cTn id="20" dur="500" fill="hold"/>
                                        <p:tgtEl>
                                          <p:spTgt spid="1025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257"/>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258"/>
                                        </p:tgtEl>
                                        <p:attrNameLst>
                                          <p:attrName>style.visibility</p:attrName>
                                        </p:attrNameLst>
                                      </p:cBhvr>
                                      <p:to>
                                        <p:strVal val="visible"/>
                                      </p:to>
                                    </p:set>
                                    <p:anim calcmode="lin" valueType="num">
                                      <p:cBhvr additive="base">
                                        <p:cTn id="25" dur="500" fill="hold"/>
                                        <p:tgtEl>
                                          <p:spTgt spid="10258"/>
                                        </p:tgtEl>
                                        <p:attrNameLst>
                                          <p:attrName>ppt_x</p:attrName>
                                        </p:attrNameLst>
                                      </p:cBhvr>
                                      <p:tavLst>
                                        <p:tav tm="0">
                                          <p:val>
                                            <p:strVal val="0-#ppt_w/2"/>
                                          </p:val>
                                        </p:tav>
                                        <p:tav tm="100000">
                                          <p:val>
                                            <p:strVal val="#ppt_x"/>
                                          </p:val>
                                        </p:tav>
                                      </p:tavLst>
                                    </p:anim>
                                    <p:anim calcmode="lin" valueType="num">
                                      <p:cBhvr additive="base">
                                        <p:cTn id="26" dur="500" fill="hold"/>
                                        <p:tgtEl>
                                          <p:spTgt spid="1025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2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5" grpId="0" animBg="1"/>
      <p:bldP spid="10256" grpId="0" animBg="1"/>
      <p:bldP spid="10257" grpId="0" animBg="1"/>
      <p:bldP spid="1025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186309"/>
          </a:xfrm>
          <a:prstGeom prst="rect">
            <a:avLst/>
          </a:prstGeom>
          <a:noFill/>
        </p:spPr>
        <p:txBody>
          <a:bodyPr wrap="square" rtlCol="0">
            <a:spAutoFit/>
          </a:bodyPr>
          <a:lstStyle/>
          <a:p>
            <a:r>
              <a:rPr lang="en-US" sz="3600" dirty="0" smtClean="0">
                <a:solidFill>
                  <a:srgbClr val="7030A0"/>
                </a:solidFill>
              </a:rPr>
              <a:t>Vocabulary: Climate Change and Air Quality</a:t>
            </a:r>
          </a:p>
          <a:p>
            <a:endParaRPr lang="en-US" sz="3600" dirty="0" smtClean="0">
              <a:solidFill>
                <a:srgbClr val="7030A0"/>
              </a:solidFill>
            </a:endParaRPr>
          </a:p>
          <a:p>
            <a:r>
              <a:rPr lang="en-US" sz="3600" dirty="0" smtClean="0">
                <a:solidFill>
                  <a:srgbClr val="7030A0"/>
                </a:solidFill>
              </a:rPr>
              <a:t>Smog</a:t>
            </a:r>
          </a:p>
          <a:p>
            <a:r>
              <a:rPr lang="en-US" sz="3600" dirty="0" smtClean="0">
                <a:solidFill>
                  <a:srgbClr val="7030A0"/>
                </a:solidFill>
              </a:rPr>
              <a:t>Ozone</a:t>
            </a:r>
          </a:p>
          <a:p>
            <a:r>
              <a:rPr lang="en-US" sz="3600" dirty="0" smtClean="0">
                <a:solidFill>
                  <a:srgbClr val="7030A0"/>
                </a:solidFill>
              </a:rPr>
              <a:t>Acid Rain</a:t>
            </a:r>
          </a:p>
          <a:p>
            <a:r>
              <a:rPr lang="en-US" sz="3600" dirty="0" smtClean="0">
                <a:solidFill>
                  <a:srgbClr val="7030A0"/>
                </a:solidFill>
              </a:rPr>
              <a:t>pH</a:t>
            </a:r>
          </a:p>
          <a:p>
            <a:r>
              <a:rPr lang="en-US" sz="3600" dirty="0" smtClean="0">
                <a:solidFill>
                  <a:srgbClr val="7030A0"/>
                </a:solidFill>
              </a:rPr>
              <a:t>Greenhouse Effect</a:t>
            </a:r>
          </a:p>
          <a:p>
            <a:r>
              <a:rPr lang="en-US" sz="3600" dirty="0" smtClean="0">
                <a:solidFill>
                  <a:srgbClr val="7030A0"/>
                </a:solidFill>
              </a:rPr>
              <a:t>Greenhouse Gases</a:t>
            </a:r>
          </a:p>
          <a:p>
            <a:r>
              <a:rPr lang="en-US" sz="3600" dirty="0" err="1" smtClean="0">
                <a:solidFill>
                  <a:srgbClr val="7030A0"/>
                </a:solidFill>
              </a:rPr>
              <a:t>Albedo</a:t>
            </a:r>
            <a:endParaRPr lang="en-US" sz="3600" dirty="0" smtClean="0">
              <a:solidFill>
                <a:srgbClr val="7030A0"/>
              </a:solidFill>
            </a:endParaRPr>
          </a:p>
          <a:p>
            <a:r>
              <a:rPr lang="en-US" sz="3600" dirty="0" smtClean="0">
                <a:solidFill>
                  <a:srgbClr val="7030A0"/>
                </a:solidFill>
              </a:rPr>
              <a:t>Positive Feedback</a:t>
            </a:r>
          </a:p>
          <a:p>
            <a:r>
              <a:rPr lang="en-US" sz="3600" dirty="0" smtClean="0">
                <a:solidFill>
                  <a:srgbClr val="7030A0"/>
                </a:solidFill>
              </a:rPr>
              <a:t>Negative Feedback</a:t>
            </a:r>
            <a:endParaRPr lang="en-US" sz="3600" dirty="0">
              <a:solidFill>
                <a:srgbClr val="7030A0"/>
              </a:solidFill>
            </a:endParaRPr>
          </a:p>
        </p:txBody>
      </p:sp>
    </p:spTree>
    <p:extLst>
      <p:ext uri="{BB962C8B-B14F-4D97-AF65-F5344CB8AC3E}">
        <p14:creationId xmlns:p14="http://schemas.microsoft.com/office/powerpoint/2010/main" val="407295116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sz="quarter" idx="13"/>
          </p:nvPr>
        </p:nvSpPr>
        <p:spPr>
          <a:xfrm>
            <a:off x="685800" y="1981200"/>
            <a:ext cx="6621463" cy="4114800"/>
          </a:xfrm>
        </p:spPr>
        <p:txBody>
          <a:bodyPr/>
          <a:lstStyle/>
          <a:p>
            <a:pPr eaLnBrk="1" hangingPunct="1">
              <a:lnSpc>
                <a:spcPct val="90000"/>
              </a:lnSpc>
            </a:pPr>
            <a:r>
              <a:rPr lang="en-US" sz="2800" smtClean="0"/>
              <a:t>Energy transfer through an ecosystem is </a:t>
            </a:r>
            <a:r>
              <a:rPr lang="en-US" sz="2800" smtClean="0">
                <a:solidFill>
                  <a:srgbClr val="FF0000"/>
                </a:solidFill>
              </a:rPr>
              <a:t>ONE WAY</a:t>
            </a:r>
          </a:p>
          <a:p>
            <a:pPr eaLnBrk="1" hangingPunct="1">
              <a:lnSpc>
                <a:spcPct val="90000"/>
              </a:lnSpc>
              <a:buFontTx/>
              <a:buNone/>
            </a:pPr>
            <a:endParaRPr lang="en-US" sz="2800" smtClean="0"/>
          </a:p>
          <a:p>
            <a:pPr lvl="1" eaLnBrk="1" hangingPunct="1">
              <a:lnSpc>
                <a:spcPct val="90000"/>
              </a:lnSpc>
            </a:pPr>
            <a:r>
              <a:rPr lang="en-US" sz="2400" smtClean="0"/>
              <a:t>Most energy is lost as heat</a:t>
            </a:r>
          </a:p>
          <a:p>
            <a:pPr eaLnBrk="1" hangingPunct="1">
              <a:lnSpc>
                <a:spcPct val="90000"/>
              </a:lnSpc>
            </a:pPr>
            <a:endParaRPr lang="en-US" sz="2800" smtClean="0"/>
          </a:p>
          <a:p>
            <a:pPr eaLnBrk="1" hangingPunct="1">
              <a:lnSpc>
                <a:spcPct val="90000"/>
              </a:lnSpc>
            </a:pPr>
            <a:r>
              <a:rPr lang="en-US" sz="2800" smtClean="0"/>
              <a:t>Nutrients such as nitrogen, water and carbon are able to </a:t>
            </a:r>
            <a:r>
              <a:rPr lang="en-US" sz="2800" smtClean="0">
                <a:solidFill>
                  <a:srgbClr val="FF0000"/>
                </a:solidFill>
              </a:rPr>
              <a:t>cycle</a:t>
            </a:r>
            <a:r>
              <a:rPr lang="en-US" sz="2800" smtClean="0"/>
              <a:t> through an ecosystem and be reused.</a:t>
            </a:r>
          </a:p>
        </p:txBody>
      </p:sp>
      <p:sp>
        <p:nvSpPr>
          <p:cNvPr id="5122" name="Rectangle 2"/>
          <p:cNvSpPr>
            <a:spLocks noGrp="1" noChangeArrowheads="1"/>
          </p:cNvSpPr>
          <p:nvPr>
            <p:ph type="title"/>
          </p:nvPr>
        </p:nvSpPr>
        <p:spPr>
          <a:xfrm>
            <a:off x="533400" y="1068388"/>
            <a:ext cx="2073275" cy="1979612"/>
          </a:xfrm>
        </p:spPr>
        <p:txBody>
          <a:bodyPr/>
          <a:lstStyle/>
          <a:p>
            <a:pPr eaLnBrk="1" fontAlgn="auto" hangingPunct="1">
              <a:spcAft>
                <a:spcPts val="0"/>
              </a:spcAft>
              <a:defRPr/>
            </a:pPr>
            <a:r>
              <a:rPr lang="en-US" sz="2000" dirty="0" smtClean="0"/>
              <a:t>Nutrient Cycles</a:t>
            </a:r>
          </a:p>
        </p:txBody>
      </p:sp>
      <p:sp>
        <p:nvSpPr>
          <p:cNvPr id="48132" name="AutoShape 4"/>
          <p:cNvSpPr>
            <a:spLocks noChangeArrowheads="1"/>
          </p:cNvSpPr>
          <p:nvPr/>
        </p:nvSpPr>
        <p:spPr bwMode="auto">
          <a:xfrm>
            <a:off x="3886200" y="2743200"/>
            <a:ext cx="3581400" cy="609600"/>
          </a:xfrm>
          <a:prstGeom prst="rightArrow">
            <a:avLst>
              <a:gd name="adj1" fmla="val 50000"/>
              <a:gd name="adj2" fmla="val 146875"/>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FFFFFF"/>
              </a:solidFill>
              <a:latin typeface="Times New Roman" pitchFamily="18" charset="0"/>
            </a:endParaRPr>
          </a:p>
        </p:txBody>
      </p:sp>
      <p:sp>
        <p:nvSpPr>
          <p:cNvPr id="48133" name="AutoShape 5"/>
          <p:cNvSpPr>
            <a:spLocks noChangeArrowheads="1"/>
          </p:cNvSpPr>
          <p:nvPr/>
        </p:nvSpPr>
        <p:spPr bwMode="auto">
          <a:xfrm rot="10800000">
            <a:off x="7086600" y="4495800"/>
            <a:ext cx="990600" cy="1981200"/>
          </a:xfrm>
          <a:prstGeom prst="curvedLef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FFFFFF"/>
              </a:solidFill>
              <a:latin typeface="Times New Roman" pitchFamily="18" charset="0"/>
            </a:endParaRPr>
          </a:p>
        </p:txBody>
      </p:sp>
      <p:sp>
        <p:nvSpPr>
          <p:cNvPr id="48134" name="AutoShape 6"/>
          <p:cNvSpPr>
            <a:spLocks noChangeArrowheads="1"/>
          </p:cNvSpPr>
          <p:nvPr/>
        </p:nvSpPr>
        <p:spPr bwMode="auto">
          <a:xfrm>
            <a:off x="8229600" y="4724400"/>
            <a:ext cx="762000" cy="1752600"/>
          </a:xfrm>
          <a:prstGeom prst="curvedLeftArrow">
            <a:avLst>
              <a:gd name="adj1" fmla="val 46000"/>
              <a:gd name="adj2" fmla="val 92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z="2400" smtClean="0">
              <a:solidFill>
                <a:srgbClr val="FFFFFF"/>
              </a:solidFill>
              <a:latin typeface="Times New Roman" pitchFamily="18" charset="0"/>
            </a:endParaRPr>
          </a:p>
        </p:txBody>
      </p:sp>
    </p:spTree>
    <p:extLst>
      <p:ext uri="{BB962C8B-B14F-4D97-AF65-F5344CB8AC3E}">
        <p14:creationId xmlns:p14="http://schemas.microsoft.com/office/powerpoint/2010/main" val="2966762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to="" calcmode="lin" valueType="num">
                                      <p:cBhvr>
                                        <p:cTn id="7" dur="1" fill="hold"/>
                                        <p:tgtEl>
                                          <p:spTgt spid="48131">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48131">
                                            <p:txEl>
                                              <p:pRg st="2" end="2"/>
                                            </p:txEl>
                                          </p:spTgt>
                                        </p:tgtEl>
                                        <p:attrNameLst>
                                          <p:attrName>style.visibility</p:attrName>
                                        </p:attrNameLst>
                                      </p:cBhvr>
                                      <p:to>
                                        <p:strVal val="visible"/>
                                      </p:to>
                                    </p:set>
                                    <p:anim to="" calcmode="lin" valueType="num">
                                      <p:cBhvr>
                                        <p:cTn id="10" dur="1" fill="hold"/>
                                        <p:tgtEl>
                                          <p:spTgt spid="48131">
                                            <p:txEl>
                                              <p:pRg st="2" end="2"/>
                                            </p:txEl>
                                          </p:spTgt>
                                        </p:tgtEl>
                                        <p:attrNameLst>
                                          <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8132"/>
                                        </p:tgtEl>
                                        <p:attrNameLst>
                                          <p:attrName>style.visibility</p:attrName>
                                        </p:attrNameLst>
                                      </p:cBhvr>
                                      <p:to>
                                        <p:strVal val="visible"/>
                                      </p:to>
                                    </p:set>
                                    <p:anim calcmode="lin" valueType="num">
                                      <p:cBhvr additive="base">
                                        <p:cTn id="15" dur="500" fill="hold"/>
                                        <p:tgtEl>
                                          <p:spTgt spid="48132"/>
                                        </p:tgtEl>
                                        <p:attrNameLst>
                                          <p:attrName>ppt_x</p:attrName>
                                        </p:attrNameLst>
                                      </p:cBhvr>
                                      <p:tavLst>
                                        <p:tav tm="0">
                                          <p:val>
                                            <p:strVal val="#ppt_x"/>
                                          </p:val>
                                        </p:tav>
                                        <p:tav tm="100000">
                                          <p:val>
                                            <p:strVal val="#ppt_x"/>
                                          </p:val>
                                        </p:tav>
                                      </p:tavLst>
                                    </p:anim>
                                    <p:anim calcmode="lin" valueType="num">
                                      <p:cBhvr additive="base">
                                        <p:cTn id="16"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48131">
                                            <p:txEl>
                                              <p:pRg st="4" end="4"/>
                                            </p:txEl>
                                          </p:spTgt>
                                        </p:tgtEl>
                                        <p:attrNameLst>
                                          <p:attrName>style.visibility</p:attrName>
                                        </p:attrNameLst>
                                      </p:cBhvr>
                                      <p:to>
                                        <p:strVal val="visible"/>
                                      </p:to>
                                    </p:set>
                                    <p:anim to="" calcmode="lin" valueType="num">
                                      <p:cBhvr>
                                        <p:cTn id="21" dur="1" fill="hold"/>
                                        <p:tgtEl>
                                          <p:spTgt spid="48131">
                                            <p:txEl>
                                              <p:pRg st="4" end="4"/>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8133"/>
                                        </p:tgtEl>
                                        <p:attrNameLst>
                                          <p:attrName>style.visibility</p:attrName>
                                        </p:attrNameLst>
                                      </p:cBhvr>
                                      <p:to>
                                        <p:strVal val="visible"/>
                                      </p:to>
                                    </p:set>
                                    <p:anim calcmode="lin" valueType="num">
                                      <p:cBhvr additive="base">
                                        <p:cTn id="26" dur="500" fill="hold"/>
                                        <p:tgtEl>
                                          <p:spTgt spid="48133"/>
                                        </p:tgtEl>
                                        <p:attrNameLst>
                                          <p:attrName>ppt_x</p:attrName>
                                        </p:attrNameLst>
                                      </p:cBhvr>
                                      <p:tavLst>
                                        <p:tav tm="0">
                                          <p:val>
                                            <p:strVal val="#ppt_x"/>
                                          </p:val>
                                        </p:tav>
                                        <p:tav tm="100000">
                                          <p:val>
                                            <p:strVal val="#ppt_x"/>
                                          </p:val>
                                        </p:tav>
                                      </p:tavLst>
                                    </p:anim>
                                    <p:anim calcmode="lin" valueType="num">
                                      <p:cBhvr additive="base">
                                        <p:cTn id="27" dur="500" fill="hold"/>
                                        <p:tgtEl>
                                          <p:spTgt spid="4813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8134"/>
                                        </p:tgtEl>
                                        <p:attrNameLst>
                                          <p:attrName>style.visibility</p:attrName>
                                        </p:attrNameLst>
                                      </p:cBhvr>
                                      <p:to>
                                        <p:strVal val="visible"/>
                                      </p:to>
                                    </p:set>
                                    <p:anim calcmode="lin" valueType="num">
                                      <p:cBhvr additive="base">
                                        <p:cTn id="30" dur="500" fill="hold"/>
                                        <p:tgtEl>
                                          <p:spTgt spid="48134"/>
                                        </p:tgtEl>
                                        <p:attrNameLst>
                                          <p:attrName>ppt_x</p:attrName>
                                        </p:attrNameLst>
                                      </p:cBhvr>
                                      <p:tavLst>
                                        <p:tav tm="0">
                                          <p:val>
                                            <p:strVal val="#ppt_x"/>
                                          </p:val>
                                        </p:tav>
                                        <p:tav tm="100000">
                                          <p:val>
                                            <p:strVal val="#ppt_x"/>
                                          </p:val>
                                        </p:tav>
                                      </p:tavLst>
                                    </p:anim>
                                    <p:anim calcmode="lin" valueType="num">
                                      <p:cBhvr additive="base">
                                        <p:cTn id="31"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48132" grpId="0" animBg="1"/>
      <p:bldP spid="48133" grpId="0" animBg="1"/>
      <p:bldP spid="4813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watercycle 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080" name="AutoShape 8"/>
          <p:cNvSpPr>
            <a:spLocks noChangeArrowheads="1"/>
          </p:cNvSpPr>
          <p:nvPr/>
        </p:nvSpPr>
        <p:spPr bwMode="auto">
          <a:xfrm>
            <a:off x="1676400" y="3124200"/>
            <a:ext cx="5181600" cy="3048000"/>
          </a:xfrm>
          <a:prstGeom prst="rightArrowCallout">
            <a:avLst>
              <a:gd name="adj1" fmla="val 25000"/>
              <a:gd name="adj2" fmla="val 25000"/>
              <a:gd name="adj3" fmla="val 28333"/>
              <a:gd name="adj4" fmla="val 66667"/>
            </a:avLst>
          </a:prstGeom>
          <a:solidFill>
            <a:schemeClr val="bg1"/>
          </a:solidFill>
          <a:ln w="9525">
            <a:solidFill>
              <a:schemeClr val="tx1"/>
            </a:solidFill>
            <a:miter lim="800000"/>
            <a:headEnd/>
            <a:tailEnd/>
          </a:ln>
        </p:spPr>
        <p:txBody>
          <a:bodyPr wrap="none" anchor="ctr"/>
          <a:lstStyle/>
          <a:p>
            <a:pPr algn="ctr" fontAlgn="base">
              <a:spcBef>
                <a:spcPct val="0"/>
              </a:spcBef>
              <a:spcAft>
                <a:spcPct val="0"/>
              </a:spcAft>
            </a:pPr>
            <a:r>
              <a:rPr lang="en-US" sz="2400" smtClean="0">
                <a:solidFill>
                  <a:srgbClr val="000000"/>
                </a:solidFill>
                <a:latin typeface="Arial" charset="0"/>
              </a:rPr>
              <a:t>Evaporation:</a:t>
            </a:r>
          </a:p>
          <a:p>
            <a:pPr algn="ctr" fontAlgn="base">
              <a:spcBef>
                <a:spcPct val="0"/>
              </a:spcBef>
              <a:spcAft>
                <a:spcPct val="0"/>
              </a:spcAft>
            </a:pPr>
            <a:r>
              <a:rPr lang="en-US" sz="2400" smtClean="0">
                <a:solidFill>
                  <a:srgbClr val="000000"/>
                </a:solidFill>
                <a:latin typeface="Arial" charset="0"/>
              </a:rPr>
              <a:t>Liquid water rising </a:t>
            </a:r>
          </a:p>
          <a:p>
            <a:pPr algn="ctr" fontAlgn="base">
              <a:spcBef>
                <a:spcPct val="0"/>
              </a:spcBef>
              <a:spcAft>
                <a:spcPct val="0"/>
              </a:spcAft>
            </a:pPr>
            <a:r>
              <a:rPr lang="en-US" sz="2400" smtClean="0">
                <a:solidFill>
                  <a:srgbClr val="000000"/>
                </a:solidFill>
                <a:latin typeface="Arial" charset="0"/>
              </a:rPr>
              <a:t>converting to water vapor</a:t>
            </a:r>
          </a:p>
          <a:p>
            <a:pPr algn="ctr" fontAlgn="base">
              <a:spcBef>
                <a:spcPct val="0"/>
              </a:spcBef>
              <a:spcAft>
                <a:spcPct val="0"/>
              </a:spcAft>
            </a:pPr>
            <a:r>
              <a:rPr lang="en-US" sz="2400" smtClean="0">
                <a:solidFill>
                  <a:srgbClr val="000000"/>
                </a:solidFill>
                <a:latin typeface="Arial" charset="0"/>
              </a:rPr>
              <a:t>and rising to the </a:t>
            </a:r>
          </a:p>
          <a:p>
            <a:pPr algn="ctr" fontAlgn="base">
              <a:spcBef>
                <a:spcPct val="0"/>
              </a:spcBef>
              <a:spcAft>
                <a:spcPct val="0"/>
              </a:spcAft>
            </a:pPr>
            <a:r>
              <a:rPr lang="en-US" sz="2400" smtClean="0">
                <a:solidFill>
                  <a:srgbClr val="000000"/>
                </a:solidFill>
                <a:latin typeface="Arial" charset="0"/>
              </a:rPr>
              <a:t>atmosphere.</a:t>
            </a:r>
          </a:p>
        </p:txBody>
      </p:sp>
      <p:sp>
        <p:nvSpPr>
          <p:cNvPr id="3081" name="AutoShape 9"/>
          <p:cNvSpPr>
            <a:spLocks noChangeArrowheads="1"/>
          </p:cNvSpPr>
          <p:nvPr/>
        </p:nvSpPr>
        <p:spPr bwMode="auto">
          <a:xfrm rot="-691012">
            <a:off x="2286000" y="1371600"/>
            <a:ext cx="4267200" cy="3048000"/>
          </a:xfrm>
          <a:prstGeom prst="rightArrowCallout">
            <a:avLst>
              <a:gd name="adj1" fmla="val 25000"/>
              <a:gd name="adj2" fmla="val 25000"/>
              <a:gd name="adj3" fmla="val 23333"/>
              <a:gd name="adj4" fmla="val 66667"/>
            </a:avLst>
          </a:prstGeom>
          <a:solidFill>
            <a:schemeClr val="bg1"/>
          </a:solidFill>
          <a:ln w="9525">
            <a:solidFill>
              <a:schemeClr val="tx1"/>
            </a:solidFill>
            <a:miter lim="800000"/>
            <a:headEnd/>
            <a:tailEnd/>
          </a:ln>
        </p:spPr>
        <p:txBody>
          <a:bodyPr wrap="none" anchor="ctr"/>
          <a:lstStyle/>
          <a:p>
            <a:pPr algn="ctr" fontAlgn="base">
              <a:spcBef>
                <a:spcPct val="20000"/>
              </a:spcBef>
              <a:spcAft>
                <a:spcPct val="0"/>
              </a:spcAft>
            </a:pPr>
            <a:r>
              <a:rPr lang="en-US" sz="2400" smtClean="0">
                <a:solidFill>
                  <a:srgbClr val="000000"/>
                </a:solidFill>
                <a:latin typeface="Arial" charset="0"/>
              </a:rPr>
              <a:t>Condensation: </a:t>
            </a:r>
          </a:p>
          <a:p>
            <a:pPr algn="ctr" fontAlgn="base">
              <a:spcBef>
                <a:spcPct val="20000"/>
              </a:spcBef>
              <a:spcAft>
                <a:spcPct val="0"/>
              </a:spcAft>
            </a:pPr>
            <a:endParaRPr lang="en-US" sz="2400" smtClean="0">
              <a:solidFill>
                <a:srgbClr val="000000"/>
              </a:solidFill>
              <a:latin typeface="Arial" charset="0"/>
            </a:endParaRPr>
          </a:p>
          <a:p>
            <a:pPr algn="ctr" fontAlgn="base">
              <a:spcBef>
                <a:spcPct val="20000"/>
              </a:spcBef>
              <a:spcAft>
                <a:spcPct val="0"/>
              </a:spcAft>
            </a:pPr>
            <a:r>
              <a:rPr lang="en-US" sz="2400" smtClean="0">
                <a:solidFill>
                  <a:srgbClr val="000000"/>
                </a:solidFill>
                <a:latin typeface="Arial" charset="0"/>
              </a:rPr>
              <a:t>The changing of </a:t>
            </a:r>
          </a:p>
          <a:p>
            <a:pPr algn="ctr" fontAlgn="base">
              <a:spcBef>
                <a:spcPct val="20000"/>
              </a:spcBef>
              <a:spcAft>
                <a:spcPct val="0"/>
              </a:spcAft>
            </a:pPr>
            <a:r>
              <a:rPr lang="en-US" sz="2400" smtClean="0">
                <a:solidFill>
                  <a:srgbClr val="000000"/>
                </a:solidFill>
                <a:latin typeface="Arial" charset="0"/>
              </a:rPr>
              <a:t>water from a </a:t>
            </a:r>
          </a:p>
          <a:p>
            <a:pPr algn="ctr" fontAlgn="base">
              <a:spcBef>
                <a:spcPct val="20000"/>
              </a:spcBef>
              <a:spcAft>
                <a:spcPct val="0"/>
              </a:spcAft>
            </a:pPr>
            <a:r>
              <a:rPr lang="en-US" sz="2400" smtClean="0">
                <a:solidFill>
                  <a:srgbClr val="000000"/>
                </a:solidFill>
                <a:latin typeface="Arial" charset="0"/>
              </a:rPr>
              <a:t>vapor to a liquid</a:t>
            </a:r>
          </a:p>
          <a:p>
            <a:pPr algn="ctr" fontAlgn="base">
              <a:spcBef>
                <a:spcPct val="0"/>
              </a:spcBef>
              <a:spcAft>
                <a:spcPct val="0"/>
              </a:spcAft>
            </a:pPr>
            <a:endParaRPr lang="en-US" sz="2400" smtClean="0">
              <a:solidFill>
                <a:srgbClr val="000000"/>
              </a:solidFill>
            </a:endParaRPr>
          </a:p>
        </p:txBody>
      </p:sp>
      <p:sp>
        <p:nvSpPr>
          <p:cNvPr id="3082" name="AutoShape 10"/>
          <p:cNvSpPr>
            <a:spLocks noChangeArrowheads="1"/>
          </p:cNvSpPr>
          <p:nvPr/>
        </p:nvSpPr>
        <p:spPr bwMode="auto">
          <a:xfrm rot="895047">
            <a:off x="4719638" y="2162175"/>
            <a:ext cx="4191000" cy="3352800"/>
          </a:xfrm>
          <a:prstGeom prst="leftArrowCallout">
            <a:avLst>
              <a:gd name="adj1" fmla="val 25000"/>
              <a:gd name="adj2" fmla="val 25000"/>
              <a:gd name="adj3" fmla="val 20833"/>
              <a:gd name="adj4" fmla="val 66667"/>
            </a:avLst>
          </a:prstGeom>
          <a:solidFill>
            <a:schemeClr val="bg1"/>
          </a:solidFill>
          <a:ln w="9525">
            <a:solidFill>
              <a:schemeClr val="tx1"/>
            </a:solidFill>
            <a:miter lim="800000"/>
            <a:headEnd/>
            <a:tailEnd/>
          </a:ln>
        </p:spPr>
        <p:txBody>
          <a:bodyPr wrap="none" anchor="ctr"/>
          <a:lstStyle/>
          <a:p>
            <a:pPr algn="ctr" fontAlgn="base">
              <a:spcBef>
                <a:spcPct val="0"/>
              </a:spcBef>
              <a:spcAft>
                <a:spcPct val="0"/>
              </a:spcAft>
            </a:pPr>
            <a:r>
              <a:rPr lang="en-US" sz="2400" smtClean="0">
                <a:solidFill>
                  <a:srgbClr val="000000"/>
                </a:solidFill>
                <a:latin typeface="Arial" charset="0"/>
              </a:rPr>
              <a:t>Precipitation: </a:t>
            </a:r>
          </a:p>
          <a:p>
            <a:pPr algn="ctr" fontAlgn="base">
              <a:spcBef>
                <a:spcPct val="0"/>
              </a:spcBef>
              <a:spcAft>
                <a:spcPct val="0"/>
              </a:spcAft>
            </a:pPr>
            <a:endParaRPr lang="en-US" sz="2400" smtClean="0">
              <a:solidFill>
                <a:srgbClr val="000000"/>
              </a:solidFill>
              <a:latin typeface="Arial" charset="0"/>
            </a:endParaRPr>
          </a:p>
          <a:p>
            <a:pPr lvl="1" algn="ctr" fontAlgn="base">
              <a:spcBef>
                <a:spcPct val="0"/>
              </a:spcBef>
              <a:spcAft>
                <a:spcPct val="0"/>
              </a:spcAft>
            </a:pPr>
            <a:r>
              <a:rPr lang="en-US" sz="2400" smtClean="0">
                <a:solidFill>
                  <a:srgbClr val="000000"/>
                </a:solidFill>
                <a:latin typeface="Arial" charset="0"/>
              </a:rPr>
              <a:t>Any form of water </a:t>
            </a:r>
          </a:p>
          <a:p>
            <a:pPr lvl="1" algn="ctr" fontAlgn="base">
              <a:spcBef>
                <a:spcPct val="0"/>
              </a:spcBef>
              <a:spcAft>
                <a:spcPct val="0"/>
              </a:spcAft>
            </a:pPr>
            <a:r>
              <a:rPr lang="en-US" sz="2400" smtClean="0">
                <a:solidFill>
                  <a:srgbClr val="000000"/>
                </a:solidFill>
                <a:latin typeface="Arial" charset="0"/>
              </a:rPr>
              <a:t>falling from the sky </a:t>
            </a:r>
          </a:p>
          <a:p>
            <a:pPr lvl="1" algn="ctr" fontAlgn="base">
              <a:spcBef>
                <a:spcPct val="0"/>
              </a:spcBef>
              <a:spcAft>
                <a:spcPct val="0"/>
              </a:spcAft>
            </a:pPr>
            <a:r>
              <a:rPr lang="en-US" sz="2400" smtClean="0">
                <a:solidFill>
                  <a:srgbClr val="000000"/>
                </a:solidFill>
                <a:latin typeface="Arial" charset="0"/>
              </a:rPr>
              <a:t>such as rain, sleet, </a:t>
            </a:r>
          </a:p>
          <a:p>
            <a:pPr lvl="1" algn="ctr" fontAlgn="base">
              <a:spcBef>
                <a:spcPct val="0"/>
              </a:spcBef>
              <a:spcAft>
                <a:spcPct val="0"/>
              </a:spcAft>
            </a:pPr>
            <a:r>
              <a:rPr lang="en-US" sz="2400" smtClean="0">
                <a:solidFill>
                  <a:srgbClr val="000000"/>
                </a:solidFill>
                <a:latin typeface="Arial" charset="0"/>
              </a:rPr>
              <a:t>snow, and hail</a:t>
            </a:r>
          </a:p>
          <a:p>
            <a:pPr algn="ctr" fontAlgn="base">
              <a:spcBef>
                <a:spcPct val="0"/>
              </a:spcBef>
              <a:spcAft>
                <a:spcPct val="0"/>
              </a:spcAft>
            </a:pPr>
            <a:endParaRPr lang="en-US" sz="2400" smtClean="0">
              <a:solidFill>
                <a:srgbClr val="000000"/>
              </a:solidFill>
              <a:latin typeface="Arial" charset="0"/>
            </a:endParaRPr>
          </a:p>
        </p:txBody>
      </p:sp>
      <p:sp>
        <p:nvSpPr>
          <p:cNvPr id="3083" name="AutoShape 11"/>
          <p:cNvSpPr>
            <a:spLocks noChangeArrowheads="1"/>
          </p:cNvSpPr>
          <p:nvPr/>
        </p:nvSpPr>
        <p:spPr bwMode="auto">
          <a:xfrm>
            <a:off x="1600200" y="1752600"/>
            <a:ext cx="6477000" cy="3352800"/>
          </a:xfrm>
          <a:prstGeom prst="leftArrowCallout">
            <a:avLst>
              <a:gd name="adj1" fmla="val 25000"/>
              <a:gd name="adj2" fmla="val 25000"/>
              <a:gd name="adj3" fmla="val 32197"/>
              <a:gd name="adj4" fmla="val 66667"/>
            </a:avLst>
          </a:prstGeom>
          <a:solidFill>
            <a:schemeClr val="bg1"/>
          </a:solidFill>
          <a:ln w="38100">
            <a:solidFill>
              <a:schemeClr val="tx1"/>
            </a:solidFill>
            <a:miter lim="800000"/>
            <a:headEnd/>
            <a:tailEnd/>
          </a:ln>
        </p:spPr>
        <p:txBody>
          <a:bodyPr wrap="none" anchor="ctr"/>
          <a:lstStyle/>
          <a:p>
            <a:pPr algn="ctr" fontAlgn="base">
              <a:spcBef>
                <a:spcPct val="0"/>
              </a:spcBef>
              <a:spcAft>
                <a:spcPct val="0"/>
              </a:spcAft>
            </a:pPr>
            <a:r>
              <a:rPr lang="en-US" sz="2400" smtClean="0">
                <a:solidFill>
                  <a:srgbClr val="000000"/>
                </a:solidFill>
                <a:latin typeface="Arial" charset="0"/>
              </a:rPr>
              <a:t>Transpiration:</a:t>
            </a:r>
          </a:p>
          <a:p>
            <a:pPr algn="ctr" fontAlgn="base">
              <a:spcBef>
                <a:spcPct val="0"/>
              </a:spcBef>
              <a:spcAft>
                <a:spcPct val="0"/>
              </a:spcAft>
            </a:pPr>
            <a:endParaRPr lang="en-US" sz="2400" smtClean="0">
              <a:solidFill>
                <a:srgbClr val="000000"/>
              </a:solidFill>
              <a:latin typeface="Arial" charset="0"/>
            </a:endParaRPr>
          </a:p>
          <a:p>
            <a:pPr algn="ctr" fontAlgn="base">
              <a:spcBef>
                <a:spcPct val="0"/>
              </a:spcBef>
              <a:spcAft>
                <a:spcPct val="0"/>
              </a:spcAft>
            </a:pPr>
            <a:r>
              <a:rPr lang="en-US" sz="2400" smtClean="0">
                <a:solidFill>
                  <a:srgbClr val="000000"/>
                </a:solidFill>
                <a:latin typeface="Arial" charset="0"/>
              </a:rPr>
              <a:t>Release of water through</a:t>
            </a:r>
          </a:p>
          <a:p>
            <a:pPr algn="ctr" fontAlgn="base">
              <a:spcBef>
                <a:spcPct val="0"/>
              </a:spcBef>
              <a:spcAft>
                <a:spcPct val="0"/>
              </a:spcAft>
            </a:pPr>
            <a:r>
              <a:rPr lang="en-US" sz="2400" smtClean="0">
                <a:solidFill>
                  <a:srgbClr val="000000"/>
                </a:solidFill>
                <a:latin typeface="Arial" charset="0"/>
              </a:rPr>
              <a:t>the leaves of plants</a:t>
            </a:r>
          </a:p>
          <a:p>
            <a:pPr algn="ctr" fontAlgn="base">
              <a:spcBef>
                <a:spcPct val="0"/>
              </a:spcBef>
              <a:spcAft>
                <a:spcPct val="0"/>
              </a:spcAft>
            </a:pPr>
            <a:r>
              <a:rPr lang="en-US" sz="2400" smtClean="0">
                <a:solidFill>
                  <a:srgbClr val="000000"/>
                </a:solidFill>
                <a:latin typeface="Arial" charset="0"/>
              </a:rPr>
              <a:t>into the atmosphere</a:t>
            </a:r>
          </a:p>
        </p:txBody>
      </p:sp>
    </p:spTree>
    <p:extLst>
      <p:ext uri="{BB962C8B-B14F-4D97-AF65-F5344CB8AC3E}">
        <p14:creationId xmlns:p14="http://schemas.microsoft.com/office/powerpoint/2010/main" val="396752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80"/>
                                        </p:tgtEl>
                                        <p:attrNameLst>
                                          <p:attrName>style.visibility</p:attrName>
                                        </p:attrNameLst>
                                      </p:cBhvr>
                                      <p:to>
                                        <p:strVal val="visible"/>
                                      </p:to>
                                    </p:set>
                                    <p:anim to="" calcmode="lin" valueType="num">
                                      <p:cBhvr>
                                        <p:cTn id="7" dur="1" fill="hold"/>
                                        <p:tgtEl>
                                          <p:spTgt spid="3080"/>
                                        </p:tgtEl>
                                        <p:attrNameLst>
                                          <p:attrName/>
                                        </p:attrNameLst>
                                      </p:cBhvr>
                                    </p:anim>
                                  </p:childTnLst>
                                  <p:subTnLst>
                                    <p:set>
                                      <p:cBhvr override="childStyle">
                                        <p:cTn dur="1" fill="hold" display="0" masterRel="nextClick" afterEffect="1"/>
                                        <p:tgtEl>
                                          <p:spTgt spid="3080"/>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082"/>
                                        </p:tgtEl>
                                        <p:attrNameLst>
                                          <p:attrName>style.visibility</p:attrName>
                                        </p:attrNameLst>
                                      </p:cBhvr>
                                      <p:to>
                                        <p:strVal val="visible"/>
                                      </p:to>
                                    </p:set>
                                    <p:anim to="" calcmode="lin" valueType="num">
                                      <p:cBhvr>
                                        <p:cTn id="12" dur="1" fill="hold"/>
                                        <p:tgtEl>
                                          <p:spTgt spid="3082"/>
                                        </p:tgtEl>
                                        <p:attrNameLst>
                                          <p:attrName/>
                                        </p:attrNameLst>
                                      </p:cBhvr>
                                    </p:anim>
                                  </p:childTnLst>
                                  <p:subTnLst>
                                    <p:set>
                                      <p:cBhvr override="childStyle">
                                        <p:cTn dur="1" fill="hold" display="0" masterRel="nextClick" afterEffect="1"/>
                                        <p:tgtEl>
                                          <p:spTgt spid="308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081"/>
                                        </p:tgtEl>
                                        <p:attrNameLst>
                                          <p:attrName>style.visibility</p:attrName>
                                        </p:attrNameLst>
                                      </p:cBhvr>
                                      <p:to>
                                        <p:strVal val="visible"/>
                                      </p:to>
                                    </p:set>
                                    <p:anim to="" calcmode="lin" valueType="num">
                                      <p:cBhvr>
                                        <p:cTn id="17" dur="1" fill="hold"/>
                                        <p:tgtEl>
                                          <p:spTgt spid="3081"/>
                                        </p:tgtEl>
                                        <p:attrNameLst>
                                          <p:attrName/>
                                        </p:attrNameLst>
                                      </p:cBhvr>
                                    </p:anim>
                                  </p:childTnLst>
                                  <p:subTnLst>
                                    <p:set>
                                      <p:cBhvr override="childStyle">
                                        <p:cTn dur="1" fill="hold" display="0" masterRel="nextClick" afterEffect="1"/>
                                        <p:tgtEl>
                                          <p:spTgt spid="3081"/>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083"/>
                                        </p:tgtEl>
                                        <p:attrNameLst>
                                          <p:attrName>style.visibility</p:attrName>
                                        </p:attrNameLst>
                                      </p:cBhvr>
                                      <p:to>
                                        <p:strVal val="visible"/>
                                      </p:to>
                                    </p:set>
                                    <p:anim to="" calcmode="lin" valueType="num">
                                      <p:cBhvr>
                                        <p:cTn id="22" dur="1" fill="hold"/>
                                        <p:tgtEl>
                                          <p:spTgt spid="3083"/>
                                        </p:tgtEl>
                                        <p:attrNameLst>
                                          <p:attrName/>
                                        </p:attrNameLst>
                                      </p:cBhvr>
                                    </p:anim>
                                  </p:childTnLst>
                                  <p:subTnLst>
                                    <p:set>
                                      <p:cBhvr override="childStyle">
                                        <p:cTn dur="1" fill="hold" display="0" masterRel="nextClick" afterEffect="1"/>
                                        <p:tgtEl>
                                          <p:spTgt spid="308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nimBg="1"/>
      <p:bldP spid="3081" grpId="0" animBg="1"/>
      <p:bldP spid="3082" grpId="0" animBg="1"/>
      <p:bldP spid="3083"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4000" smtClean="0">
                <a:solidFill>
                  <a:schemeClr val="accent2"/>
                </a:solidFill>
                <a:latin typeface="Arial" charset="0"/>
              </a:rPr>
              <a:t>Factors Affecting Transpiration</a:t>
            </a:r>
            <a:endParaRPr lang="en-US" sz="4000" smtClean="0">
              <a:latin typeface="Arial" charset="0"/>
            </a:endParaRPr>
          </a:p>
        </p:txBody>
      </p:sp>
      <p:pic>
        <p:nvPicPr>
          <p:cNvPr id="15363" name="Picture 6" descr="rainforest2"/>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l="4657" t="1833" r="1643" b="5774"/>
          <a:stretch>
            <a:fillRect/>
          </a:stretch>
        </p:blipFill>
        <p:spPr>
          <a:xfrm>
            <a:off x="838200" y="1752600"/>
            <a:ext cx="3733800" cy="2790825"/>
          </a:xfrm>
          <a:noFill/>
        </p:spPr>
      </p:pic>
      <p:pic>
        <p:nvPicPr>
          <p:cNvPr id="15364" name="Picture 4" descr="desert1"/>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800600" y="1752600"/>
            <a:ext cx="4114800" cy="2754313"/>
          </a:xfrm>
          <a:noFill/>
        </p:spPr>
      </p:pic>
      <p:sp>
        <p:nvSpPr>
          <p:cNvPr id="15365" name="Rectangle 3"/>
          <p:cNvSpPr>
            <a:spLocks noGrp="1" noChangeArrowheads="1"/>
          </p:cNvSpPr>
          <p:nvPr>
            <p:ph type="body" sz="half" idx="3"/>
          </p:nvPr>
        </p:nvSpPr>
        <p:spPr>
          <a:xfrm>
            <a:off x="762000" y="4800600"/>
            <a:ext cx="7772400" cy="1066800"/>
          </a:xfrm>
        </p:spPr>
        <p:txBody>
          <a:bodyPr/>
          <a:lstStyle/>
          <a:p>
            <a:pPr eaLnBrk="1" hangingPunct="1">
              <a:lnSpc>
                <a:spcPct val="150000"/>
              </a:lnSpc>
              <a:buFontTx/>
              <a:buNone/>
            </a:pPr>
            <a:r>
              <a:rPr lang="en-US" sz="2400" smtClean="0">
                <a:latin typeface="Arial" charset="0"/>
              </a:rPr>
              <a:t>           1) Humidity 			   2) Temperature</a:t>
            </a:r>
          </a:p>
        </p:txBody>
      </p:sp>
    </p:spTree>
    <p:extLst>
      <p:ext uri="{BB962C8B-B14F-4D97-AF65-F5344CB8AC3E}">
        <p14:creationId xmlns:p14="http://schemas.microsoft.com/office/powerpoint/2010/main" val="2020079463"/>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4000" smtClean="0">
                <a:solidFill>
                  <a:schemeClr val="accent2"/>
                </a:solidFill>
                <a:latin typeface="Arial" charset="0"/>
              </a:rPr>
              <a:t>Transpiration affected by </a:t>
            </a:r>
            <a:br>
              <a:rPr lang="en-US" sz="4000" smtClean="0">
                <a:solidFill>
                  <a:schemeClr val="accent2"/>
                </a:solidFill>
                <a:latin typeface="Arial" charset="0"/>
              </a:rPr>
            </a:br>
            <a:r>
              <a:rPr lang="en-US" sz="4000" smtClean="0">
                <a:solidFill>
                  <a:schemeClr val="accent2"/>
                </a:solidFill>
                <a:latin typeface="Arial" charset="0"/>
              </a:rPr>
              <a:t>Air Currents</a:t>
            </a:r>
          </a:p>
        </p:txBody>
      </p:sp>
      <p:sp>
        <p:nvSpPr>
          <p:cNvPr id="16387" name="Rectangle 3"/>
          <p:cNvSpPr>
            <a:spLocks noGrp="1" noChangeArrowheads="1"/>
          </p:cNvSpPr>
          <p:nvPr>
            <p:ph type="body" sz="half" idx="1"/>
          </p:nvPr>
        </p:nvSpPr>
        <p:spPr>
          <a:xfrm>
            <a:off x="685800" y="1981200"/>
            <a:ext cx="5334000" cy="4267200"/>
          </a:xfrm>
        </p:spPr>
        <p:txBody>
          <a:bodyPr/>
          <a:lstStyle/>
          <a:p>
            <a:pPr eaLnBrk="1" hangingPunct="1">
              <a:buFontTx/>
              <a:buNone/>
            </a:pPr>
            <a:r>
              <a:rPr lang="en-US" smtClean="0">
                <a:latin typeface="Arial" charset="0"/>
              </a:rPr>
              <a:t>3) </a:t>
            </a:r>
            <a:r>
              <a:rPr lang="en-US" b="1" smtClean="0">
                <a:solidFill>
                  <a:srgbClr val="FF0000"/>
                </a:solidFill>
                <a:latin typeface="Arial" charset="0"/>
              </a:rPr>
              <a:t>Wind</a:t>
            </a:r>
            <a:r>
              <a:rPr lang="en-US" smtClean="0">
                <a:latin typeface="Arial" charset="0"/>
              </a:rPr>
              <a:t> </a:t>
            </a:r>
          </a:p>
          <a:p>
            <a:pPr eaLnBrk="1" hangingPunct="1"/>
            <a:r>
              <a:rPr lang="en-US" sz="2800" smtClean="0">
                <a:solidFill>
                  <a:srgbClr val="FF0000"/>
                </a:solidFill>
                <a:latin typeface="Arial" charset="0"/>
              </a:rPr>
              <a:t>removes</a:t>
            </a:r>
            <a:r>
              <a:rPr lang="en-US" sz="2800" smtClean="0">
                <a:latin typeface="Arial" charset="0"/>
              </a:rPr>
              <a:t> </a:t>
            </a:r>
            <a:r>
              <a:rPr lang="en-US" sz="2800" smtClean="0">
                <a:solidFill>
                  <a:srgbClr val="FF0000"/>
                </a:solidFill>
                <a:latin typeface="Arial" charset="0"/>
              </a:rPr>
              <a:t>water</a:t>
            </a:r>
            <a:r>
              <a:rPr lang="en-US" sz="2800" smtClean="0">
                <a:latin typeface="Arial" charset="0"/>
              </a:rPr>
              <a:t> vapor that is in the area immediate to the plant.</a:t>
            </a:r>
          </a:p>
          <a:p>
            <a:pPr lvl="1" eaLnBrk="1" hangingPunct="1"/>
            <a:r>
              <a:rPr lang="en-US" sz="2400" smtClean="0">
                <a:latin typeface="Arial" charset="0"/>
              </a:rPr>
              <a:t>Since water moves from higher to lower concentration, the rate of </a:t>
            </a:r>
            <a:r>
              <a:rPr lang="en-US" sz="2400" smtClean="0">
                <a:solidFill>
                  <a:srgbClr val="FF0000"/>
                </a:solidFill>
                <a:latin typeface="Arial" charset="0"/>
              </a:rPr>
              <a:t>transpiration</a:t>
            </a:r>
            <a:r>
              <a:rPr lang="en-US" sz="2400" smtClean="0">
                <a:latin typeface="Arial" charset="0"/>
              </a:rPr>
              <a:t> </a:t>
            </a:r>
            <a:r>
              <a:rPr lang="en-US" sz="2400" smtClean="0">
                <a:solidFill>
                  <a:srgbClr val="FF0000"/>
                </a:solidFill>
                <a:latin typeface="Arial" charset="0"/>
              </a:rPr>
              <a:t>increases</a:t>
            </a:r>
          </a:p>
        </p:txBody>
      </p:sp>
      <p:pic>
        <p:nvPicPr>
          <p:cNvPr id="16388" name="Picture 5" descr="tornado"/>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72200" y="2514600"/>
            <a:ext cx="2714625" cy="3533775"/>
          </a:xfrm>
          <a:noFill/>
        </p:spPr>
      </p:pic>
    </p:spTree>
    <p:extLst>
      <p:ext uri="{BB962C8B-B14F-4D97-AF65-F5344CB8AC3E}">
        <p14:creationId xmlns:p14="http://schemas.microsoft.com/office/powerpoint/2010/main" val="1210187977"/>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533400"/>
            <a:ext cx="7772400" cy="1143000"/>
          </a:xfrm>
        </p:spPr>
        <p:txBody>
          <a:bodyPr/>
          <a:lstStyle/>
          <a:p>
            <a:pPr eaLnBrk="1" hangingPunct="1"/>
            <a:r>
              <a:rPr lang="en-US" sz="5400" smtClean="0">
                <a:latin typeface="Comic Sans MS" pitchFamily="66" charset="0"/>
              </a:rPr>
              <a:t>THE CARBON CYCLE</a:t>
            </a:r>
          </a:p>
        </p:txBody>
      </p:sp>
      <p:pic>
        <p:nvPicPr>
          <p:cNvPr id="17411" name="Picture 3" descr="54-17-CarbonCycle-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219200" y="1687513"/>
            <a:ext cx="7467600" cy="5170487"/>
          </a:xfrm>
          <a:noFill/>
        </p:spPr>
      </p:pic>
      <p:pic>
        <p:nvPicPr>
          <p:cNvPr id="17412" name="Picture 4" descr="frog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572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404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81000"/>
            <a:ext cx="7772400" cy="1143000"/>
          </a:xfrm>
        </p:spPr>
        <p:txBody>
          <a:bodyPr/>
          <a:lstStyle/>
          <a:p>
            <a:pPr eaLnBrk="1" hangingPunct="1"/>
            <a:r>
              <a:rPr lang="en-US" sz="3200" smtClean="0">
                <a:latin typeface="Comic Sans MS" pitchFamily="66" charset="0"/>
              </a:rPr>
              <a:t>Carbon:  </a:t>
            </a:r>
            <a:endParaRPr lang="en-US" sz="3200" u="sng" smtClean="0">
              <a:latin typeface="Comic Sans MS" pitchFamily="66" charset="0"/>
            </a:endParaRPr>
          </a:p>
        </p:txBody>
      </p:sp>
      <p:sp>
        <p:nvSpPr>
          <p:cNvPr id="18435" name="Rectangle 3"/>
          <p:cNvSpPr>
            <a:spLocks noGrp="1" noChangeArrowheads="1"/>
          </p:cNvSpPr>
          <p:nvPr>
            <p:ph type="body" sz="half" idx="1"/>
          </p:nvPr>
        </p:nvSpPr>
        <p:spPr>
          <a:xfrm>
            <a:off x="533400" y="1447800"/>
            <a:ext cx="8305800" cy="1143000"/>
          </a:xfrm>
        </p:spPr>
        <p:txBody>
          <a:bodyPr/>
          <a:lstStyle/>
          <a:p>
            <a:pPr eaLnBrk="1" hangingPunct="1"/>
            <a:r>
              <a:rPr lang="en-US" sz="2800" smtClean="0">
                <a:latin typeface="Comic Sans MS" pitchFamily="66" charset="0"/>
              </a:rPr>
              <a:t>The basic constituent of all organic compounds</a:t>
            </a:r>
          </a:p>
          <a:p>
            <a:pPr eaLnBrk="1" hangingPunct="1"/>
            <a:endParaRPr lang="en-US" sz="2800" u="sng" smtClean="0">
              <a:latin typeface="Comic Sans MS" pitchFamily="66" charset="0"/>
            </a:endParaRPr>
          </a:p>
        </p:txBody>
      </p:sp>
      <p:sp>
        <p:nvSpPr>
          <p:cNvPr id="37893" name="Rectangle 5"/>
          <p:cNvSpPr>
            <a:spLocks noGrp="1" noChangeArrowheads="1"/>
          </p:cNvSpPr>
          <p:nvPr>
            <p:ph sz="quarter" idx="3"/>
          </p:nvPr>
        </p:nvSpPr>
        <p:spPr>
          <a:xfrm>
            <a:off x="533400" y="2057400"/>
            <a:ext cx="8305800" cy="3505200"/>
          </a:xfrm>
        </p:spPr>
        <p:txBody>
          <a:bodyPr/>
          <a:lstStyle/>
          <a:p>
            <a:pPr eaLnBrk="1" hangingPunct="1"/>
            <a:r>
              <a:rPr lang="en-US" sz="2800" b="1" smtClean="0">
                <a:latin typeface="Comic Sans MS" pitchFamily="66" charset="0"/>
              </a:rPr>
              <a:t>Photosynthesis and Respiration</a:t>
            </a:r>
            <a:r>
              <a:rPr lang="en-US" sz="2800" smtClean="0">
                <a:latin typeface="Comic Sans MS" pitchFamily="66" charset="0"/>
              </a:rPr>
              <a:t> provide a link between the </a:t>
            </a:r>
          </a:p>
          <a:p>
            <a:pPr eaLnBrk="1" hangingPunct="1">
              <a:spcBef>
                <a:spcPct val="0"/>
              </a:spcBef>
              <a:buFontTx/>
              <a:buNone/>
            </a:pPr>
            <a:r>
              <a:rPr lang="en-US" sz="2800" smtClean="0">
                <a:latin typeface="Comic Sans MS" pitchFamily="66" charset="0"/>
              </a:rPr>
              <a:t>	atmosphere and </a:t>
            </a:r>
          </a:p>
          <a:p>
            <a:pPr eaLnBrk="1" hangingPunct="1">
              <a:spcBef>
                <a:spcPct val="0"/>
              </a:spcBef>
              <a:buFontTx/>
              <a:buNone/>
            </a:pPr>
            <a:r>
              <a:rPr lang="en-US" sz="2800" smtClean="0">
                <a:latin typeface="Comic Sans MS" pitchFamily="66" charset="0"/>
              </a:rPr>
              <a:t>	terrestrial </a:t>
            </a:r>
          </a:p>
          <a:p>
            <a:pPr eaLnBrk="1" hangingPunct="1">
              <a:spcBef>
                <a:spcPct val="0"/>
              </a:spcBef>
              <a:buFontTx/>
              <a:buNone/>
            </a:pPr>
            <a:r>
              <a:rPr lang="en-US" sz="2800" smtClean="0">
                <a:latin typeface="Comic Sans MS" pitchFamily="66" charset="0"/>
              </a:rPr>
              <a:t>	environments.</a:t>
            </a:r>
            <a:r>
              <a:rPr lang="en-US" sz="2800" u="sng" smtClean="0">
                <a:latin typeface="Comic Sans MS" pitchFamily="66" charset="0"/>
              </a:rPr>
              <a:t/>
            </a:r>
            <a:br>
              <a:rPr lang="en-US" sz="2800" u="sng" smtClean="0">
                <a:latin typeface="Comic Sans MS" pitchFamily="66" charset="0"/>
              </a:rPr>
            </a:br>
            <a:endParaRPr lang="en-US" sz="2800" u="sng" smtClean="0">
              <a:latin typeface="Comic Sans MS" pitchFamily="66" charset="0"/>
            </a:endParaRPr>
          </a:p>
        </p:txBody>
      </p:sp>
      <p:pic>
        <p:nvPicPr>
          <p:cNvPr id="37896" name="Picture 8" descr="carbon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667000"/>
            <a:ext cx="44196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127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896"/>
                                        </p:tgtEl>
                                        <p:attrNameLst>
                                          <p:attrName>style.visibility</p:attrName>
                                        </p:attrNameLst>
                                      </p:cBhvr>
                                      <p:to>
                                        <p:strVal val="visible"/>
                                      </p:to>
                                    </p:set>
                                    <p:animEffect transition="in" filter="dissolve">
                                      <p:cBhvr>
                                        <p:cTn id="7" dur="500"/>
                                        <p:tgtEl>
                                          <p:spTgt spid="37896"/>
                                        </p:tgtEl>
                                      </p:cBhvr>
                                    </p:animEffect>
                                  </p:childTnLst>
                                </p:cTn>
                              </p:par>
                              <p:par>
                                <p:cTn id="8" presetID="9" presetClass="entr" presetSubtype="0" fill="hold" nodeType="withEffect">
                                  <p:stCondLst>
                                    <p:cond delay="0"/>
                                  </p:stCondLst>
                                  <p:childTnLst>
                                    <p:set>
                                      <p:cBhvr>
                                        <p:cTn id="9" dur="1" fill="hold">
                                          <p:stCondLst>
                                            <p:cond delay="0"/>
                                          </p:stCondLst>
                                        </p:cTn>
                                        <p:tgtEl>
                                          <p:spTgt spid="37893">
                                            <p:txEl>
                                              <p:pRg st="0" end="0"/>
                                            </p:txEl>
                                          </p:spTgt>
                                        </p:tgtEl>
                                        <p:attrNameLst>
                                          <p:attrName>style.visibility</p:attrName>
                                        </p:attrNameLst>
                                      </p:cBhvr>
                                      <p:to>
                                        <p:strVal val="visible"/>
                                      </p:to>
                                    </p:set>
                                    <p:animEffect transition="in" filter="dissolve">
                                      <p:cBhvr>
                                        <p:cTn id="10" dur="500"/>
                                        <p:tgtEl>
                                          <p:spTgt spid="37893">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7893">
                                            <p:txEl>
                                              <p:pRg st="1" end="1"/>
                                            </p:txEl>
                                          </p:spTgt>
                                        </p:tgtEl>
                                        <p:attrNameLst>
                                          <p:attrName>style.visibility</p:attrName>
                                        </p:attrNameLst>
                                      </p:cBhvr>
                                      <p:to>
                                        <p:strVal val="visible"/>
                                      </p:to>
                                    </p:set>
                                    <p:animEffect transition="in" filter="dissolve">
                                      <p:cBhvr>
                                        <p:cTn id="13" dur="500"/>
                                        <p:tgtEl>
                                          <p:spTgt spid="37893">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7893">
                                            <p:txEl>
                                              <p:pRg st="2" end="2"/>
                                            </p:txEl>
                                          </p:spTgt>
                                        </p:tgtEl>
                                        <p:attrNameLst>
                                          <p:attrName>style.visibility</p:attrName>
                                        </p:attrNameLst>
                                      </p:cBhvr>
                                      <p:to>
                                        <p:strVal val="visible"/>
                                      </p:to>
                                    </p:set>
                                    <p:animEffect transition="in" filter="dissolve">
                                      <p:cBhvr>
                                        <p:cTn id="16" dur="500"/>
                                        <p:tgtEl>
                                          <p:spTgt spid="37893">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7893">
                                            <p:txEl>
                                              <p:pRg st="3" end="3"/>
                                            </p:txEl>
                                          </p:spTgt>
                                        </p:tgtEl>
                                        <p:attrNameLst>
                                          <p:attrName>style.visibility</p:attrName>
                                        </p:attrNameLst>
                                      </p:cBhvr>
                                      <p:to>
                                        <p:strVal val="visible"/>
                                      </p:to>
                                    </p:set>
                                    <p:animEffect transition="in" filter="dissolve">
                                      <p:cBhvr>
                                        <p:cTn id="19" dur="500"/>
                                        <p:tgtEl>
                                          <p:spTgt spid="378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sz="half" idx="2"/>
          </p:nvPr>
        </p:nvSpPr>
        <p:spPr>
          <a:xfrm>
            <a:off x="609600" y="1143000"/>
            <a:ext cx="8001000" cy="1371600"/>
          </a:xfrm>
        </p:spPr>
        <p:txBody>
          <a:bodyPr/>
          <a:lstStyle/>
          <a:p>
            <a:pPr eaLnBrk="1" hangingPunct="1">
              <a:spcBef>
                <a:spcPct val="0"/>
              </a:spcBef>
              <a:buFontTx/>
              <a:buNone/>
            </a:pPr>
            <a:r>
              <a:rPr lang="en-US" sz="2800" smtClean="0">
                <a:latin typeface="Comic Sans MS" pitchFamily="66" charset="0"/>
              </a:rPr>
              <a:t>	Plants acquire CO</a:t>
            </a:r>
            <a:r>
              <a:rPr lang="en-US" sz="2800" baseline="-25000" smtClean="0">
                <a:latin typeface="Comic Sans MS" pitchFamily="66" charset="0"/>
              </a:rPr>
              <a:t>2 </a:t>
            </a:r>
            <a:r>
              <a:rPr lang="en-US" sz="2800" smtClean="0">
                <a:latin typeface="Comic Sans MS" pitchFamily="66" charset="0"/>
              </a:rPr>
              <a:t>thru </a:t>
            </a:r>
            <a:r>
              <a:rPr lang="en-US" sz="2800" smtClean="0">
                <a:solidFill>
                  <a:srgbClr val="FF0000"/>
                </a:solidFill>
                <a:latin typeface="Comic Sans MS" pitchFamily="66" charset="0"/>
              </a:rPr>
              <a:t>stomata</a:t>
            </a:r>
            <a:r>
              <a:rPr lang="en-US" sz="2800" smtClean="0">
                <a:latin typeface="Comic Sans MS" pitchFamily="66" charset="0"/>
              </a:rPr>
              <a:t> in their leaves and incorporate it in to organic molecules of their own biomass </a:t>
            </a:r>
            <a:r>
              <a:rPr lang="en-US" sz="2800" smtClean="0">
                <a:latin typeface="Comic Sans MS" pitchFamily="66" charset="0"/>
                <a:sym typeface="Wingdings" pitchFamily="2" charset="2"/>
              </a:rPr>
              <a:t> </a:t>
            </a:r>
            <a:r>
              <a:rPr lang="en-US" sz="2800" b="1" smtClean="0">
                <a:solidFill>
                  <a:srgbClr val="FF0000"/>
                </a:solidFill>
                <a:latin typeface="Comic Sans MS" pitchFamily="66" charset="0"/>
              </a:rPr>
              <a:t>photosynthesis</a:t>
            </a:r>
            <a:endParaRPr lang="en-US" sz="2800" b="1" smtClean="0">
              <a:solidFill>
                <a:srgbClr val="FF0000"/>
              </a:solidFill>
              <a:latin typeface="Comic Sans MS" pitchFamily="66" charset="0"/>
              <a:sym typeface="Wingdings" pitchFamily="2" charset="2"/>
            </a:endParaRPr>
          </a:p>
          <a:p>
            <a:pPr eaLnBrk="1" hangingPunct="1">
              <a:buFontTx/>
              <a:buNone/>
            </a:pPr>
            <a:r>
              <a:rPr lang="en-US" sz="2800" smtClean="0">
                <a:latin typeface="Comic Sans MS" pitchFamily="66" charset="0"/>
                <a:sym typeface="Wingdings" pitchFamily="2" charset="2"/>
              </a:rPr>
              <a:t>		</a:t>
            </a:r>
            <a:endParaRPr lang="en-US" sz="2800" smtClean="0">
              <a:latin typeface="Comic Sans MS" pitchFamily="66" charset="0"/>
            </a:endParaRPr>
          </a:p>
        </p:txBody>
      </p:sp>
      <p:sp>
        <p:nvSpPr>
          <p:cNvPr id="20483" name="Rectangle 6"/>
          <p:cNvSpPr>
            <a:spLocks noGrp="1" noChangeArrowheads="1"/>
          </p:cNvSpPr>
          <p:nvPr>
            <p:ph type="title"/>
          </p:nvPr>
        </p:nvSpPr>
        <p:spPr>
          <a:xfrm>
            <a:off x="457200" y="304800"/>
            <a:ext cx="8382000" cy="1066800"/>
          </a:xfrm>
          <a:noFill/>
        </p:spPr>
        <p:txBody>
          <a:bodyPr/>
          <a:lstStyle/>
          <a:p>
            <a:pPr eaLnBrk="1" hangingPunct="1"/>
            <a:r>
              <a:rPr lang="en-US" sz="3200" u="sng" smtClean="0">
                <a:latin typeface="Comic Sans MS" pitchFamily="66" charset="0"/>
              </a:rPr>
              <a:t>Link between Atmosphere and Terrestrial:</a:t>
            </a:r>
          </a:p>
        </p:txBody>
      </p:sp>
      <p:pic>
        <p:nvPicPr>
          <p:cNvPr id="20484" name="Picture 8" descr="stom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971800"/>
            <a:ext cx="5181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11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457200"/>
            <a:ext cx="8305800" cy="762000"/>
          </a:xfrm>
        </p:spPr>
        <p:txBody>
          <a:bodyPr/>
          <a:lstStyle/>
          <a:p>
            <a:pPr eaLnBrk="1" hangingPunct="1"/>
            <a:r>
              <a:rPr lang="en-US" sz="3200" u="sng" smtClean="0">
                <a:latin typeface="Comic Sans MS" pitchFamily="66" charset="0"/>
              </a:rPr>
              <a:t>Link between Atmosphere and Terrestrial:</a:t>
            </a:r>
          </a:p>
        </p:txBody>
      </p:sp>
      <p:sp>
        <p:nvSpPr>
          <p:cNvPr id="21507" name="Rectangle 3"/>
          <p:cNvSpPr>
            <a:spLocks noGrp="1" noChangeArrowheads="1"/>
          </p:cNvSpPr>
          <p:nvPr>
            <p:ph type="body" sz="half" idx="1"/>
          </p:nvPr>
        </p:nvSpPr>
        <p:spPr>
          <a:xfrm>
            <a:off x="609600" y="2438400"/>
            <a:ext cx="2743200" cy="3962400"/>
          </a:xfrm>
        </p:spPr>
        <p:txBody>
          <a:bodyPr/>
          <a:lstStyle/>
          <a:p>
            <a:pPr eaLnBrk="1" hangingPunct="1">
              <a:lnSpc>
                <a:spcPct val="90000"/>
              </a:lnSpc>
              <a:buFontTx/>
              <a:buNone/>
            </a:pPr>
            <a:r>
              <a:rPr lang="en-US" sz="2800" smtClean="0">
                <a:latin typeface="Comic Sans MS" pitchFamily="66" charset="0"/>
                <a:sym typeface="Wingdings" pitchFamily="2" charset="2"/>
              </a:rPr>
              <a:t> </a:t>
            </a:r>
            <a:r>
              <a:rPr lang="en-US" sz="2800" smtClean="0">
                <a:latin typeface="Comic Sans MS" pitchFamily="66" charset="0"/>
              </a:rPr>
              <a:t>Carbon is </a:t>
            </a:r>
            <a:r>
              <a:rPr lang="en-US" sz="2800" smtClean="0">
                <a:solidFill>
                  <a:srgbClr val="FF0000"/>
                </a:solidFill>
                <a:latin typeface="Comic Sans MS" pitchFamily="66" charset="0"/>
              </a:rPr>
              <a:t>cycled quickly</a:t>
            </a:r>
            <a:r>
              <a:rPr lang="en-US" sz="2800" smtClean="0">
                <a:latin typeface="Comic Sans MS" pitchFamily="66" charset="0"/>
              </a:rPr>
              <a:t> because of high demand from </a:t>
            </a:r>
            <a:r>
              <a:rPr lang="en-US" sz="2800" smtClean="0">
                <a:solidFill>
                  <a:srgbClr val="FF0000"/>
                </a:solidFill>
                <a:latin typeface="Comic Sans MS" pitchFamily="66" charset="0"/>
              </a:rPr>
              <a:t>plants</a:t>
            </a:r>
          </a:p>
        </p:txBody>
      </p:sp>
      <p:pic>
        <p:nvPicPr>
          <p:cNvPr id="21508" name="Picture 4" descr="54-17-CarbonCycle-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429000" y="2701925"/>
            <a:ext cx="5410200" cy="3746500"/>
          </a:xfrm>
          <a:noFill/>
        </p:spPr>
      </p:pic>
      <p:sp>
        <p:nvSpPr>
          <p:cNvPr id="21509" name="Text Box 5"/>
          <p:cNvSpPr txBox="1">
            <a:spLocks noChangeArrowheads="1"/>
          </p:cNvSpPr>
          <p:nvPr/>
        </p:nvSpPr>
        <p:spPr bwMode="auto">
          <a:xfrm>
            <a:off x="609600" y="1371600"/>
            <a:ext cx="79248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90000"/>
              </a:lnSpc>
              <a:spcBef>
                <a:spcPct val="20000"/>
              </a:spcBef>
              <a:spcAft>
                <a:spcPct val="0"/>
              </a:spcAft>
            </a:pPr>
            <a:r>
              <a:rPr lang="en-US" sz="2800" smtClean="0">
                <a:solidFill>
                  <a:srgbClr val="000000"/>
                </a:solidFill>
                <a:latin typeface="Comic Sans MS" pitchFamily="66" charset="0"/>
                <a:sym typeface="Wingdings" pitchFamily="2" charset="2"/>
              </a:rPr>
              <a:t> </a:t>
            </a:r>
            <a:r>
              <a:rPr lang="en-US" sz="2800" smtClean="0">
                <a:solidFill>
                  <a:srgbClr val="000000"/>
                </a:solidFill>
                <a:latin typeface="Comic Sans MS" pitchFamily="66" charset="0"/>
              </a:rPr>
              <a:t>Some of this organic material becomes a    	carbon source for </a:t>
            </a:r>
            <a:r>
              <a:rPr lang="en-US" sz="2800" smtClean="0">
                <a:solidFill>
                  <a:srgbClr val="FF0000"/>
                </a:solidFill>
                <a:latin typeface="Comic Sans MS" pitchFamily="66" charset="0"/>
              </a:rPr>
              <a:t>consumers</a:t>
            </a:r>
          </a:p>
        </p:txBody>
      </p:sp>
    </p:spTree>
    <p:extLst>
      <p:ext uri="{BB962C8B-B14F-4D97-AF65-F5344CB8AC3E}">
        <p14:creationId xmlns:p14="http://schemas.microsoft.com/office/powerpoint/2010/main" val="2295212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sz="half" idx="1"/>
          </p:nvPr>
        </p:nvSpPr>
        <p:spPr>
          <a:xfrm>
            <a:off x="457200" y="1143000"/>
            <a:ext cx="8382000" cy="4038600"/>
          </a:xfrm>
        </p:spPr>
        <p:txBody>
          <a:bodyPr/>
          <a:lstStyle/>
          <a:p>
            <a:pPr eaLnBrk="1" hangingPunct="1">
              <a:lnSpc>
                <a:spcPct val="90000"/>
              </a:lnSpc>
            </a:pPr>
            <a:r>
              <a:rPr lang="en-US" sz="2800" u="sng" smtClean="0">
                <a:solidFill>
                  <a:srgbClr val="FF0000"/>
                </a:solidFill>
                <a:latin typeface="Comic Sans MS" pitchFamily="66" charset="0"/>
              </a:rPr>
              <a:t>All</a:t>
            </a:r>
            <a:r>
              <a:rPr lang="en-US" sz="2800" smtClean="0">
                <a:solidFill>
                  <a:srgbClr val="FF0000"/>
                </a:solidFill>
                <a:latin typeface="Comic Sans MS" pitchFamily="66" charset="0"/>
              </a:rPr>
              <a:t> </a:t>
            </a:r>
            <a:r>
              <a:rPr lang="en-US" sz="2800" smtClean="0">
                <a:latin typeface="Comic Sans MS" pitchFamily="66" charset="0"/>
              </a:rPr>
              <a:t>organisms return CO</a:t>
            </a:r>
            <a:r>
              <a:rPr lang="en-US" sz="2800" baseline="-25000" smtClean="0">
                <a:latin typeface="Comic Sans MS" pitchFamily="66" charset="0"/>
              </a:rPr>
              <a:t>2</a:t>
            </a:r>
            <a:r>
              <a:rPr lang="en-US" sz="2800" smtClean="0">
                <a:latin typeface="Comic Sans MS" pitchFamily="66" charset="0"/>
              </a:rPr>
              <a:t> </a:t>
            </a:r>
            <a:r>
              <a:rPr lang="en-US" sz="2800" smtClean="0">
                <a:solidFill>
                  <a:srgbClr val="FF0000"/>
                </a:solidFill>
                <a:latin typeface="Comic Sans MS" pitchFamily="66" charset="0"/>
              </a:rPr>
              <a:t>to</a:t>
            </a:r>
            <a:r>
              <a:rPr lang="en-US" sz="2800" smtClean="0">
                <a:latin typeface="Comic Sans MS" pitchFamily="66" charset="0"/>
              </a:rPr>
              <a:t> the </a:t>
            </a:r>
            <a:r>
              <a:rPr lang="en-US" sz="2800" smtClean="0">
                <a:solidFill>
                  <a:srgbClr val="FF0000"/>
                </a:solidFill>
                <a:latin typeface="Comic Sans MS" pitchFamily="66" charset="0"/>
              </a:rPr>
              <a:t>atmosphere</a:t>
            </a:r>
            <a:r>
              <a:rPr lang="en-US" sz="2800" smtClean="0">
                <a:latin typeface="Comic Sans MS" pitchFamily="66" charset="0"/>
              </a:rPr>
              <a:t> thru </a:t>
            </a:r>
            <a:r>
              <a:rPr lang="en-US" sz="2800" b="1" smtClean="0">
                <a:solidFill>
                  <a:srgbClr val="FF0000"/>
                </a:solidFill>
                <a:latin typeface="Comic Sans MS" pitchFamily="66" charset="0"/>
              </a:rPr>
              <a:t>respiration</a:t>
            </a:r>
          </a:p>
          <a:p>
            <a:pPr eaLnBrk="1" hangingPunct="1">
              <a:lnSpc>
                <a:spcPct val="90000"/>
              </a:lnSpc>
            </a:pPr>
            <a:r>
              <a:rPr lang="en-US" sz="2800" smtClean="0">
                <a:solidFill>
                  <a:srgbClr val="FF0000"/>
                </a:solidFill>
                <a:latin typeface="Comic Sans MS" pitchFamily="66" charset="0"/>
              </a:rPr>
              <a:t>Decomposition</a:t>
            </a:r>
            <a:r>
              <a:rPr lang="en-US" sz="2800" smtClean="0">
                <a:latin typeface="Comic Sans MS" pitchFamily="66" charset="0"/>
              </a:rPr>
              <a:t> recycles carbon to the soil and back to atmosphere</a:t>
            </a:r>
          </a:p>
          <a:p>
            <a:pPr eaLnBrk="1" hangingPunct="1">
              <a:lnSpc>
                <a:spcPct val="90000"/>
              </a:lnSpc>
            </a:pPr>
            <a:r>
              <a:rPr lang="en-US" sz="2800" smtClean="0">
                <a:solidFill>
                  <a:srgbClr val="FF0000"/>
                </a:solidFill>
                <a:latin typeface="Comic Sans MS" pitchFamily="66" charset="0"/>
              </a:rPr>
              <a:t>Fires</a:t>
            </a:r>
            <a:r>
              <a:rPr lang="en-US" sz="2800" smtClean="0">
                <a:latin typeface="Comic Sans MS" pitchFamily="66" charset="0"/>
              </a:rPr>
              <a:t> oxidize </a:t>
            </a:r>
          </a:p>
          <a:p>
            <a:pPr eaLnBrk="1" hangingPunct="1">
              <a:lnSpc>
                <a:spcPct val="90000"/>
              </a:lnSpc>
              <a:buFontTx/>
              <a:buNone/>
            </a:pPr>
            <a:r>
              <a:rPr lang="en-US" sz="2800" smtClean="0">
                <a:latin typeface="Comic Sans MS" pitchFamily="66" charset="0"/>
              </a:rPr>
              <a:t>	organic material</a:t>
            </a:r>
          </a:p>
          <a:p>
            <a:pPr eaLnBrk="1" hangingPunct="1">
              <a:lnSpc>
                <a:spcPct val="90000"/>
              </a:lnSpc>
              <a:buFontTx/>
              <a:buNone/>
            </a:pPr>
            <a:r>
              <a:rPr lang="en-US" sz="2800" smtClean="0">
                <a:latin typeface="Comic Sans MS" pitchFamily="66" charset="0"/>
              </a:rPr>
              <a:t>	to CO</a:t>
            </a:r>
            <a:r>
              <a:rPr lang="en-US" sz="2800" baseline="-25000" smtClean="0">
                <a:latin typeface="Comic Sans MS" pitchFamily="66" charset="0"/>
              </a:rPr>
              <a:t>2 </a:t>
            </a:r>
            <a:r>
              <a:rPr lang="en-US" sz="2800" smtClean="0">
                <a:latin typeface="Comic Sans MS" pitchFamily="66" charset="0"/>
              </a:rPr>
              <a:t>(burning)</a:t>
            </a: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endParaRPr lang="en-US" sz="1200" smtClean="0">
              <a:latin typeface="Comic Sans MS" pitchFamily="66" charset="0"/>
            </a:endParaRPr>
          </a:p>
          <a:p>
            <a:pPr eaLnBrk="1" hangingPunct="1">
              <a:lnSpc>
                <a:spcPct val="90000"/>
              </a:lnSpc>
              <a:buFontTx/>
              <a:buNone/>
            </a:pPr>
            <a:r>
              <a:rPr lang="en-US" sz="1200" smtClean="0">
                <a:latin typeface="Comic Sans MS" pitchFamily="66" charset="0"/>
                <a:hlinkClick r:id="rId4" action="ppaction://hlinkfile"/>
              </a:rPr>
              <a:t>Link to animation</a:t>
            </a:r>
            <a:endParaRPr lang="en-US" sz="1200" smtClean="0">
              <a:latin typeface="Comic Sans MS" pitchFamily="66" charset="0"/>
            </a:endParaRPr>
          </a:p>
          <a:p>
            <a:pPr eaLnBrk="1" hangingPunct="1">
              <a:lnSpc>
                <a:spcPct val="90000"/>
              </a:lnSpc>
              <a:buFontTx/>
              <a:buNone/>
            </a:pPr>
            <a:endParaRPr lang="en-US" sz="2800" smtClean="0">
              <a:latin typeface="Comic Sans MS" pitchFamily="66" charset="0"/>
            </a:endParaRPr>
          </a:p>
        </p:txBody>
      </p:sp>
      <p:pic>
        <p:nvPicPr>
          <p:cNvPr id="22531" name="Picture 4" descr="54-17-CarbonCycle-L"/>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733800" y="3048000"/>
            <a:ext cx="5105400" cy="3535363"/>
          </a:xfrm>
          <a:noFill/>
        </p:spPr>
      </p:pic>
      <p:sp>
        <p:nvSpPr>
          <p:cNvPr id="22532" name="Rectangle 6"/>
          <p:cNvSpPr>
            <a:spLocks noGrp="1" noChangeArrowheads="1"/>
          </p:cNvSpPr>
          <p:nvPr>
            <p:ph type="title"/>
          </p:nvPr>
        </p:nvSpPr>
        <p:spPr>
          <a:xfrm>
            <a:off x="533400" y="457200"/>
            <a:ext cx="8305800" cy="762000"/>
          </a:xfrm>
          <a:noFill/>
        </p:spPr>
        <p:txBody>
          <a:bodyPr/>
          <a:lstStyle/>
          <a:p>
            <a:pPr eaLnBrk="1" hangingPunct="1"/>
            <a:r>
              <a:rPr lang="en-US" sz="3200" u="sng" smtClean="0">
                <a:latin typeface="Comic Sans MS" pitchFamily="66" charset="0"/>
              </a:rPr>
              <a:t>Link between </a:t>
            </a:r>
            <a:r>
              <a:rPr lang="en-US" sz="3200" u="sng" smtClean="0">
                <a:solidFill>
                  <a:srgbClr val="FF0000"/>
                </a:solidFill>
                <a:latin typeface="Comic Sans MS" pitchFamily="66" charset="0"/>
              </a:rPr>
              <a:t>Atmosphere</a:t>
            </a:r>
            <a:r>
              <a:rPr lang="en-US" sz="3200" u="sng" smtClean="0">
                <a:latin typeface="Comic Sans MS" pitchFamily="66" charset="0"/>
              </a:rPr>
              <a:t> and </a:t>
            </a:r>
            <a:r>
              <a:rPr lang="en-US" sz="3200" u="sng" smtClean="0">
                <a:solidFill>
                  <a:srgbClr val="FF0000"/>
                </a:solidFill>
                <a:latin typeface="Comic Sans MS" pitchFamily="66" charset="0"/>
              </a:rPr>
              <a:t>Terrestrial</a:t>
            </a:r>
            <a:r>
              <a:rPr lang="en-US" sz="3200" u="sng" smtClean="0">
                <a:latin typeface="Comic Sans MS" pitchFamily="66" charset="0"/>
              </a:rPr>
              <a:t>:</a:t>
            </a:r>
          </a:p>
        </p:txBody>
      </p:sp>
    </p:spTree>
    <p:extLst>
      <p:ext uri="{BB962C8B-B14F-4D97-AF65-F5344CB8AC3E}">
        <p14:creationId xmlns:p14="http://schemas.microsoft.com/office/powerpoint/2010/main" val="42683744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5486400" cy="5262979"/>
          </a:xfrm>
          <a:prstGeom prst="rect">
            <a:avLst/>
          </a:prstGeom>
          <a:noFill/>
        </p:spPr>
        <p:txBody>
          <a:bodyPr wrap="square" rtlCol="0">
            <a:spAutoFit/>
          </a:bodyPr>
          <a:lstStyle/>
          <a:p>
            <a:r>
              <a:rPr lang="en-US" sz="2400" u="sng" dirty="0" smtClean="0">
                <a:solidFill>
                  <a:schemeClr val="accent1">
                    <a:lumMod val="50000"/>
                  </a:schemeClr>
                </a:solidFill>
                <a:latin typeface="Comic Sans MS" pitchFamily="66" charset="0"/>
              </a:rPr>
              <a:t>Characteristics of Life</a:t>
            </a:r>
          </a:p>
          <a:p>
            <a:pPr>
              <a:lnSpc>
                <a:spcPct val="150000"/>
              </a:lnSpc>
            </a:pPr>
            <a:endParaRPr lang="en-US" sz="2400" u="sng" dirty="0">
              <a:solidFill>
                <a:schemeClr val="accent1">
                  <a:lumMod val="50000"/>
                </a:schemeClr>
              </a:solidFill>
              <a:latin typeface="Comic Sans MS" pitchFamily="66" charset="0"/>
            </a:endParaRPr>
          </a:p>
          <a:p>
            <a:pPr marL="457200" indent="-457200">
              <a:lnSpc>
                <a:spcPct val="150000"/>
              </a:lnSpc>
              <a:buAutoNum type="arabicParenR"/>
            </a:pPr>
            <a:r>
              <a:rPr lang="en-US" sz="2400" dirty="0" smtClean="0">
                <a:solidFill>
                  <a:schemeClr val="accent1">
                    <a:lumMod val="50000"/>
                  </a:schemeClr>
                </a:solidFill>
                <a:latin typeface="Comic Sans MS" pitchFamily="66" charset="0"/>
              </a:rPr>
              <a:t>Cellular Organization</a:t>
            </a:r>
          </a:p>
          <a:p>
            <a:pPr marL="457200" indent="-457200">
              <a:lnSpc>
                <a:spcPct val="150000"/>
              </a:lnSpc>
              <a:buAutoNum type="arabicParenR"/>
            </a:pPr>
            <a:r>
              <a:rPr lang="en-US" sz="2400" dirty="0" smtClean="0">
                <a:solidFill>
                  <a:schemeClr val="accent1">
                    <a:lumMod val="50000"/>
                  </a:schemeClr>
                </a:solidFill>
                <a:latin typeface="Comic Sans MS" pitchFamily="66" charset="0"/>
              </a:rPr>
              <a:t>Uses Energy</a:t>
            </a:r>
          </a:p>
          <a:p>
            <a:pPr marL="457200" indent="-457200">
              <a:lnSpc>
                <a:spcPct val="150000"/>
              </a:lnSpc>
              <a:buAutoNum type="arabicParenR"/>
            </a:pPr>
            <a:r>
              <a:rPr lang="en-US" sz="2400" dirty="0" smtClean="0">
                <a:solidFill>
                  <a:schemeClr val="accent1">
                    <a:lumMod val="50000"/>
                  </a:schemeClr>
                </a:solidFill>
                <a:latin typeface="Comic Sans MS" pitchFamily="66" charset="0"/>
              </a:rPr>
              <a:t>Reproduction</a:t>
            </a:r>
          </a:p>
          <a:p>
            <a:pPr marL="457200" indent="-457200">
              <a:lnSpc>
                <a:spcPct val="150000"/>
              </a:lnSpc>
              <a:buAutoNum type="arabicParenR"/>
            </a:pPr>
            <a:r>
              <a:rPr lang="en-US" sz="2400" dirty="0" smtClean="0">
                <a:solidFill>
                  <a:schemeClr val="accent1">
                    <a:lumMod val="50000"/>
                  </a:schemeClr>
                </a:solidFill>
                <a:latin typeface="Comic Sans MS" pitchFamily="66" charset="0"/>
              </a:rPr>
              <a:t>Requires Water</a:t>
            </a:r>
          </a:p>
          <a:p>
            <a:pPr marL="457200" indent="-457200">
              <a:lnSpc>
                <a:spcPct val="150000"/>
              </a:lnSpc>
              <a:buAutoNum type="arabicParenR"/>
            </a:pPr>
            <a:r>
              <a:rPr lang="en-US" sz="2400" dirty="0" smtClean="0">
                <a:solidFill>
                  <a:schemeClr val="accent1">
                    <a:lumMod val="50000"/>
                  </a:schemeClr>
                </a:solidFill>
                <a:latin typeface="Comic Sans MS" pitchFamily="66" charset="0"/>
              </a:rPr>
              <a:t>Respond to the Environment</a:t>
            </a:r>
          </a:p>
          <a:p>
            <a:pPr marL="457200" indent="-457200">
              <a:lnSpc>
                <a:spcPct val="150000"/>
              </a:lnSpc>
              <a:buAutoNum type="arabicParenR"/>
            </a:pPr>
            <a:r>
              <a:rPr lang="en-US" sz="2400" dirty="0" smtClean="0">
                <a:solidFill>
                  <a:schemeClr val="accent1">
                    <a:lumMod val="50000"/>
                  </a:schemeClr>
                </a:solidFill>
                <a:latin typeface="Comic Sans MS" pitchFamily="66" charset="0"/>
              </a:rPr>
              <a:t>Uses DNA as genetic material</a:t>
            </a:r>
          </a:p>
          <a:p>
            <a:pPr marL="457200" indent="-457200">
              <a:lnSpc>
                <a:spcPct val="150000"/>
              </a:lnSpc>
              <a:buAutoNum type="arabicParenR"/>
            </a:pPr>
            <a:r>
              <a:rPr lang="en-US" sz="2400" dirty="0" smtClean="0">
                <a:solidFill>
                  <a:schemeClr val="accent1">
                    <a:lumMod val="50000"/>
                  </a:schemeClr>
                </a:solidFill>
                <a:latin typeface="Comic Sans MS" pitchFamily="66" charset="0"/>
              </a:rPr>
              <a:t>Development</a:t>
            </a:r>
          </a:p>
          <a:p>
            <a:pPr marL="457200" indent="-457200"/>
            <a:endParaRPr lang="en-US" sz="2400" dirty="0">
              <a:solidFill>
                <a:schemeClr val="accent1">
                  <a:lumMod val="50000"/>
                </a:schemeClr>
              </a:solidFill>
              <a:latin typeface="Comic Sans MS" pitchFamily="66" charset="0"/>
            </a:endParaRPr>
          </a:p>
        </p:txBody>
      </p:sp>
    </p:spTree>
    <p:extLst>
      <p:ext uri="{BB962C8B-B14F-4D97-AF65-F5344CB8AC3E}">
        <p14:creationId xmlns:p14="http://schemas.microsoft.com/office/powerpoint/2010/main" val="35229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b="1" smtClean="0">
                <a:latin typeface="Arial Narrow" pitchFamily="34" charset="0"/>
              </a:rPr>
              <a:t>POPULATION:</a:t>
            </a:r>
          </a:p>
        </p:txBody>
      </p:sp>
      <p:sp>
        <p:nvSpPr>
          <p:cNvPr id="12291" name="Rectangle 3"/>
          <p:cNvSpPr>
            <a:spLocks noGrp="1" noChangeArrowheads="1"/>
          </p:cNvSpPr>
          <p:nvPr>
            <p:ph type="body" sz="half" idx="1"/>
          </p:nvPr>
        </p:nvSpPr>
        <p:spPr>
          <a:xfrm>
            <a:off x="1066800" y="2101850"/>
            <a:ext cx="7543800" cy="4114800"/>
          </a:xfrm>
        </p:spPr>
        <p:txBody>
          <a:bodyPr/>
          <a:lstStyle/>
          <a:p>
            <a:pPr eaLnBrk="1" hangingPunct="1"/>
            <a:r>
              <a:rPr lang="en-US" sz="2800" smtClean="0">
                <a:latin typeface="Arial Narrow" pitchFamily="34" charset="0"/>
              </a:rPr>
              <a:t>All the members of one </a:t>
            </a:r>
            <a:r>
              <a:rPr lang="en-US" sz="2800" u="sng" smtClean="0">
                <a:latin typeface="Arial Narrow" pitchFamily="34" charset="0"/>
              </a:rPr>
              <a:t>species</a:t>
            </a:r>
            <a:r>
              <a:rPr lang="en-US" sz="2800" smtClean="0">
                <a:latin typeface="Arial Narrow" pitchFamily="34" charset="0"/>
              </a:rPr>
              <a:t> that live in one </a:t>
            </a:r>
            <a:r>
              <a:rPr lang="en-US" sz="2800" u="sng" smtClean="0">
                <a:latin typeface="Arial Narrow" pitchFamily="34" charset="0"/>
              </a:rPr>
              <a:t>place</a:t>
            </a:r>
            <a:r>
              <a:rPr lang="en-US" sz="2800" smtClean="0">
                <a:latin typeface="Arial Narrow" pitchFamily="34" charset="0"/>
              </a:rPr>
              <a:t> at one </a:t>
            </a:r>
            <a:r>
              <a:rPr lang="en-US" sz="2800" u="sng" smtClean="0">
                <a:latin typeface="Arial Narrow" pitchFamily="34" charset="0"/>
              </a:rPr>
              <a:t>time</a:t>
            </a:r>
            <a:r>
              <a:rPr lang="en-US" sz="2800" smtClean="0">
                <a:latin typeface="Arial Narrow" pitchFamily="34" charset="0"/>
              </a:rPr>
              <a:t>.</a:t>
            </a:r>
          </a:p>
        </p:txBody>
      </p:sp>
      <p:pic>
        <p:nvPicPr>
          <p:cNvPr id="12293" name="Picture 5" descr="Penguin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05200" y="2895600"/>
            <a:ext cx="3810000" cy="2857500"/>
          </a:xfrm>
          <a:noFill/>
        </p:spPr>
      </p:pic>
    </p:spTree>
    <p:extLst>
      <p:ext uri="{BB962C8B-B14F-4D97-AF65-F5344CB8AC3E}">
        <p14:creationId xmlns:p14="http://schemas.microsoft.com/office/powerpoint/2010/main" val="27733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 to="" calcmode="lin" valueType="num">
                                      <p:cBhvr>
                                        <p:cTn id="12" dur="1" fill="hold"/>
                                        <p:tgtEl>
                                          <p:spTgt spid="12293"/>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291">
                                            <p:txEl>
                                              <p:pRg st="0" end="0"/>
                                            </p:txEl>
                                          </p:spTgt>
                                        </p:tgtEl>
                                        <p:attrNameLst>
                                          <p:attrName>style.visibility</p:attrName>
                                        </p:attrNameLst>
                                      </p:cBhvr>
                                      <p:to>
                                        <p:strVal val="visible"/>
                                      </p:to>
                                    </p:set>
                                    <p:anim to="" calcmode="lin" valueType="num">
                                      <p:cBhvr>
                                        <p:cTn id="17" dur="1" fill="hold"/>
                                        <p:tgtEl>
                                          <p:spTgt spid="1229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228600"/>
            <a:ext cx="7772400" cy="1066800"/>
          </a:xfrm>
        </p:spPr>
        <p:txBody>
          <a:bodyPr/>
          <a:lstStyle/>
          <a:p>
            <a:pPr eaLnBrk="1" hangingPunct="1"/>
            <a:r>
              <a:rPr lang="en-US" sz="3200" smtClean="0">
                <a:latin typeface="Comic Sans MS" pitchFamily="66" charset="0"/>
              </a:rPr>
              <a:t>Carbon is stored in the </a:t>
            </a:r>
            <a:r>
              <a:rPr lang="en-US" sz="3200" smtClean="0">
                <a:solidFill>
                  <a:srgbClr val="FF0000"/>
                </a:solidFill>
                <a:latin typeface="Comic Sans MS" pitchFamily="66" charset="0"/>
              </a:rPr>
              <a:t>oceans</a:t>
            </a:r>
          </a:p>
        </p:txBody>
      </p:sp>
      <p:pic>
        <p:nvPicPr>
          <p:cNvPr id="235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47800"/>
            <a:ext cx="67056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87134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3200" smtClean="0">
                <a:latin typeface="Comic Sans MS" pitchFamily="66" charset="0"/>
              </a:rPr>
              <a:t>Carbon is also stored on </a:t>
            </a:r>
            <a:r>
              <a:rPr lang="en-US" sz="3200" smtClean="0">
                <a:solidFill>
                  <a:srgbClr val="FF0000"/>
                </a:solidFill>
                <a:latin typeface="Comic Sans MS" pitchFamily="66" charset="0"/>
              </a:rPr>
              <a:t>land</a:t>
            </a:r>
            <a:r>
              <a:rPr lang="en-US" sz="3200" smtClean="0">
                <a:latin typeface="Comic Sans MS" pitchFamily="66" charset="0"/>
              </a:rPr>
              <a:t>:</a:t>
            </a:r>
            <a:br>
              <a:rPr lang="en-US" sz="3200" smtClean="0">
                <a:latin typeface="Comic Sans MS" pitchFamily="66" charset="0"/>
              </a:rPr>
            </a:br>
            <a:r>
              <a:rPr lang="en-US" sz="3200" smtClean="0">
                <a:latin typeface="Comic Sans MS" pitchFamily="66" charset="0"/>
              </a:rPr>
              <a:t>	</a:t>
            </a:r>
          </a:p>
        </p:txBody>
      </p:sp>
      <p:sp>
        <p:nvSpPr>
          <p:cNvPr id="43011" name="Rectangle 3"/>
          <p:cNvSpPr>
            <a:spLocks noGrp="1" noChangeArrowheads="1"/>
          </p:cNvSpPr>
          <p:nvPr>
            <p:ph type="body" sz="half" idx="4294967295"/>
          </p:nvPr>
        </p:nvSpPr>
        <p:spPr>
          <a:xfrm>
            <a:off x="762000" y="1752600"/>
            <a:ext cx="3589338" cy="4114800"/>
          </a:xfrm>
        </p:spPr>
        <p:txBody>
          <a:bodyPr/>
          <a:lstStyle/>
          <a:p>
            <a:pPr eaLnBrk="1" hangingPunct="1">
              <a:lnSpc>
                <a:spcPct val="90000"/>
              </a:lnSpc>
            </a:pPr>
            <a:r>
              <a:rPr lang="en-US" sz="2800" smtClean="0">
                <a:latin typeface="Comic Sans MS" pitchFamily="66" charset="0"/>
              </a:rPr>
              <a:t>Carbon is accumulated in </a:t>
            </a:r>
            <a:r>
              <a:rPr lang="en-US" sz="2800" smtClean="0">
                <a:solidFill>
                  <a:srgbClr val="FF0000"/>
                </a:solidFill>
                <a:latin typeface="Comic Sans MS" pitchFamily="66" charset="0"/>
              </a:rPr>
              <a:t>wood</a:t>
            </a:r>
            <a:r>
              <a:rPr lang="en-US" sz="2800" smtClean="0">
                <a:latin typeface="Comic Sans MS" pitchFamily="66" charset="0"/>
              </a:rPr>
              <a:t> and other durable organic material</a:t>
            </a:r>
          </a:p>
          <a:p>
            <a:pPr eaLnBrk="1" hangingPunct="1">
              <a:lnSpc>
                <a:spcPct val="90000"/>
              </a:lnSpc>
            </a:pPr>
            <a:r>
              <a:rPr lang="en-US" sz="2800" smtClean="0">
                <a:latin typeface="Comic Sans MS" pitchFamily="66" charset="0"/>
              </a:rPr>
              <a:t>Organic detritus, under intense pressure, changes into </a:t>
            </a:r>
            <a:r>
              <a:rPr lang="en-US" sz="2800" smtClean="0">
                <a:solidFill>
                  <a:srgbClr val="FF0000"/>
                </a:solidFill>
                <a:latin typeface="Comic Sans MS" pitchFamily="66" charset="0"/>
              </a:rPr>
              <a:t>coal and petroleum</a:t>
            </a:r>
            <a:r>
              <a:rPr lang="en-US" sz="2800" smtClean="0">
                <a:latin typeface="Comic Sans MS" pitchFamily="66" charset="0"/>
              </a:rPr>
              <a:t> in rock.</a:t>
            </a:r>
            <a:br>
              <a:rPr lang="en-US" sz="2800" smtClean="0">
                <a:latin typeface="Comic Sans MS" pitchFamily="66" charset="0"/>
              </a:rPr>
            </a:br>
            <a:endParaRPr lang="en-US" sz="2800" smtClean="0">
              <a:latin typeface="Comic Sans MS" pitchFamily="66" charset="0"/>
            </a:endParaRPr>
          </a:p>
        </p:txBody>
      </p:sp>
      <p:pic>
        <p:nvPicPr>
          <p:cNvPr id="43012" name="Picture 4" descr="lo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76800" y="1981200"/>
            <a:ext cx="3649663" cy="4191000"/>
          </a:xfrm>
          <a:noFill/>
        </p:spPr>
      </p:pic>
      <p:pic>
        <p:nvPicPr>
          <p:cNvPr id="43015" name="Picture 7" descr="carb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52800"/>
            <a:ext cx="42672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Petroleum Pump"/>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572000" y="2971800"/>
            <a:ext cx="4114800" cy="3086100"/>
          </a:xfrm>
          <a:noFill/>
        </p:spPr>
      </p:pic>
      <p:pic>
        <p:nvPicPr>
          <p:cNvPr id="43014" name="Picture 6" descr="coalmine"/>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4572000" y="1981200"/>
            <a:ext cx="4106863" cy="4267200"/>
          </a:xfrm>
          <a:noFill/>
        </p:spPr>
      </p:pic>
    </p:spTree>
    <p:extLst>
      <p:ext uri="{BB962C8B-B14F-4D97-AF65-F5344CB8AC3E}">
        <p14:creationId xmlns:p14="http://schemas.microsoft.com/office/powerpoint/2010/main" val="4269670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Scale>
                                      <p:cBhvr>
                                        <p:cTn id="7" dur="1000" decel="50000" fill="hold">
                                          <p:stCondLst>
                                            <p:cond delay="0"/>
                                          </p:stCondLst>
                                        </p:cTn>
                                        <p:tgtEl>
                                          <p:spTgt spid="4301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3011">
                                            <p:txEl>
                                              <p:pRg st="0" end="0"/>
                                            </p:txEl>
                                          </p:spTgt>
                                        </p:tgtEl>
                                        <p:attrNameLst>
                                          <p:attrName>ppt_x</p:attrName>
                                          <p:attrName>ppt_y</p:attrName>
                                        </p:attrNameLst>
                                      </p:cBhvr>
                                    </p:animMotion>
                                    <p:animEffect transition="in" filter="fade">
                                      <p:cBhvr>
                                        <p:cTn id="9" dur="1000"/>
                                        <p:tgtEl>
                                          <p:spTgt spid="430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43012"/>
                                        </p:tgtEl>
                                        <p:attrNameLst>
                                          <p:attrName>style.visibility</p:attrName>
                                        </p:attrNameLst>
                                      </p:cBhvr>
                                      <p:to>
                                        <p:strVal val="visible"/>
                                      </p:to>
                                    </p:set>
                                    <p:animScale>
                                      <p:cBhvr>
                                        <p:cTn id="14" dur="1000" decel="50000" fill="hold">
                                          <p:stCondLst>
                                            <p:cond delay="0"/>
                                          </p:stCondLst>
                                        </p:cTn>
                                        <p:tgtEl>
                                          <p:spTgt spid="430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3012"/>
                                        </p:tgtEl>
                                        <p:attrNameLst>
                                          <p:attrName>ppt_x</p:attrName>
                                          <p:attrName>ppt_y</p:attrName>
                                        </p:attrNameLst>
                                      </p:cBhvr>
                                    </p:animMotion>
                                    <p:animEffect transition="in" filter="fade">
                                      <p:cBhvr>
                                        <p:cTn id="16" dur="1000"/>
                                        <p:tgtEl>
                                          <p:spTgt spid="430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43015"/>
                                        </p:tgtEl>
                                        <p:attrNameLst>
                                          <p:attrName>style.visibility</p:attrName>
                                        </p:attrNameLst>
                                      </p:cBhvr>
                                      <p:to>
                                        <p:strVal val="visible"/>
                                      </p:to>
                                    </p:set>
                                    <p:anim calcmode="lin" valueType="num">
                                      <p:cBhvr>
                                        <p:cTn id="21" dur="1000" fill="hold"/>
                                        <p:tgtEl>
                                          <p:spTgt spid="43015"/>
                                        </p:tgtEl>
                                        <p:attrNameLst>
                                          <p:attrName>ppt_w</p:attrName>
                                        </p:attrNameLst>
                                      </p:cBhvr>
                                      <p:tavLst>
                                        <p:tav tm="0">
                                          <p:val>
                                            <p:fltVal val="0"/>
                                          </p:val>
                                        </p:tav>
                                        <p:tav tm="100000">
                                          <p:val>
                                            <p:strVal val="#ppt_w"/>
                                          </p:val>
                                        </p:tav>
                                      </p:tavLst>
                                    </p:anim>
                                    <p:anim calcmode="lin" valueType="num">
                                      <p:cBhvr>
                                        <p:cTn id="22" dur="1000" fill="hold"/>
                                        <p:tgtEl>
                                          <p:spTgt spid="43015"/>
                                        </p:tgtEl>
                                        <p:attrNameLst>
                                          <p:attrName>ppt_h</p:attrName>
                                        </p:attrNameLst>
                                      </p:cBhvr>
                                      <p:tavLst>
                                        <p:tav tm="0">
                                          <p:val>
                                            <p:fltVal val="0"/>
                                          </p:val>
                                        </p:tav>
                                        <p:tav tm="100000">
                                          <p:val>
                                            <p:strVal val="#ppt_h"/>
                                          </p:val>
                                        </p:tav>
                                      </p:tavLst>
                                    </p:anim>
                                    <p:anim calcmode="lin" valueType="num">
                                      <p:cBhvr>
                                        <p:cTn id="23" dur="1000" fill="hold"/>
                                        <p:tgtEl>
                                          <p:spTgt spid="43015"/>
                                        </p:tgtEl>
                                        <p:attrNameLst>
                                          <p:attrName>style.rotation</p:attrName>
                                        </p:attrNameLst>
                                      </p:cBhvr>
                                      <p:tavLst>
                                        <p:tav tm="0">
                                          <p:val>
                                            <p:fltVal val="90"/>
                                          </p:val>
                                        </p:tav>
                                        <p:tav tm="100000">
                                          <p:val>
                                            <p:fltVal val="0"/>
                                          </p:val>
                                        </p:tav>
                                      </p:tavLst>
                                    </p:anim>
                                    <p:animEffect transition="in" filter="fade">
                                      <p:cBhvr>
                                        <p:cTn id="24" dur="1000"/>
                                        <p:tgtEl>
                                          <p:spTgt spid="4301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43013"/>
                                        </p:tgtEl>
                                        <p:attrNameLst>
                                          <p:attrName>style.visibility</p:attrName>
                                        </p:attrNameLst>
                                      </p:cBhvr>
                                      <p:to>
                                        <p:strVal val="visible"/>
                                      </p:to>
                                    </p:set>
                                    <p:anim calcmode="lin" valueType="num">
                                      <p:cBhvr>
                                        <p:cTn id="29" dur="1000" fill="hold"/>
                                        <p:tgtEl>
                                          <p:spTgt spid="43013"/>
                                        </p:tgtEl>
                                        <p:attrNameLst>
                                          <p:attrName>ppt_w</p:attrName>
                                        </p:attrNameLst>
                                      </p:cBhvr>
                                      <p:tavLst>
                                        <p:tav tm="0">
                                          <p:val>
                                            <p:fltVal val="0"/>
                                          </p:val>
                                        </p:tav>
                                        <p:tav tm="100000">
                                          <p:val>
                                            <p:strVal val="#ppt_w"/>
                                          </p:val>
                                        </p:tav>
                                      </p:tavLst>
                                    </p:anim>
                                    <p:anim calcmode="lin" valueType="num">
                                      <p:cBhvr>
                                        <p:cTn id="30" dur="1000" fill="hold"/>
                                        <p:tgtEl>
                                          <p:spTgt spid="43013"/>
                                        </p:tgtEl>
                                        <p:attrNameLst>
                                          <p:attrName>ppt_h</p:attrName>
                                        </p:attrNameLst>
                                      </p:cBhvr>
                                      <p:tavLst>
                                        <p:tav tm="0">
                                          <p:val>
                                            <p:fltVal val="0"/>
                                          </p:val>
                                        </p:tav>
                                        <p:tav tm="100000">
                                          <p:val>
                                            <p:strVal val="#ppt_h"/>
                                          </p:val>
                                        </p:tav>
                                      </p:tavLst>
                                    </p:anim>
                                    <p:anim calcmode="lin" valueType="num">
                                      <p:cBhvr>
                                        <p:cTn id="31" dur="1000" fill="hold"/>
                                        <p:tgtEl>
                                          <p:spTgt spid="43013"/>
                                        </p:tgtEl>
                                        <p:attrNameLst>
                                          <p:attrName>style.rotation</p:attrName>
                                        </p:attrNameLst>
                                      </p:cBhvr>
                                      <p:tavLst>
                                        <p:tav tm="0">
                                          <p:val>
                                            <p:fltVal val="90"/>
                                          </p:val>
                                        </p:tav>
                                        <p:tav tm="100000">
                                          <p:val>
                                            <p:fltVal val="0"/>
                                          </p:val>
                                        </p:tav>
                                      </p:tavLst>
                                    </p:anim>
                                    <p:animEffect transition="in" filter="fade">
                                      <p:cBhvr>
                                        <p:cTn id="32" dur="1000"/>
                                        <p:tgtEl>
                                          <p:spTgt spid="43013"/>
                                        </p:tgtEl>
                                      </p:cBhvr>
                                    </p:animEffect>
                                  </p:childTnLst>
                                </p:cTn>
                              </p:par>
                              <p:par>
                                <p:cTn id="33" presetID="25" presetClass="entr" presetSubtype="0" fill="hold" nodeType="withEffect">
                                  <p:stCondLst>
                                    <p:cond delay="0"/>
                                  </p:stCondLst>
                                  <p:childTnLst>
                                    <p:set>
                                      <p:cBhvr>
                                        <p:cTn id="34" dur="1" fill="hold">
                                          <p:stCondLst>
                                            <p:cond delay="0"/>
                                          </p:stCondLst>
                                        </p:cTn>
                                        <p:tgtEl>
                                          <p:spTgt spid="43011">
                                            <p:txEl>
                                              <p:pRg st="1" end="1"/>
                                            </p:txEl>
                                          </p:spTgt>
                                        </p:tgtEl>
                                        <p:attrNameLst>
                                          <p:attrName>style.visibility</p:attrName>
                                        </p:attrNameLst>
                                      </p:cBhvr>
                                      <p:to>
                                        <p:strVal val="visible"/>
                                      </p:to>
                                    </p:set>
                                    <p:anim calcmode="lin" valueType="num">
                                      <p:cBhvr>
                                        <p:cTn id="35" dur="500" decel="50000" fill="hold">
                                          <p:stCondLst>
                                            <p:cond delay="0"/>
                                          </p:stCondLst>
                                        </p:cTn>
                                        <p:tgtEl>
                                          <p:spTgt spid="43011">
                                            <p:txEl>
                                              <p:pRg st="1" end="1"/>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43011">
                                            <p:txEl>
                                              <p:pRg st="1" end="1"/>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43011">
                                            <p:txEl>
                                              <p:pRg st="1" end="1"/>
                                            </p:txEl>
                                          </p:spTgt>
                                        </p:tgtEl>
                                        <p:attrNameLst>
                                          <p:attrName>ppt_w</p:attrName>
                                        </p:attrNameLst>
                                      </p:cBhvr>
                                      <p:tavLst>
                                        <p:tav tm="0">
                                          <p:val>
                                            <p:strVal val="#ppt_w*.05"/>
                                          </p:val>
                                        </p:tav>
                                        <p:tav tm="100000">
                                          <p:val>
                                            <p:strVal val="#ppt_w"/>
                                          </p:val>
                                        </p:tav>
                                      </p:tavLst>
                                    </p:anim>
                                    <p:anim calcmode="lin" valueType="num">
                                      <p:cBhvr>
                                        <p:cTn id="38" dur="1000" fill="hold"/>
                                        <p:tgtEl>
                                          <p:spTgt spid="43011">
                                            <p:txEl>
                                              <p:pRg st="1" end="1"/>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43011">
                                            <p:txEl>
                                              <p:pRg st="1" end="1"/>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43011">
                                            <p:txEl>
                                              <p:pRg st="1" end="1"/>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43011">
                                            <p:txEl>
                                              <p:pRg st="1" end="1"/>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43011">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3014"/>
                                        </p:tgtEl>
                                        <p:attrNameLst>
                                          <p:attrName>style.visibility</p:attrName>
                                        </p:attrNameLst>
                                      </p:cBhvr>
                                      <p:to>
                                        <p:strVal val="visible"/>
                                      </p:to>
                                    </p:set>
                                    <p:animEffect transition="in" filter="dissolve">
                                      <p:cBhvr>
                                        <p:cTn id="47"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p:txBody>
          <a:bodyPr/>
          <a:lstStyle/>
          <a:p>
            <a:pPr eaLnBrk="1" hangingPunct="1">
              <a:lnSpc>
                <a:spcPct val="80000"/>
              </a:lnSpc>
            </a:pPr>
            <a:r>
              <a:rPr lang="en-US" sz="2800" smtClean="0"/>
              <a:t>Nitrogen gas (N</a:t>
            </a:r>
            <a:r>
              <a:rPr lang="en-US" sz="2800" baseline="-25000" smtClean="0"/>
              <a:t>2</a:t>
            </a:r>
            <a:r>
              <a:rPr lang="en-US" sz="2800" smtClean="0"/>
              <a:t>) makes up </a:t>
            </a:r>
            <a:r>
              <a:rPr lang="en-US" sz="2800" b="1" smtClean="0">
                <a:solidFill>
                  <a:srgbClr val="FF0000"/>
                </a:solidFill>
              </a:rPr>
              <a:t>79% of our atmosphere</a:t>
            </a:r>
          </a:p>
          <a:p>
            <a:pPr eaLnBrk="1" hangingPunct="1">
              <a:lnSpc>
                <a:spcPct val="80000"/>
              </a:lnSpc>
            </a:pPr>
            <a:endParaRPr lang="en-US" sz="2800" b="1" smtClean="0">
              <a:solidFill>
                <a:srgbClr val="FF0000"/>
              </a:solidFill>
            </a:endParaRPr>
          </a:p>
          <a:p>
            <a:pPr eaLnBrk="1" hangingPunct="1">
              <a:lnSpc>
                <a:spcPct val="80000"/>
              </a:lnSpc>
            </a:pPr>
            <a:r>
              <a:rPr lang="en-US" sz="2800" smtClean="0"/>
              <a:t>Nitrogen is needed by plants and animals to make </a:t>
            </a:r>
            <a:r>
              <a:rPr lang="en-US" sz="2800" b="1" smtClean="0">
                <a:solidFill>
                  <a:srgbClr val="FF0000"/>
                </a:solidFill>
              </a:rPr>
              <a:t>proteins and DNA</a:t>
            </a:r>
          </a:p>
          <a:p>
            <a:pPr lvl="1" eaLnBrk="1" hangingPunct="1">
              <a:lnSpc>
                <a:spcPct val="80000"/>
              </a:lnSpc>
            </a:pPr>
            <a:r>
              <a:rPr lang="en-US" sz="2400" smtClean="0"/>
              <a:t>It ranks fourth behind oxygen, carbon, and hydrogen as the most common chemical element in living tissues.</a:t>
            </a:r>
          </a:p>
          <a:p>
            <a:pPr eaLnBrk="1" hangingPunct="1">
              <a:lnSpc>
                <a:spcPct val="80000"/>
              </a:lnSpc>
            </a:pPr>
            <a:endParaRPr lang="en-US" sz="2800" smtClean="0"/>
          </a:p>
          <a:p>
            <a:pPr eaLnBrk="1" hangingPunct="1">
              <a:lnSpc>
                <a:spcPct val="80000"/>
              </a:lnSpc>
            </a:pPr>
            <a:r>
              <a:rPr lang="en-US" sz="2800" smtClean="0"/>
              <a:t>Most organisms </a:t>
            </a:r>
            <a:r>
              <a:rPr lang="en-US" sz="2800" u="sng" smtClean="0"/>
              <a:t>CAN NOT</a:t>
            </a:r>
            <a:r>
              <a:rPr lang="en-US" sz="2800" smtClean="0"/>
              <a:t> obtain nitrogen through the atmosphere!</a:t>
            </a:r>
          </a:p>
          <a:p>
            <a:pPr eaLnBrk="1" hangingPunct="1">
              <a:lnSpc>
                <a:spcPct val="80000"/>
              </a:lnSpc>
            </a:pPr>
            <a:endParaRPr lang="en-US" sz="2800" smtClean="0"/>
          </a:p>
        </p:txBody>
      </p:sp>
      <p:sp>
        <p:nvSpPr>
          <p:cNvPr id="28675" name="Rectangle 3"/>
          <p:cNvSpPr>
            <a:spLocks noChangeArrowheads="1"/>
          </p:cNvSpPr>
          <p:nvPr/>
        </p:nvSpPr>
        <p:spPr bwMode="auto">
          <a:xfrm>
            <a:off x="6096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algn="ctr" fontAlgn="base">
              <a:spcBef>
                <a:spcPct val="0"/>
              </a:spcBef>
              <a:spcAft>
                <a:spcPct val="0"/>
              </a:spcAft>
            </a:pPr>
            <a:r>
              <a:rPr lang="en-US" sz="4400" smtClean="0">
                <a:solidFill>
                  <a:srgbClr val="000000"/>
                </a:solidFill>
              </a:rPr>
              <a:t>The Nitrogen Cycle</a:t>
            </a:r>
          </a:p>
        </p:txBody>
      </p:sp>
    </p:spTree>
    <p:extLst>
      <p:ext uri="{BB962C8B-B14F-4D97-AF65-F5344CB8AC3E}">
        <p14:creationId xmlns:p14="http://schemas.microsoft.com/office/powerpoint/2010/main" val="2619439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 to="" calcmode="lin" valueType="num">
                                      <p:cBhvr>
                                        <p:cTn id="7" dur="1" fill="hold"/>
                                        <p:tgtEl>
                                          <p:spTgt spid="4915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4">
                                            <p:txEl>
                                              <p:pRg st="2" end="2"/>
                                            </p:txEl>
                                          </p:spTgt>
                                        </p:tgtEl>
                                        <p:attrNameLst>
                                          <p:attrName>style.visibility</p:attrName>
                                        </p:attrNameLst>
                                      </p:cBhvr>
                                      <p:to>
                                        <p:strVal val="visible"/>
                                      </p:to>
                                    </p:set>
                                    <p:anim to="" calcmode="lin" valueType="num">
                                      <p:cBhvr>
                                        <p:cTn id="12" dur="1" fill="hold"/>
                                        <p:tgtEl>
                                          <p:spTgt spid="49154">
                                            <p:txEl>
                                              <p:pRg st="2" end="2"/>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49154">
                                            <p:txEl>
                                              <p:pRg st="3" end="3"/>
                                            </p:txEl>
                                          </p:spTgt>
                                        </p:tgtEl>
                                        <p:attrNameLst>
                                          <p:attrName>style.visibility</p:attrName>
                                        </p:attrNameLst>
                                      </p:cBhvr>
                                      <p:to>
                                        <p:strVal val="visible"/>
                                      </p:to>
                                    </p:set>
                                    <p:anim to="" calcmode="lin" valueType="num">
                                      <p:cBhvr>
                                        <p:cTn id="15" dur="1" fill="hold"/>
                                        <p:tgtEl>
                                          <p:spTgt spid="49154">
                                            <p:txEl>
                                              <p:pRg st="3" end="3"/>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childTnLst>
                                    <p:set>
                                      <p:cBhvr>
                                        <p:cTn id="19" dur="1" fill="hold">
                                          <p:stCondLst>
                                            <p:cond delay="0"/>
                                          </p:stCondLst>
                                        </p:cTn>
                                        <p:tgtEl>
                                          <p:spTgt spid="49154">
                                            <p:txEl>
                                              <p:pRg st="5" end="5"/>
                                            </p:txEl>
                                          </p:spTgt>
                                        </p:tgtEl>
                                        <p:attrNameLst>
                                          <p:attrName>style.visibility</p:attrName>
                                        </p:attrNameLst>
                                      </p:cBhvr>
                                      <p:to>
                                        <p:strVal val="visible"/>
                                      </p:to>
                                    </p:set>
                                    <p:anim to="" calcmode="lin" valueType="num">
                                      <p:cBhvr>
                                        <p:cTn id="20" dur="1" fill="hold"/>
                                        <p:tgtEl>
                                          <p:spTgt spid="4915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smtClean="0"/>
          </a:p>
        </p:txBody>
      </p:sp>
      <p:sp>
        <p:nvSpPr>
          <p:cNvPr id="29699" name="Content Placeholder 2"/>
          <p:cNvSpPr>
            <a:spLocks noGrp="1"/>
          </p:cNvSpPr>
          <p:nvPr>
            <p:ph idx="1"/>
          </p:nvPr>
        </p:nvSpPr>
        <p:spPr/>
        <p:txBody>
          <a:bodyPr/>
          <a:lstStyle/>
          <a:p>
            <a:endParaRPr lang="en-US" smtClean="0"/>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23055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The Nitrogen Cycle</a:t>
            </a:r>
          </a:p>
        </p:txBody>
      </p:sp>
      <p:sp>
        <p:nvSpPr>
          <p:cNvPr id="31747" name="Content Placeholder 2"/>
          <p:cNvSpPr>
            <a:spLocks noGrp="1"/>
          </p:cNvSpPr>
          <p:nvPr>
            <p:ph idx="1"/>
          </p:nvPr>
        </p:nvSpPr>
        <p:spPr/>
        <p:txBody>
          <a:bodyPr/>
          <a:lstStyle/>
          <a:p>
            <a:pPr eaLnBrk="1" hangingPunct="1"/>
            <a:r>
              <a:rPr lang="en-US" smtClean="0"/>
              <a:t>Animals then eat the plants that contain NO</a:t>
            </a:r>
            <a:r>
              <a:rPr lang="en-US" baseline="-25000" smtClean="0"/>
              <a:t>3 </a:t>
            </a:r>
            <a:r>
              <a:rPr lang="en-US" smtClean="0"/>
              <a:t> and incorporate it into their body</a:t>
            </a:r>
          </a:p>
          <a:p>
            <a:pPr lvl="1" eaLnBrk="1" hangingPunct="1"/>
            <a:r>
              <a:rPr lang="en-US" smtClean="0"/>
              <a:t>DNA</a:t>
            </a:r>
          </a:p>
          <a:p>
            <a:pPr lvl="1" eaLnBrk="1" hangingPunct="1"/>
            <a:r>
              <a:rPr lang="en-US" smtClean="0"/>
              <a:t>Proteins</a:t>
            </a:r>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19600"/>
            <a:ext cx="30765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75" y="4419600"/>
            <a:ext cx="31527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4114800" y="5257800"/>
            <a:ext cx="12192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4520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500" fill="hold"/>
                                        <p:tgtEl>
                                          <p:spTgt spid="25605"/>
                                        </p:tgtEl>
                                        <p:attrNameLst>
                                          <p:attrName>ppt_x</p:attrName>
                                        </p:attrNameLst>
                                      </p:cBhvr>
                                      <p:tavLst>
                                        <p:tav tm="0">
                                          <p:val>
                                            <p:strVal val="#ppt_x"/>
                                          </p:val>
                                        </p:tav>
                                        <p:tav tm="100000">
                                          <p:val>
                                            <p:strVal val="#ppt_x"/>
                                          </p:val>
                                        </p:tav>
                                      </p:tavLst>
                                    </p:anim>
                                    <p:anim calcmode="lin" valueType="num">
                                      <p:cBhvr additive="base">
                                        <p:cTn id="8" dur="500" fill="hold"/>
                                        <p:tgtEl>
                                          <p:spTgt spid="256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b="1" u="sng" dirty="0" smtClean="0">
                <a:solidFill>
                  <a:srgbClr val="7030A0"/>
                </a:solidFill>
                <a:latin typeface="Comic Sans MS" pitchFamily="66" charset="0"/>
              </a:rPr>
              <a:t>Cycles Vocabulary</a:t>
            </a:r>
            <a:endParaRPr lang="en-US" b="1" u="sng" dirty="0">
              <a:solidFill>
                <a:srgbClr val="7030A0"/>
              </a:solidFill>
              <a:latin typeface="Comic Sans MS" pitchFamily="66" charset="0"/>
            </a:endParaRPr>
          </a:p>
        </p:txBody>
      </p:sp>
      <p:sp>
        <p:nvSpPr>
          <p:cNvPr id="3" name="Subtitle 2"/>
          <p:cNvSpPr>
            <a:spLocks noGrp="1"/>
          </p:cNvSpPr>
          <p:nvPr>
            <p:ph type="subTitle" idx="1"/>
          </p:nvPr>
        </p:nvSpPr>
        <p:spPr>
          <a:xfrm>
            <a:off x="0" y="990600"/>
            <a:ext cx="9144000" cy="5867400"/>
          </a:xfrm>
        </p:spPr>
        <p:txBody>
          <a:bodyPr>
            <a:normAutofit/>
          </a:bodyPr>
          <a:lstStyle/>
          <a:p>
            <a:pPr algn="l"/>
            <a:r>
              <a:rPr lang="en-US" b="1" dirty="0" smtClean="0">
                <a:solidFill>
                  <a:srgbClr val="319616"/>
                </a:solidFill>
                <a:latin typeface="Comic Sans MS" pitchFamily="66" charset="0"/>
              </a:rPr>
              <a:t>The Water Cycle		The Nitrogen Cycle</a:t>
            </a:r>
          </a:p>
          <a:p>
            <a:pPr lvl="1" algn="l">
              <a:buFont typeface="Arial" pitchFamily="34" charset="0"/>
              <a:buChar char="•"/>
            </a:pPr>
            <a:r>
              <a:rPr lang="en-US" sz="2000" b="1" dirty="0" smtClean="0">
                <a:solidFill>
                  <a:srgbClr val="319616"/>
                </a:solidFill>
                <a:latin typeface="Comic Sans MS" pitchFamily="66" charset="0"/>
              </a:rPr>
              <a:t>Condensation				-Nitrogen Fixation</a:t>
            </a:r>
          </a:p>
          <a:p>
            <a:pPr lvl="1" algn="l">
              <a:buFont typeface="Arial" pitchFamily="34" charset="0"/>
              <a:buChar char="•"/>
            </a:pPr>
            <a:r>
              <a:rPr lang="en-US" sz="2000" b="1" dirty="0" smtClean="0">
                <a:solidFill>
                  <a:srgbClr val="319616"/>
                </a:solidFill>
                <a:latin typeface="Comic Sans MS" pitchFamily="66" charset="0"/>
              </a:rPr>
              <a:t>Precipitation				-Nitrate (NO</a:t>
            </a:r>
            <a:r>
              <a:rPr lang="en-US" sz="1400" b="1" dirty="0" smtClean="0">
                <a:solidFill>
                  <a:srgbClr val="319616"/>
                </a:solidFill>
                <a:latin typeface="Comic Sans MS" pitchFamily="66" charset="0"/>
              </a:rPr>
              <a:t>3</a:t>
            </a:r>
            <a:r>
              <a:rPr lang="en-US" sz="2000" b="1" dirty="0" smtClean="0">
                <a:solidFill>
                  <a:srgbClr val="319616"/>
                </a:solidFill>
                <a:latin typeface="Comic Sans MS" pitchFamily="66" charset="0"/>
              </a:rPr>
              <a:t>)</a:t>
            </a:r>
          </a:p>
          <a:p>
            <a:pPr lvl="1" algn="l">
              <a:buFont typeface="Arial" pitchFamily="34" charset="0"/>
              <a:buChar char="•"/>
            </a:pPr>
            <a:r>
              <a:rPr lang="en-US" sz="2000" b="1" dirty="0" smtClean="0">
                <a:solidFill>
                  <a:srgbClr val="319616"/>
                </a:solidFill>
                <a:latin typeface="Comic Sans MS" pitchFamily="66" charset="0"/>
              </a:rPr>
              <a:t>Evaporation				-Nitrogen Fixing Bacteria</a:t>
            </a:r>
          </a:p>
          <a:p>
            <a:pPr lvl="1" algn="l">
              <a:buFont typeface="Arial" pitchFamily="34" charset="0"/>
              <a:buChar char="•"/>
            </a:pPr>
            <a:r>
              <a:rPr lang="en-US" sz="2000" b="1" dirty="0" smtClean="0">
                <a:solidFill>
                  <a:srgbClr val="319616"/>
                </a:solidFill>
                <a:latin typeface="Comic Sans MS" pitchFamily="66" charset="0"/>
              </a:rPr>
              <a:t>Transpiration				</a:t>
            </a:r>
          </a:p>
          <a:p>
            <a:pPr lvl="1" algn="l">
              <a:buFont typeface="Arial" pitchFamily="34" charset="0"/>
              <a:buChar char="•"/>
            </a:pPr>
            <a:r>
              <a:rPr lang="en-US" sz="2000" b="1" dirty="0" smtClean="0">
                <a:solidFill>
                  <a:srgbClr val="319616"/>
                </a:solidFill>
                <a:latin typeface="Comic Sans MS" pitchFamily="66" charset="0"/>
              </a:rPr>
              <a:t>Stomata					</a:t>
            </a:r>
            <a:endParaRPr lang="en-US" sz="2000" b="1" dirty="0">
              <a:solidFill>
                <a:srgbClr val="319616"/>
              </a:solidFill>
              <a:latin typeface="Comic Sans MS" pitchFamily="66" charset="0"/>
            </a:endParaRPr>
          </a:p>
          <a:p>
            <a:pPr algn="l"/>
            <a:r>
              <a:rPr lang="en-US" b="1" dirty="0" smtClean="0">
                <a:solidFill>
                  <a:srgbClr val="319616"/>
                </a:solidFill>
                <a:latin typeface="Comic Sans MS" pitchFamily="66" charset="0"/>
              </a:rPr>
              <a:t>The Carbon Cycle</a:t>
            </a:r>
          </a:p>
          <a:p>
            <a:pPr lvl="1" algn="l">
              <a:buFont typeface="Arial" pitchFamily="34" charset="0"/>
              <a:buChar char="•"/>
            </a:pPr>
            <a:r>
              <a:rPr lang="en-US" sz="2000" b="1" dirty="0" smtClean="0">
                <a:solidFill>
                  <a:srgbClr val="319616"/>
                </a:solidFill>
                <a:latin typeface="Comic Sans MS" pitchFamily="66" charset="0"/>
              </a:rPr>
              <a:t>Photosynthesis</a:t>
            </a:r>
          </a:p>
          <a:p>
            <a:pPr lvl="1" algn="l">
              <a:buFont typeface="Arial" pitchFamily="34" charset="0"/>
              <a:buChar char="•"/>
            </a:pPr>
            <a:r>
              <a:rPr lang="en-US" sz="2000" b="1" dirty="0" smtClean="0">
                <a:solidFill>
                  <a:srgbClr val="319616"/>
                </a:solidFill>
                <a:latin typeface="Comic Sans MS" pitchFamily="66" charset="0"/>
              </a:rPr>
              <a:t>Respiration</a:t>
            </a:r>
          </a:p>
          <a:p>
            <a:pPr lvl="1" algn="l">
              <a:buFont typeface="Arial" pitchFamily="34" charset="0"/>
              <a:buChar char="•"/>
            </a:pPr>
            <a:r>
              <a:rPr lang="en-US" sz="2000" b="1" dirty="0" smtClean="0">
                <a:solidFill>
                  <a:srgbClr val="319616"/>
                </a:solidFill>
                <a:latin typeface="Comic Sans MS" pitchFamily="66" charset="0"/>
              </a:rPr>
              <a:t>Oxidation</a:t>
            </a:r>
          </a:p>
          <a:p>
            <a:pPr lvl="1" algn="l">
              <a:buFont typeface="Arial" pitchFamily="34" charset="0"/>
              <a:buChar char="•"/>
            </a:pPr>
            <a:r>
              <a:rPr lang="en-US" sz="2000" b="1" dirty="0" smtClean="0">
                <a:solidFill>
                  <a:srgbClr val="319616"/>
                </a:solidFill>
                <a:latin typeface="Comic Sans MS" pitchFamily="66" charset="0"/>
              </a:rPr>
              <a:t>Ocean Acidification</a:t>
            </a:r>
          </a:p>
          <a:p>
            <a:pPr lvl="1" algn="l">
              <a:buFont typeface="Arial" pitchFamily="34" charset="0"/>
              <a:buChar char="•"/>
            </a:pPr>
            <a:r>
              <a:rPr lang="en-US" sz="2000" b="1" dirty="0" smtClean="0">
                <a:solidFill>
                  <a:srgbClr val="319616"/>
                </a:solidFill>
                <a:latin typeface="Comic Sans MS" pitchFamily="66" charset="0"/>
              </a:rPr>
              <a:t>Carbon Source</a:t>
            </a:r>
          </a:p>
          <a:p>
            <a:pPr lvl="1" algn="l">
              <a:buFont typeface="Arial" pitchFamily="34" charset="0"/>
              <a:buChar char="•"/>
            </a:pPr>
            <a:r>
              <a:rPr lang="en-US" sz="2000" b="1" dirty="0" smtClean="0">
                <a:solidFill>
                  <a:srgbClr val="319616"/>
                </a:solidFill>
                <a:latin typeface="Comic Sans MS" pitchFamily="66" charset="0"/>
              </a:rPr>
              <a:t>Carbon Sink</a:t>
            </a:r>
            <a:endParaRPr lang="en-US" sz="2000" b="1" dirty="0">
              <a:solidFill>
                <a:srgbClr val="319616"/>
              </a:solidFill>
              <a:latin typeface="Comic Sans MS" pitchFamily="66" charset="0"/>
            </a:endParaRPr>
          </a:p>
        </p:txBody>
      </p:sp>
    </p:spTree>
    <p:extLst>
      <p:ext uri="{BB962C8B-B14F-4D97-AF65-F5344CB8AC3E}">
        <p14:creationId xmlns:p14="http://schemas.microsoft.com/office/powerpoint/2010/main" val="91776979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4" name="Picture 6" descr="C:\Documents and Settings\amit.gaur\Desktop\2 nov\0044_bhspe-010203.gif"/>
          <p:cNvPicPr>
            <a:picLocks noChangeAspect="1" noChangeArrowheads="1"/>
          </p:cNvPicPr>
          <p:nvPr/>
        </p:nvPicPr>
        <p:blipFill>
          <a:blip r:embed="rId2" cstate="print"/>
          <a:srcRect/>
          <a:stretch>
            <a:fillRect/>
          </a:stretch>
        </p:blipFill>
        <p:spPr bwMode="auto">
          <a:xfrm>
            <a:off x="762000" y="4419600"/>
            <a:ext cx="7772400" cy="2343150"/>
          </a:xfrm>
          <a:prstGeom prst="rect">
            <a:avLst/>
          </a:prstGeom>
          <a:noFill/>
          <a:ln w="9525">
            <a:noFill/>
            <a:miter lim="800000"/>
            <a:headEnd/>
            <a:tailEnd/>
          </a:ln>
        </p:spPr>
      </p:pic>
      <p:sp>
        <p:nvSpPr>
          <p:cNvPr id="17410" name="Rectangle 2"/>
          <p:cNvSpPr>
            <a:spLocks noGrp="1" noChangeArrowheads="1"/>
          </p:cNvSpPr>
          <p:nvPr>
            <p:ph type="title"/>
          </p:nvPr>
        </p:nvSpPr>
        <p:spPr>
          <a:xfrm>
            <a:off x="228600" y="609600"/>
            <a:ext cx="8686800" cy="457200"/>
          </a:xfrm>
          <a:noFill/>
        </p:spPr>
        <p:txBody>
          <a:bodyPr>
            <a:normAutofit fontScale="90000"/>
          </a:bodyPr>
          <a:lstStyle/>
          <a:p>
            <a:pPr eaLnBrk="1" hangingPunct="1"/>
            <a:r>
              <a:rPr lang="en-US" dirty="0" smtClean="0"/>
              <a:t>Carbon atoms have unique bonding properties.</a:t>
            </a:r>
          </a:p>
        </p:txBody>
      </p:sp>
      <p:sp>
        <p:nvSpPr>
          <p:cNvPr id="17411" name="Rectangle 3"/>
          <p:cNvSpPr>
            <a:spLocks noGrp="1" noChangeArrowheads="1"/>
          </p:cNvSpPr>
          <p:nvPr>
            <p:ph type="body" idx="1"/>
          </p:nvPr>
        </p:nvSpPr>
        <p:spPr>
          <a:xfrm>
            <a:off x="609600" y="1365250"/>
            <a:ext cx="8305800" cy="830263"/>
          </a:xfrm>
        </p:spPr>
        <p:txBody>
          <a:bodyPr>
            <a:normAutofit fontScale="85000" lnSpcReduction="20000"/>
          </a:bodyPr>
          <a:lstStyle/>
          <a:p>
            <a:pPr eaLnBrk="1" hangingPunct="1"/>
            <a:r>
              <a:rPr lang="en-US" dirty="0" smtClean="0"/>
              <a:t>Carbon forms </a:t>
            </a:r>
            <a:r>
              <a:rPr lang="en-US" b="1" dirty="0" smtClean="0">
                <a:solidFill>
                  <a:srgbClr val="FF0000"/>
                </a:solidFill>
              </a:rPr>
              <a:t>covalent</a:t>
            </a:r>
            <a:r>
              <a:rPr lang="en-US" dirty="0" smtClean="0"/>
              <a:t> bonds with up to </a:t>
            </a:r>
            <a:r>
              <a:rPr lang="en-US" b="1" dirty="0" smtClean="0">
                <a:solidFill>
                  <a:srgbClr val="FF0000"/>
                </a:solidFill>
              </a:rPr>
              <a:t>four </a:t>
            </a:r>
            <a:r>
              <a:rPr lang="en-US" dirty="0" smtClean="0"/>
              <a:t>other atoms, including other </a:t>
            </a:r>
            <a:r>
              <a:rPr lang="en-US" b="1" dirty="0" smtClean="0">
                <a:solidFill>
                  <a:srgbClr val="FF0000"/>
                </a:solidFill>
              </a:rPr>
              <a:t>carbon</a:t>
            </a:r>
            <a:r>
              <a:rPr lang="en-US" dirty="0" smtClean="0"/>
              <a:t> atoms.</a:t>
            </a:r>
          </a:p>
        </p:txBody>
      </p:sp>
      <p:sp>
        <p:nvSpPr>
          <p:cNvPr id="17412" name="Rectangle 4"/>
          <p:cNvSpPr>
            <a:spLocks noChangeArrowheads="1"/>
          </p:cNvSpPr>
          <p:nvPr/>
        </p:nvSpPr>
        <p:spPr bwMode="auto">
          <a:xfrm>
            <a:off x="609600" y="2200275"/>
            <a:ext cx="8305800" cy="822325"/>
          </a:xfrm>
          <a:prstGeom prst="rect">
            <a:avLst/>
          </a:prstGeom>
          <a:noFill/>
          <a:ln w="9525">
            <a:noFill/>
            <a:miter lim="800000"/>
            <a:headEnd/>
            <a:tailEnd/>
          </a:ln>
        </p:spPr>
        <p:txBody>
          <a:bodyPr>
            <a:spAutoFit/>
          </a:bodyPr>
          <a:lstStyle/>
          <a:p>
            <a:pPr marL="342900" indent="-342900">
              <a:spcBef>
                <a:spcPct val="20000"/>
              </a:spcBef>
              <a:buFontTx/>
              <a:buChar char="•"/>
            </a:pPr>
            <a:r>
              <a:rPr lang="en-US">
                <a:solidFill>
                  <a:prstClr val="black"/>
                </a:solidFill>
              </a:rPr>
              <a:t>Carbon-based molecules have three general types of structures.</a:t>
            </a:r>
          </a:p>
        </p:txBody>
      </p:sp>
      <p:sp>
        <p:nvSpPr>
          <p:cNvPr id="17413" name="Rectangle 5"/>
          <p:cNvSpPr>
            <a:spLocks noChangeArrowheads="1"/>
          </p:cNvSpPr>
          <p:nvPr/>
        </p:nvSpPr>
        <p:spPr bwMode="auto">
          <a:xfrm>
            <a:off x="609600" y="3048000"/>
            <a:ext cx="8305800" cy="1347788"/>
          </a:xfrm>
          <a:prstGeom prst="rect">
            <a:avLst/>
          </a:prstGeom>
          <a:noFill/>
          <a:ln w="9525">
            <a:noFill/>
            <a:miter lim="800000"/>
            <a:headEnd/>
            <a:tailEnd/>
          </a:ln>
        </p:spPr>
        <p:txBody>
          <a:bodyPr>
            <a:spAutoFit/>
          </a:bodyPr>
          <a:lstStyle/>
          <a:p>
            <a:pPr marL="742950" lvl="1" indent="-285750">
              <a:spcBef>
                <a:spcPct val="20000"/>
              </a:spcBef>
              <a:buFontTx/>
              <a:buChar char="–"/>
            </a:pPr>
            <a:r>
              <a:rPr lang="en-US" b="1">
                <a:solidFill>
                  <a:srgbClr val="FF0000"/>
                </a:solidFill>
              </a:rPr>
              <a:t>straight chain</a:t>
            </a:r>
          </a:p>
          <a:p>
            <a:pPr marL="742950" lvl="1" indent="-285750">
              <a:spcBef>
                <a:spcPct val="20000"/>
              </a:spcBef>
              <a:buFontTx/>
              <a:buChar char="–"/>
            </a:pPr>
            <a:r>
              <a:rPr lang="en-US">
                <a:solidFill>
                  <a:prstClr val="black"/>
                </a:solidFill>
              </a:rPr>
              <a:t>branched chain (not covered on exam)</a:t>
            </a:r>
          </a:p>
          <a:p>
            <a:pPr marL="742950" lvl="1" indent="-285750">
              <a:spcBef>
                <a:spcPct val="20000"/>
              </a:spcBef>
              <a:buFontTx/>
              <a:buChar char="–"/>
            </a:pPr>
            <a:r>
              <a:rPr lang="en-US">
                <a:solidFill>
                  <a:prstClr val="black"/>
                </a:solidFill>
              </a:rPr>
              <a:t>ring (not covered on exam)</a:t>
            </a:r>
          </a:p>
        </p:txBody>
      </p:sp>
    </p:spTree>
    <p:extLst>
      <p:ext uri="{BB962C8B-B14F-4D97-AF65-F5344CB8AC3E}">
        <p14:creationId xmlns:p14="http://schemas.microsoft.com/office/powerpoint/2010/main" val="403630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ipe(left)">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0" end="0"/>
                                            </p:txEl>
                                          </p:spTgt>
                                        </p:tgtEl>
                                        <p:attrNameLst>
                                          <p:attrName>style.visibility</p:attrName>
                                        </p:attrNameLst>
                                      </p:cBhvr>
                                      <p:to>
                                        <p:strVal val="visible"/>
                                      </p:to>
                                    </p:set>
                                    <p:animEffect transition="in" filter="wipe(left)">
                                      <p:cBhvr>
                                        <p:cTn id="12" dur="500"/>
                                        <p:tgtEl>
                                          <p:spTgt spid="17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2">
                                            <p:txEl>
                                              <p:pRg st="0" end="0"/>
                                            </p:txEl>
                                          </p:spTgt>
                                        </p:tgtEl>
                                        <p:attrNameLst>
                                          <p:attrName>style.visibility</p:attrName>
                                        </p:attrNameLst>
                                      </p:cBhvr>
                                      <p:to>
                                        <p:strVal val="visible"/>
                                      </p:to>
                                    </p:set>
                                    <p:animEffect transition="in" filter="wipe(left)">
                                      <p:cBhvr>
                                        <p:cTn id="17" dur="500"/>
                                        <p:tgtEl>
                                          <p:spTgt spid="174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413">
                                            <p:txEl>
                                              <p:pRg st="0" end="0"/>
                                            </p:txEl>
                                          </p:spTgt>
                                        </p:tgtEl>
                                        <p:attrNameLst>
                                          <p:attrName>style.visibility</p:attrName>
                                        </p:attrNameLst>
                                      </p:cBhvr>
                                      <p:to>
                                        <p:strVal val="visible"/>
                                      </p:to>
                                    </p:set>
                                    <p:animEffect transition="in" filter="wipe(left)">
                                      <p:cBhvr>
                                        <p:cTn id="22" dur="500"/>
                                        <p:tgtEl>
                                          <p:spTgt spid="174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413">
                                            <p:txEl>
                                              <p:pRg st="1" end="1"/>
                                            </p:txEl>
                                          </p:spTgt>
                                        </p:tgtEl>
                                        <p:attrNameLst>
                                          <p:attrName>style.visibility</p:attrName>
                                        </p:attrNameLst>
                                      </p:cBhvr>
                                      <p:to>
                                        <p:strVal val="visible"/>
                                      </p:to>
                                    </p:set>
                                    <p:animEffect transition="in" filter="wipe(left)">
                                      <p:cBhvr>
                                        <p:cTn id="27" dur="500"/>
                                        <p:tgtEl>
                                          <p:spTgt spid="174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413">
                                            <p:txEl>
                                              <p:pRg st="2" end="2"/>
                                            </p:txEl>
                                          </p:spTgt>
                                        </p:tgtEl>
                                        <p:attrNameLst>
                                          <p:attrName>style.visibility</p:attrName>
                                        </p:attrNameLst>
                                      </p:cBhvr>
                                      <p:to>
                                        <p:strVal val="visible"/>
                                      </p:to>
                                    </p:set>
                                    <p:animEffect transition="in" filter="wipe(left)">
                                      <p:cBhvr>
                                        <p:cTn id="32" dur="500"/>
                                        <p:tgtEl>
                                          <p:spTgt spid="1741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414"/>
                                        </p:tgtEl>
                                        <p:attrNameLst>
                                          <p:attrName>style.visibility</p:attrName>
                                        </p:attrNameLst>
                                      </p:cBhvr>
                                      <p:to>
                                        <p:strVal val="visible"/>
                                      </p:to>
                                    </p:set>
                                    <p:animEffect transition="in" filter="wipe(up)">
                                      <p:cBhvr>
                                        <p:cTn id="3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5" autoUpdateAnimBg="0"/>
      <p:bldP spid="17412" grpId="0" build="p" bldLvl="5" autoUpdateAnimBg="0"/>
      <p:bldP spid="17413" grpId="0" build="p" bldLvl="5"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tearic Acid"/>
          <p:cNvPicPr>
            <a:picLocks noChangeAspect="1" noChangeArrowheads="1"/>
          </p:cNvPicPr>
          <p:nvPr/>
        </p:nvPicPr>
        <p:blipFill>
          <a:blip r:embed="rId3" cstate="print"/>
          <a:srcRect/>
          <a:stretch>
            <a:fillRect/>
          </a:stretch>
        </p:blipFill>
        <p:spPr bwMode="auto">
          <a:xfrm>
            <a:off x="533400" y="3048000"/>
            <a:ext cx="7876696" cy="1905000"/>
          </a:xfrm>
          <a:prstGeom prst="rect">
            <a:avLst/>
          </a:prstGeom>
          <a:noFill/>
        </p:spPr>
      </p:pic>
      <p:sp>
        <p:nvSpPr>
          <p:cNvPr id="1028" name="Title 1"/>
          <p:cNvSpPr>
            <a:spLocks noGrp="1"/>
          </p:cNvSpPr>
          <p:nvPr>
            <p:ph type="title"/>
          </p:nvPr>
        </p:nvSpPr>
        <p:spPr/>
        <p:txBody>
          <a:bodyPr>
            <a:normAutofit fontScale="90000"/>
          </a:bodyPr>
          <a:lstStyle/>
          <a:p>
            <a:r>
              <a:rPr lang="en-US" smtClean="0"/>
              <a:t>There is a shorthand for drawing molecules: </a:t>
            </a:r>
          </a:p>
        </p:txBody>
      </p:sp>
      <p:sp>
        <p:nvSpPr>
          <p:cNvPr id="1029" name="Content Placeholder 2"/>
          <p:cNvSpPr>
            <a:spLocks noGrp="1"/>
          </p:cNvSpPr>
          <p:nvPr>
            <p:ph idx="1"/>
          </p:nvPr>
        </p:nvSpPr>
        <p:spPr>
          <a:xfrm>
            <a:off x="533400" y="1447800"/>
            <a:ext cx="8305800" cy="830263"/>
          </a:xfrm>
        </p:spPr>
        <p:txBody>
          <a:bodyPr>
            <a:normAutofit fontScale="92500" lnSpcReduction="20000"/>
          </a:bodyPr>
          <a:lstStyle/>
          <a:p>
            <a:r>
              <a:rPr lang="en-US" b="1" smtClean="0"/>
              <a:t>To simplify a hydrocarbon, we draw a kinked line where </a:t>
            </a:r>
            <a:r>
              <a:rPr lang="en-US" b="1" smtClean="0">
                <a:solidFill>
                  <a:srgbClr val="FF0000"/>
                </a:solidFill>
              </a:rPr>
              <a:t>each bend </a:t>
            </a:r>
            <a:r>
              <a:rPr lang="en-US" b="1" smtClean="0"/>
              <a:t>(and </a:t>
            </a:r>
            <a:r>
              <a:rPr lang="en-US" b="1" smtClean="0">
                <a:solidFill>
                  <a:srgbClr val="FF0000"/>
                </a:solidFill>
              </a:rPr>
              <a:t>each end</a:t>
            </a:r>
            <a:r>
              <a:rPr lang="en-US" b="1" smtClean="0"/>
              <a:t>) is a </a:t>
            </a:r>
            <a:r>
              <a:rPr lang="en-US" b="1" smtClean="0">
                <a:solidFill>
                  <a:srgbClr val="FF0000"/>
                </a:solidFill>
              </a:rPr>
              <a:t>carbon</a:t>
            </a:r>
            <a:r>
              <a:rPr lang="en-US" b="1" smtClean="0"/>
              <a:t>. </a:t>
            </a:r>
          </a:p>
        </p:txBody>
      </p:sp>
      <p:graphicFrame>
        <p:nvGraphicFramePr>
          <p:cNvPr id="1027" name="Object 8"/>
          <p:cNvGraphicFramePr>
            <a:graphicFrameLocks noChangeAspect="1"/>
          </p:cNvGraphicFramePr>
          <p:nvPr/>
        </p:nvGraphicFramePr>
        <p:xfrm>
          <a:off x="609600" y="5105400"/>
          <a:ext cx="8231188" cy="1171575"/>
        </p:xfrm>
        <a:graphic>
          <a:graphicData uri="http://schemas.openxmlformats.org/presentationml/2006/ole">
            <mc:AlternateContent xmlns:mc="http://schemas.openxmlformats.org/markup-compatibility/2006">
              <mc:Choice xmlns:v="urn:schemas-microsoft-com:vml" Requires="v">
                <p:oleObj spid="_x0000_s780300" name="Bitmap Image" r:id="rId4" imgW="8535591" imgH="1171429" progId="PBrush">
                  <p:embed/>
                </p:oleObj>
              </mc:Choice>
              <mc:Fallback>
                <p:oleObj name="Bitmap Image" r:id="rId4" imgW="8535591" imgH="117142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105400"/>
                        <a:ext cx="8231188"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Line 9"/>
          <p:cNvSpPr>
            <a:spLocks noChangeShapeType="1"/>
          </p:cNvSpPr>
          <p:nvPr/>
        </p:nvSpPr>
        <p:spPr bwMode="auto">
          <a:xfrm flipH="1">
            <a:off x="1371600" y="4114800"/>
            <a:ext cx="76200" cy="1524000"/>
          </a:xfrm>
          <a:prstGeom prst="line">
            <a:avLst/>
          </a:prstGeom>
          <a:noFill/>
          <a:ln w="76200">
            <a:solidFill>
              <a:schemeClr val="accent1"/>
            </a:solidFill>
            <a:round/>
            <a:headEnd/>
            <a:tailEnd type="triangle" w="med" len="med"/>
          </a:ln>
        </p:spPr>
        <p:txBody>
          <a:bodyPr/>
          <a:lstStyle/>
          <a:p>
            <a:endParaRPr lang="en-US">
              <a:solidFill>
                <a:prstClr val="black"/>
              </a:solidFill>
            </a:endParaRPr>
          </a:p>
        </p:txBody>
      </p:sp>
      <p:sp>
        <p:nvSpPr>
          <p:cNvPr id="7" name="Line 10"/>
          <p:cNvSpPr>
            <a:spLocks noChangeShapeType="1"/>
          </p:cNvSpPr>
          <p:nvPr/>
        </p:nvSpPr>
        <p:spPr bwMode="auto">
          <a:xfrm>
            <a:off x="1828800" y="4191000"/>
            <a:ext cx="0" cy="1676400"/>
          </a:xfrm>
          <a:prstGeom prst="line">
            <a:avLst/>
          </a:prstGeom>
          <a:noFill/>
          <a:ln w="76200">
            <a:solidFill>
              <a:schemeClr val="accent1"/>
            </a:solidFill>
            <a:round/>
            <a:headEnd/>
            <a:tailEnd type="triangle" w="med" len="med"/>
          </a:ln>
        </p:spPr>
        <p:txBody>
          <a:bodyPr/>
          <a:lstStyle/>
          <a:p>
            <a:endParaRPr lang="en-US">
              <a:solidFill>
                <a:prstClr val="black"/>
              </a:solidFill>
            </a:endParaRPr>
          </a:p>
        </p:txBody>
      </p:sp>
      <p:sp>
        <p:nvSpPr>
          <p:cNvPr id="8" name="Line 11"/>
          <p:cNvSpPr>
            <a:spLocks noChangeShapeType="1"/>
          </p:cNvSpPr>
          <p:nvPr/>
        </p:nvSpPr>
        <p:spPr bwMode="auto">
          <a:xfrm>
            <a:off x="2209800" y="4191000"/>
            <a:ext cx="28575" cy="1462088"/>
          </a:xfrm>
          <a:prstGeom prst="line">
            <a:avLst/>
          </a:prstGeom>
          <a:noFill/>
          <a:ln w="76200">
            <a:solidFill>
              <a:schemeClr val="accent1"/>
            </a:solidFill>
            <a:round/>
            <a:headEnd/>
            <a:tailEnd type="triangle" w="med" len="med"/>
          </a:ln>
        </p:spPr>
        <p:txBody>
          <a:bodyPr/>
          <a:lstStyle/>
          <a:p>
            <a:endParaRPr lang="en-US">
              <a:solidFill>
                <a:prstClr val="black"/>
              </a:solidFill>
            </a:endParaRPr>
          </a:p>
        </p:txBody>
      </p:sp>
      <p:sp>
        <p:nvSpPr>
          <p:cNvPr id="9" name="Line 12"/>
          <p:cNvSpPr>
            <a:spLocks noChangeShapeType="1"/>
          </p:cNvSpPr>
          <p:nvPr/>
        </p:nvSpPr>
        <p:spPr bwMode="auto">
          <a:xfrm>
            <a:off x="2590800" y="4191000"/>
            <a:ext cx="76200" cy="1597025"/>
          </a:xfrm>
          <a:prstGeom prst="line">
            <a:avLst/>
          </a:prstGeom>
          <a:noFill/>
          <a:ln w="76200">
            <a:solidFill>
              <a:schemeClr val="accent1"/>
            </a:solidFill>
            <a:round/>
            <a:headEnd/>
            <a:tailEnd type="triangle" w="med" len="med"/>
          </a:ln>
        </p:spPr>
        <p:txBody>
          <a:bodyPr/>
          <a:lstStyle/>
          <a:p>
            <a:endParaRPr lang="en-US">
              <a:solidFill>
                <a:prstClr val="black"/>
              </a:solidFill>
            </a:endParaRPr>
          </a:p>
        </p:txBody>
      </p:sp>
      <p:sp>
        <p:nvSpPr>
          <p:cNvPr id="10" name="Line 13"/>
          <p:cNvSpPr>
            <a:spLocks noChangeShapeType="1"/>
          </p:cNvSpPr>
          <p:nvPr/>
        </p:nvSpPr>
        <p:spPr bwMode="auto">
          <a:xfrm>
            <a:off x="2971800" y="4191000"/>
            <a:ext cx="122238" cy="1439863"/>
          </a:xfrm>
          <a:prstGeom prst="line">
            <a:avLst/>
          </a:prstGeom>
          <a:noFill/>
          <a:ln w="76200">
            <a:solidFill>
              <a:schemeClr val="accent1"/>
            </a:solidFill>
            <a:round/>
            <a:headEnd/>
            <a:tailEnd type="triangle" w="med" len="med"/>
          </a:ln>
        </p:spPr>
        <p:txBody>
          <a:bodyPr/>
          <a:lstStyle/>
          <a:p>
            <a:endParaRPr lang="en-US">
              <a:solidFill>
                <a:prstClr val="black"/>
              </a:solidFill>
            </a:endParaRPr>
          </a:p>
        </p:txBody>
      </p:sp>
    </p:spTree>
    <p:extLst>
      <p:ext uri="{BB962C8B-B14F-4D97-AF65-F5344CB8AC3E}">
        <p14:creationId xmlns:p14="http://schemas.microsoft.com/office/powerpoint/2010/main" val="16548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par>
                                <p:cTn id="15" presetID="52" presetClass="entr" presetSubtype="0" fill="hold" grpId="0" nodeType="withEffect">
                                  <p:stCondLst>
                                    <p:cond delay="0"/>
                                  </p:stCondLst>
                                  <p:iterate type="lt">
                                    <p:tmPct val="0"/>
                                  </p:iterate>
                                  <p:childTnLst>
                                    <p:set>
                                      <p:cBhvr>
                                        <p:cTn id="16" dur="1" fill="hold">
                                          <p:stCondLst>
                                            <p:cond delay="0"/>
                                          </p:stCondLst>
                                        </p:cTn>
                                        <p:tgtEl>
                                          <p:spTgt spid="8"/>
                                        </p:tgtEl>
                                        <p:attrNameLst>
                                          <p:attrName>style.visibility</p:attrName>
                                        </p:attrNameLst>
                                      </p:cBhvr>
                                      <p:to>
                                        <p:strVal val="visible"/>
                                      </p:to>
                                    </p:set>
                                    <p:animScale>
                                      <p:cBhvr>
                                        <p:cTn id="1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8"/>
                                        </p:tgtEl>
                                        <p:attrNameLst>
                                          <p:attrName>ppt_x</p:attrName>
                                          <p:attrName>ppt_y</p:attrName>
                                        </p:attrNameLst>
                                      </p:cBhvr>
                                    </p:animMotion>
                                    <p:animEffect transition="in" filter="fade">
                                      <p:cBhvr>
                                        <p:cTn id="19" dur="1000"/>
                                        <p:tgtEl>
                                          <p:spTgt spid="8"/>
                                        </p:tgtEl>
                                      </p:cBhvr>
                                    </p:animEffect>
                                  </p:childTnLst>
                                </p:cTn>
                              </p:par>
                              <p:par>
                                <p:cTn id="20" presetID="52" presetClass="entr" presetSubtype="0" fill="hold" grpId="0" nodeType="withEffect">
                                  <p:stCondLst>
                                    <p:cond delay="0"/>
                                  </p:stCondLst>
                                  <p:iterate type="lt">
                                    <p:tmPct val="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par>
                                <p:cTn id="25" presetID="52" presetClass="entr" presetSubtype="0" fill="hold" grpId="0" nodeType="withEffect">
                                  <p:stCondLst>
                                    <p:cond delay="0"/>
                                  </p:stCondLst>
                                  <p:iterate type="lt">
                                    <p:tmPct val="0"/>
                                  </p:iterate>
                                  <p:childTnLst>
                                    <p:set>
                                      <p:cBhvr>
                                        <p:cTn id="26" dur="1" fill="hold">
                                          <p:stCondLst>
                                            <p:cond delay="0"/>
                                          </p:stCondLst>
                                        </p:cTn>
                                        <p:tgtEl>
                                          <p:spTgt spid="10"/>
                                        </p:tgtEl>
                                        <p:attrNameLst>
                                          <p:attrName>style.visibility</p:attrName>
                                        </p:attrNameLst>
                                      </p:cBhvr>
                                      <p:to>
                                        <p:strVal val="visible"/>
                                      </p:to>
                                    </p:set>
                                    <p:animScale>
                                      <p:cBhvr>
                                        <p:cTn id="2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
                                        </p:tgtEl>
                                        <p:attrNameLst>
                                          <p:attrName>ppt_x</p:attrName>
                                          <p:attrName>ppt_y</p:attrName>
                                        </p:attrNameLst>
                                      </p:cBhvr>
                                    </p:animMotion>
                                    <p:animEffect transition="in" filter="fad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p:txBody>
          <a:bodyPr/>
          <a:lstStyle/>
          <a:p>
            <a:pPr eaLnBrk="1" hangingPunct="1"/>
            <a:endParaRPr lang="en-US" smtClean="0"/>
          </a:p>
        </p:txBody>
      </p:sp>
      <p:pic>
        <p:nvPicPr>
          <p:cNvPr id="16387" name="Picture 3" descr="04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686800" cy="566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48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latin typeface="Arial Narrow" pitchFamily="34" charset="0"/>
              </a:rPr>
              <a:t>The Flow of Energy in an Ecosystem</a:t>
            </a:r>
          </a:p>
        </p:txBody>
      </p:sp>
      <p:graphicFrame>
        <p:nvGraphicFramePr>
          <p:cNvPr id="73740" name="Object 12" descr="0602l"/>
          <p:cNvGraphicFramePr>
            <a:graphicFrameLocks noGrp="1" noChangeAspect="1"/>
          </p:cNvGraphicFramePr>
          <p:nvPr>
            <p:ph idx="1"/>
          </p:nvPr>
        </p:nvGraphicFramePr>
        <p:xfrm>
          <a:off x="1066800" y="2057400"/>
          <a:ext cx="7620000" cy="3157538"/>
        </p:xfrm>
        <a:graphic>
          <a:graphicData uri="http://schemas.openxmlformats.org/presentationml/2006/ole">
            <mc:AlternateContent xmlns:mc="http://schemas.openxmlformats.org/markup-compatibility/2006">
              <mc:Choice xmlns:v="urn:schemas-microsoft-com:vml" Requires="v">
                <p:oleObj spid="_x0000_s781321" name="Bitmap Image" r:id="rId4" imgW="6409524" imgH="2657846" progId="Paint.Picture">
                  <p:embed/>
                </p:oleObj>
              </mc:Choice>
              <mc:Fallback>
                <p:oleObj name="Bitmap Image" r:id="rId4" imgW="6409524" imgH="265784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057400"/>
                        <a:ext cx="7620000" cy="3157538"/>
                      </a:xfrm>
                      <a:prstGeom prst="rect">
                        <a:avLst/>
                      </a:prstGeom>
                      <a:noFill/>
                      <a:ln w="76200" cmpd="sng">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42" name="Text Box 14"/>
          <p:cNvSpPr txBox="1">
            <a:spLocks noChangeArrowheads="1"/>
          </p:cNvSpPr>
          <p:nvPr/>
        </p:nvSpPr>
        <p:spPr bwMode="auto">
          <a:xfrm>
            <a:off x="762000" y="5334000"/>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algn="ctr" eaLnBrk="1" fontAlgn="base" hangingPunct="1">
              <a:spcBef>
                <a:spcPct val="20000"/>
              </a:spcBef>
              <a:spcAft>
                <a:spcPct val="0"/>
              </a:spcAft>
              <a:buClr>
                <a:srgbClr val="FAC164"/>
              </a:buClr>
              <a:buSzPct val="75000"/>
              <a:buFont typeface="Wingdings" pitchFamily="2" charset="2"/>
              <a:buNone/>
            </a:pPr>
            <a:r>
              <a:rPr lang="en-US" u="sng" smtClean="0">
                <a:solidFill>
                  <a:srgbClr val="5B5249"/>
                </a:solidFill>
                <a:latin typeface="Arial Narrow" pitchFamily="34" charset="0"/>
              </a:rPr>
              <a:t>Food Chain</a:t>
            </a:r>
            <a:r>
              <a:rPr lang="en-US" smtClean="0">
                <a:solidFill>
                  <a:srgbClr val="5B5249"/>
                </a:solidFill>
                <a:latin typeface="Arial Narrow" pitchFamily="34" charset="0"/>
              </a:rPr>
              <a:t>:  Describes </a:t>
            </a:r>
            <a:r>
              <a:rPr lang="en-US" u="sng" smtClean="0">
                <a:solidFill>
                  <a:srgbClr val="5B5249"/>
                </a:solidFill>
                <a:latin typeface="Arial Narrow" pitchFamily="34" charset="0"/>
              </a:rPr>
              <a:t>feeding</a:t>
            </a:r>
            <a:r>
              <a:rPr lang="en-US" smtClean="0">
                <a:solidFill>
                  <a:srgbClr val="5B5249"/>
                </a:solidFill>
                <a:latin typeface="Arial Narrow" pitchFamily="34" charset="0"/>
              </a:rPr>
              <a:t> relationships and the </a:t>
            </a:r>
            <a:r>
              <a:rPr lang="en-US" u="sng" smtClean="0">
                <a:solidFill>
                  <a:srgbClr val="5B5249"/>
                </a:solidFill>
                <a:latin typeface="Arial Narrow" pitchFamily="34" charset="0"/>
              </a:rPr>
              <a:t>path</a:t>
            </a:r>
            <a:r>
              <a:rPr lang="en-US" smtClean="0">
                <a:solidFill>
                  <a:srgbClr val="5B5249"/>
                </a:solidFill>
                <a:latin typeface="Arial Narrow" pitchFamily="34" charset="0"/>
              </a:rPr>
              <a:t> of </a:t>
            </a:r>
            <a:r>
              <a:rPr lang="en-US" u="sng" smtClean="0">
                <a:solidFill>
                  <a:srgbClr val="5B5249"/>
                </a:solidFill>
                <a:latin typeface="Arial Narrow" pitchFamily="34" charset="0"/>
              </a:rPr>
              <a:t>energy</a:t>
            </a:r>
            <a:r>
              <a:rPr lang="en-US" smtClean="0">
                <a:solidFill>
                  <a:srgbClr val="5B5249"/>
                </a:solidFill>
                <a:latin typeface="Arial Narrow" pitchFamily="34" charset="0"/>
              </a:rPr>
              <a:t> through food consumption</a:t>
            </a:r>
          </a:p>
        </p:txBody>
      </p:sp>
      <p:sp>
        <p:nvSpPr>
          <p:cNvPr id="73743" name="Line 15"/>
          <p:cNvSpPr>
            <a:spLocks noChangeShapeType="1"/>
          </p:cNvSpPr>
          <p:nvPr/>
        </p:nvSpPr>
        <p:spPr bwMode="auto">
          <a:xfrm>
            <a:off x="2590800" y="3810000"/>
            <a:ext cx="609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
        <p:nvSpPr>
          <p:cNvPr id="73744" name="Line 16"/>
          <p:cNvSpPr>
            <a:spLocks noChangeShapeType="1"/>
          </p:cNvSpPr>
          <p:nvPr/>
        </p:nvSpPr>
        <p:spPr bwMode="auto">
          <a:xfrm>
            <a:off x="3657600" y="3810000"/>
            <a:ext cx="1371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
        <p:nvSpPr>
          <p:cNvPr id="73745" name="Line 17"/>
          <p:cNvSpPr>
            <a:spLocks noChangeShapeType="1"/>
          </p:cNvSpPr>
          <p:nvPr/>
        </p:nvSpPr>
        <p:spPr bwMode="auto">
          <a:xfrm>
            <a:off x="5867400" y="3810000"/>
            <a:ext cx="1066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Tree>
    <p:extLst>
      <p:ext uri="{BB962C8B-B14F-4D97-AF65-F5344CB8AC3E}">
        <p14:creationId xmlns:p14="http://schemas.microsoft.com/office/powerpoint/2010/main" val="19384656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3730"/>
                                        </p:tgtEl>
                                        <p:attrNameLst>
                                          <p:attrName>style.visibility</p:attrName>
                                        </p:attrNameLst>
                                      </p:cBhvr>
                                      <p:to>
                                        <p:strVal val="visible"/>
                                      </p:to>
                                    </p:set>
                                    <p:anim to="" calcmode="lin" valueType="num">
                                      <p:cBhvr>
                                        <p:cTn id="7" dur="1" fill="hold"/>
                                        <p:tgtEl>
                                          <p:spTgt spid="7373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3740"/>
                                        </p:tgtEl>
                                        <p:attrNameLst>
                                          <p:attrName>style.visibility</p:attrName>
                                        </p:attrNameLst>
                                      </p:cBhvr>
                                      <p:to>
                                        <p:strVal val="visible"/>
                                      </p:to>
                                    </p:set>
                                    <p:anim to="" calcmode="lin" valueType="num">
                                      <p:cBhvr>
                                        <p:cTn id="12" dur="1" fill="hold"/>
                                        <p:tgtEl>
                                          <p:spTgt spid="73740"/>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3742">
                                            <p:txEl>
                                              <p:pRg st="0" end="0"/>
                                            </p:txEl>
                                          </p:spTgt>
                                        </p:tgtEl>
                                        <p:attrNameLst>
                                          <p:attrName>style.visibility</p:attrName>
                                        </p:attrNameLst>
                                      </p:cBhvr>
                                      <p:to>
                                        <p:strVal val="visible"/>
                                      </p:to>
                                    </p:set>
                                    <p:anim to="" calcmode="lin" valueType="num">
                                      <p:cBhvr>
                                        <p:cTn id="17" dur="1" fill="hold"/>
                                        <p:tgtEl>
                                          <p:spTgt spid="73742">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3743"/>
                                        </p:tgtEl>
                                        <p:attrNameLst>
                                          <p:attrName>style.visibility</p:attrName>
                                        </p:attrNameLst>
                                      </p:cBhvr>
                                      <p:to>
                                        <p:strVal val="visible"/>
                                      </p:to>
                                    </p:set>
                                    <p:animEffect transition="in" filter="wipe(left)">
                                      <p:cBhvr>
                                        <p:cTn id="22" dur="500"/>
                                        <p:tgtEl>
                                          <p:spTgt spid="73743"/>
                                        </p:tgtEl>
                                      </p:cBhvr>
                                    </p:animEffect>
                                  </p:childTnLst>
                                </p:cTn>
                              </p:par>
                            </p:childTnLst>
                          </p:cTn>
                        </p:par>
                        <p:par>
                          <p:cTn id="23" fill="hold" nodeType="afterGroup">
                            <p:stCondLst>
                              <p:cond delay="500"/>
                            </p:stCondLst>
                            <p:childTnLst>
                              <p:par>
                                <p:cTn id="24" presetID="22" presetClass="entr" presetSubtype="8" fill="hold" grpId="0" nodeType="afterEffect">
                                  <p:stCondLst>
                                    <p:cond delay="1000"/>
                                  </p:stCondLst>
                                  <p:childTnLst>
                                    <p:set>
                                      <p:cBhvr>
                                        <p:cTn id="25" dur="1" fill="hold">
                                          <p:stCondLst>
                                            <p:cond delay="0"/>
                                          </p:stCondLst>
                                        </p:cTn>
                                        <p:tgtEl>
                                          <p:spTgt spid="73744"/>
                                        </p:tgtEl>
                                        <p:attrNameLst>
                                          <p:attrName>style.visibility</p:attrName>
                                        </p:attrNameLst>
                                      </p:cBhvr>
                                      <p:to>
                                        <p:strVal val="visible"/>
                                      </p:to>
                                    </p:set>
                                    <p:animEffect transition="in" filter="wipe(left)">
                                      <p:cBhvr>
                                        <p:cTn id="26" dur="1000"/>
                                        <p:tgtEl>
                                          <p:spTgt spid="73744"/>
                                        </p:tgtEl>
                                      </p:cBhvr>
                                    </p:animEffect>
                                  </p:childTnLst>
                                </p:cTn>
                              </p:par>
                            </p:childTnLst>
                          </p:cTn>
                        </p:par>
                        <p:par>
                          <p:cTn id="27" fill="hold" nodeType="afterGroup">
                            <p:stCondLst>
                              <p:cond delay="2500"/>
                            </p:stCondLst>
                            <p:childTnLst>
                              <p:par>
                                <p:cTn id="28" presetID="22" presetClass="entr" presetSubtype="8" fill="hold" grpId="0" nodeType="afterEffect">
                                  <p:stCondLst>
                                    <p:cond delay="1000"/>
                                  </p:stCondLst>
                                  <p:childTnLst>
                                    <p:set>
                                      <p:cBhvr>
                                        <p:cTn id="29" dur="1" fill="hold">
                                          <p:stCondLst>
                                            <p:cond delay="0"/>
                                          </p:stCondLst>
                                        </p:cTn>
                                        <p:tgtEl>
                                          <p:spTgt spid="73745"/>
                                        </p:tgtEl>
                                        <p:attrNameLst>
                                          <p:attrName>style.visibility</p:attrName>
                                        </p:attrNameLst>
                                      </p:cBhvr>
                                      <p:to>
                                        <p:strVal val="visible"/>
                                      </p:to>
                                    </p:set>
                                    <p:animEffect transition="in" filter="wipe(left)">
                                      <p:cBhvr>
                                        <p:cTn id="30" dur="1000"/>
                                        <p:tgtEl>
                                          <p:spTgt spid="73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743" grpId="0" animBg="1"/>
      <p:bldP spid="73744" grpId="0" animBg="1"/>
      <p:bldP spid="737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latin typeface="Arial Narrow" pitchFamily="34" charset="0"/>
              </a:rPr>
              <a:t>The Flow of Energy in an Ecosystem</a:t>
            </a:r>
          </a:p>
        </p:txBody>
      </p:sp>
      <p:sp>
        <p:nvSpPr>
          <p:cNvPr id="74755" name="Rectangle 3"/>
          <p:cNvSpPr>
            <a:spLocks noGrp="1" noChangeArrowheads="1"/>
          </p:cNvSpPr>
          <p:nvPr>
            <p:ph type="body" idx="1"/>
          </p:nvPr>
        </p:nvSpPr>
        <p:spPr/>
        <p:txBody>
          <a:bodyPr/>
          <a:lstStyle/>
          <a:p>
            <a:pPr eaLnBrk="1" hangingPunct="1"/>
            <a:r>
              <a:rPr lang="en-US" smtClean="0">
                <a:latin typeface="Arial Narrow" pitchFamily="34" charset="0"/>
              </a:rPr>
              <a:t>All </a:t>
            </a:r>
            <a:r>
              <a:rPr lang="en-US" u="sng" smtClean="0">
                <a:latin typeface="Arial Narrow" pitchFamily="34" charset="0"/>
              </a:rPr>
              <a:t>ENERGY</a:t>
            </a:r>
            <a:r>
              <a:rPr lang="en-US" smtClean="0">
                <a:latin typeface="Arial Narrow" pitchFamily="34" charset="0"/>
              </a:rPr>
              <a:t> flows into ecosystem from the </a:t>
            </a:r>
            <a:r>
              <a:rPr lang="en-US" u="sng" smtClean="0">
                <a:latin typeface="Arial Narrow" pitchFamily="34" charset="0"/>
              </a:rPr>
              <a:t>SUN</a:t>
            </a:r>
            <a:r>
              <a:rPr lang="en-US" smtClean="0">
                <a:latin typeface="Arial Narrow" pitchFamily="34" charset="0"/>
              </a:rPr>
              <a:t> (except in thermal vents in the ocean).</a:t>
            </a:r>
            <a:endParaRPr lang="en-US" b="1" smtClean="0">
              <a:latin typeface="Arial Narrow" pitchFamily="34" charset="0"/>
            </a:endParaRPr>
          </a:p>
          <a:p>
            <a:pPr lvl="1" eaLnBrk="1" hangingPunct="1"/>
            <a:r>
              <a:rPr lang="en-US" b="1" u="sng" smtClean="0">
                <a:latin typeface="Arial Narrow" pitchFamily="34" charset="0"/>
              </a:rPr>
              <a:t>Photosynthesis</a:t>
            </a:r>
            <a:r>
              <a:rPr lang="en-US" smtClean="0">
                <a:latin typeface="Arial Narrow" pitchFamily="34" charset="0"/>
              </a:rPr>
              <a:t> makes it possible to capture </a:t>
            </a:r>
            <a:r>
              <a:rPr lang="en-US" u="sng" smtClean="0">
                <a:latin typeface="Arial Narrow" pitchFamily="34" charset="0"/>
              </a:rPr>
              <a:t>light</a:t>
            </a:r>
            <a:r>
              <a:rPr lang="en-US" smtClean="0">
                <a:latin typeface="Arial Narrow" pitchFamily="34" charset="0"/>
              </a:rPr>
              <a:t> energy from sun and </a:t>
            </a:r>
            <a:r>
              <a:rPr lang="en-US" u="sng" smtClean="0">
                <a:latin typeface="Arial Narrow" pitchFamily="34" charset="0"/>
              </a:rPr>
              <a:t>transform</a:t>
            </a:r>
            <a:r>
              <a:rPr lang="en-US" smtClean="0">
                <a:latin typeface="Arial Narrow" pitchFamily="34" charset="0"/>
              </a:rPr>
              <a:t> it into </a:t>
            </a:r>
            <a:r>
              <a:rPr lang="en-US" u="sng" smtClean="0">
                <a:latin typeface="Arial Narrow" pitchFamily="34" charset="0"/>
              </a:rPr>
              <a:t>chemical</a:t>
            </a:r>
            <a:r>
              <a:rPr lang="en-US" smtClean="0">
                <a:latin typeface="Arial Narrow" pitchFamily="34" charset="0"/>
              </a:rPr>
              <a:t> energy of organic molecules (</a:t>
            </a:r>
            <a:r>
              <a:rPr lang="en-US" u="sng" smtClean="0">
                <a:latin typeface="Arial Narrow" pitchFamily="34" charset="0"/>
              </a:rPr>
              <a:t>food</a:t>
            </a:r>
            <a:r>
              <a:rPr lang="en-US" smtClean="0">
                <a:latin typeface="Arial Narrow" pitchFamily="34" charset="0"/>
              </a:rPr>
              <a:t>).</a:t>
            </a:r>
          </a:p>
          <a:p>
            <a:pPr eaLnBrk="1" hangingPunct="1"/>
            <a:r>
              <a:rPr lang="en-US" smtClean="0">
                <a:latin typeface="Arial Narrow" pitchFamily="34" charset="0"/>
              </a:rPr>
              <a:t>All </a:t>
            </a:r>
            <a:r>
              <a:rPr lang="en-US" u="sng" smtClean="0">
                <a:latin typeface="Arial Narrow" pitchFamily="34" charset="0"/>
              </a:rPr>
              <a:t>organisms</a:t>
            </a:r>
            <a:r>
              <a:rPr lang="en-US" smtClean="0">
                <a:latin typeface="Arial Narrow" pitchFamily="34" charset="0"/>
              </a:rPr>
              <a:t> are </a:t>
            </a:r>
            <a:r>
              <a:rPr lang="en-US" u="sng" smtClean="0">
                <a:latin typeface="Arial Narrow" pitchFamily="34" charset="0"/>
              </a:rPr>
              <a:t>chemical </a:t>
            </a:r>
            <a:r>
              <a:rPr lang="en-US" b="1" u="sng" smtClean="0">
                <a:latin typeface="Arial Narrow" pitchFamily="34" charset="0"/>
              </a:rPr>
              <a:t>machines</a:t>
            </a:r>
            <a:r>
              <a:rPr lang="en-US" smtClean="0">
                <a:latin typeface="Arial Narrow" pitchFamily="34" charset="0"/>
              </a:rPr>
              <a:t> driven by energy captured in photosynthesis.</a:t>
            </a:r>
          </a:p>
        </p:txBody>
      </p:sp>
    </p:spTree>
    <p:extLst>
      <p:ext uri="{BB962C8B-B14F-4D97-AF65-F5344CB8AC3E}">
        <p14:creationId xmlns:p14="http://schemas.microsoft.com/office/powerpoint/2010/main" val="4182053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4755">
                                            <p:txEl>
                                              <p:pRg st="1" end="1"/>
                                            </p:txEl>
                                          </p:spTgt>
                                        </p:tgtEl>
                                        <p:attrNameLst>
                                          <p:attrName>style.visibility</p:attrName>
                                        </p:attrNameLst>
                                      </p:cBhvr>
                                      <p:to>
                                        <p:strVal val="visible"/>
                                      </p:to>
                                    </p:set>
                                    <p:anim to="" calcmode="lin" valueType="num">
                                      <p:cBhvr>
                                        <p:cTn id="12" dur="1" fill="hold"/>
                                        <p:tgtEl>
                                          <p:spTgt spid="747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 to="" calcmode="lin" valueType="num">
                                      <p:cBhvr>
                                        <p:cTn id="17" dur="1" fill="hold"/>
                                        <p:tgtEl>
                                          <p:spTgt spid="7475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914400" y="914400"/>
            <a:ext cx="7772400" cy="1143000"/>
          </a:xfrm>
        </p:spPr>
        <p:txBody>
          <a:bodyPr/>
          <a:lstStyle/>
          <a:p>
            <a:pPr eaLnBrk="1" hangingPunct="1"/>
            <a:r>
              <a:rPr lang="en-US" sz="4000" smtClean="0">
                <a:solidFill>
                  <a:schemeClr val="tx1"/>
                </a:solidFill>
                <a:latin typeface="Arial Narrow" pitchFamily="34" charset="0"/>
              </a:rPr>
              <a:t>How does a food chain work?  </a:t>
            </a:r>
            <a:br>
              <a:rPr lang="en-US" sz="4000" smtClean="0">
                <a:solidFill>
                  <a:schemeClr val="tx1"/>
                </a:solidFill>
                <a:latin typeface="Arial Narrow" pitchFamily="34" charset="0"/>
              </a:rPr>
            </a:br>
            <a:endParaRPr lang="en-US" sz="4000" smtClean="0">
              <a:solidFill>
                <a:schemeClr val="tx1"/>
              </a:solidFill>
              <a:latin typeface="Arial Narrow" pitchFamily="34" charset="0"/>
            </a:endParaRPr>
          </a:p>
        </p:txBody>
      </p:sp>
      <p:graphicFrame>
        <p:nvGraphicFramePr>
          <p:cNvPr id="84995" name="Object 3" descr="0602l"/>
          <p:cNvGraphicFramePr>
            <a:graphicFrameLocks noGrp="1" noChangeAspect="1"/>
          </p:cNvGraphicFramePr>
          <p:nvPr>
            <p:ph idx="1"/>
          </p:nvPr>
        </p:nvGraphicFramePr>
        <p:xfrm>
          <a:off x="685800" y="1524000"/>
          <a:ext cx="7620000" cy="3157538"/>
        </p:xfrm>
        <a:graphic>
          <a:graphicData uri="http://schemas.openxmlformats.org/presentationml/2006/ole">
            <mc:AlternateContent xmlns:mc="http://schemas.openxmlformats.org/markup-compatibility/2006">
              <mc:Choice xmlns:v="urn:schemas-microsoft-com:vml" Requires="v">
                <p:oleObj spid="_x0000_s782345" name="Bitmap Image" r:id="rId4" imgW="6409524" imgH="2657846" progId="Paint.Picture">
                  <p:embed/>
                </p:oleObj>
              </mc:Choice>
              <mc:Fallback>
                <p:oleObj name="Bitmap Image" r:id="rId4" imgW="6409524" imgH="265784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24000"/>
                        <a:ext cx="7620000" cy="315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4996" name="Text Box 4"/>
          <p:cNvSpPr txBox="1">
            <a:spLocks noChangeArrowheads="1"/>
          </p:cNvSpPr>
          <p:nvPr/>
        </p:nvSpPr>
        <p:spPr bwMode="auto">
          <a:xfrm>
            <a:off x="762000" y="4648200"/>
            <a:ext cx="8382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eaLnBrk="0" hangingPunct="0">
              <a:defRPr sz="2800">
                <a:solidFill>
                  <a:schemeClr val="tx1"/>
                </a:solidFill>
                <a:latin typeface="Arial" charset="0"/>
              </a:defRPr>
            </a:lvl3pPr>
            <a:lvl4pPr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eaLnBrk="1" fontAlgn="base" hangingPunct="1">
              <a:spcBef>
                <a:spcPct val="20000"/>
              </a:spcBef>
              <a:spcAft>
                <a:spcPct val="0"/>
              </a:spcAft>
              <a:buClr>
                <a:srgbClr val="FAC164"/>
              </a:buClr>
              <a:buSzPct val="75000"/>
              <a:buFont typeface="Wingdings" pitchFamily="2" charset="2"/>
              <a:buChar char="n"/>
            </a:pPr>
            <a:r>
              <a:rPr lang="en-US" smtClean="0">
                <a:solidFill>
                  <a:srgbClr val="5B5249"/>
                </a:solidFill>
                <a:latin typeface="Arial Narrow" pitchFamily="34" charset="0"/>
              </a:rPr>
              <a:t>  It is based on </a:t>
            </a:r>
            <a:r>
              <a:rPr lang="en-US" u="sng" smtClean="0">
                <a:solidFill>
                  <a:srgbClr val="5B5249"/>
                </a:solidFill>
                <a:latin typeface="Arial Narrow" pitchFamily="34" charset="0"/>
              </a:rPr>
              <a:t>which</a:t>
            </a:r>
            <a:r>
              <a:rPr lang="en-US" smtClean="0">
                <a:solidFill>
                  <a:srgbClr val="5B5249"/>
                </a:solidFill>
                <a:latin typeface="Arial Narrow" pitchFamily="34" charset="0"/>
              </a:rPr>
              <a:t> organism is </a:t>
            </a:r>
            <a:r>
              <a:rPr lang="en-US" u="sng" smtClean="0">
                <a:solidFill>
                  <a:srgbClr val="5B5249"/>
                </a:solidFill>
                <a:latin typeface="Arial Narrow" pitchFamily="34" charset="0"/>
              </a:rPr>
              <a:t>eaten</a:t>
            </a:r>
            <a:r>
              <a:rPr lang="en-US" smtClean="0">
                <a:solidFill>
                  <a:srgbClr val="5B5249"/>
                </a:solidFill>
                <a:latin typeface="Arial Narrow" pitchFamily="34" charset="0"/>
              </a:rPr>
              <a:t> by which other     organism</a:t>
            </a:r>
          </a:p>
          <a:p>
            <a:pPr lvl="2" eaLnBrk="1" fontAlgn="base" hangingPunct="1">
              <a:spcBef>
                <a:spcPct val="20000"/>
              </a:spcBef>
              <a:spcAft>
                <a:spcPct val="0"/>
              </a:spcAft>
              <a:buClr>
                <a:srgbClr val="FAC164"/>
              </a:buClr>
              <a:buSzPct val="75000"/>
              <a:buFont typeface="Wingdings" pitchFamily="2" charset="2"/>
              <a:buChar char="n"/>
            </a:pPr>
            <a:r>
              <a:rPr lang="en-US" smtClean="0">
                <a:solidFill>
                  <a:srgbClr val="5B5249"/>
                </a:solidFill>
                <a:latin typeface="Arial Narrow" pitchFamily="34" charset="0"/>
              </a:rPr>
              <a:t>The </a:t>
            </a:r>
            <a:r>
              <a:rPr lang="en-US" u="sng" smtClean="0">
                <a:solidFill>
                  <a:srgbClr val="5B5249"/>
                </a:solidFill>
                <a:latin typeface="Arial Narrow" pitchFamily="34" charset="0"/>
              </a:rPr>
              <a:t>arrow</a:t>
            </a:r>
            <a:r>
              <a:rPr lang="en-US" smtClean="0">
                <a:solidFill>
                  <a:srgbClr val="5B5249"/>
                </a:solidFill>
                <a:latin typeface="Arial Narrow" pitchFamily="34" charset="0"/>
              </a:rPr>
              <a:t> always points to the animal </a:t>
            </a:r>
            <a:r>
              <a:rPr lang="en-US" u="sng" smtClean="0">
                <a:solidFill>
                  <a:srgbClr val="5B5249"/>
                </a:solidFill>
                <a:latin typeface="Arial Narrow" pitchFamily="34" charset="0"/>
              </a:rPr>
              <a:t>doing</a:t>
            </a:r>
            <a:r>
              <a:rPr lang="en-US" smtClean="0">
                <a:solidFill>
                  <a:srgbClr val="5B5249"/>
                </a:solidFill>
                <a:latin typeface="Arial Narrow" pitchFamily="34" charset="0"/>
              </a:rPr>
              <a:t> the </a:t>
            </a:r>
            <a:r>
              <a:rPr lang="en-US" u="sng" smtClean="0">
                <a:solidFill>
                  <a:srgbClr val="5B5249"/>
                </a:solidFill>
                <a:latin typeface="Arial Narrow" pitchFamily="34" charset="0"/>
              </a:rPr>
              <a:t>eating</a:t>
            </a:r>
          </a:p>
          <a:p>
            <a:pPr lvl="3" eaLnBrk="1" fontAlgn="base" hangingPunct="1">
              <a:spcBef>
                <a:spcPct val="20000"/>
              </a:spcBef>
              <a:spcAft>
                <a:spcPct val="0"/>
              </a:spcAft>
              <a:buClr>
                <a:srgbClr val="FAC164"/>
              </a:buClr>
              <a:buSzPct val="75000"/>
              <a:buFont typeface="Wingdings" pitchFamily="2" charset="2"/>
              <a:buChar char="n"/>
            </a:pPr>
            <a:r>
              <a:rPr lang="en-US" smtClean="0">
                <a:solidFill>
                  <a:srgbClr val="5B5249"/>
                </a:solidFill>
                <a:latin typeface="Arial Narrow" pitchFamily="34" charset="0"/>
              </a:rPr>
              <a:t>In the </a:t>
            </a:r>
            <a:r>
              <a:rPr lang="en-US" u="sng" smtClean="0">
                <a:solidFill>
                  <a:srgbClr val="5B5249"/>
                </a:solidFill>
                <a:latin typeface="Arial Narrow" pitchFamily="34" charset="0"/>
              </a:rPr>
              <a:t>direction</a:t>
            </a:r>
            <a:r>
              <a:rPr lang="en-US" smtClean="0">
                <a:solidFill>
                  <a:srgbClr val="5B5249"/>
                </a:solidFill>
                <a:latin typeface="Arial Narrow" pitchFamily="34" charset="0"/>
              </a:rPr>
              <a:t> of the </a:t>
            </a:r>
            <a:r>
              <a:rPr lang="en-US" u="sng" smtClean="0">
                <a:solidFill>
                  <a:srgbClr val="5B5249"/>
                </a:solidFill>
                <a:latin typeface="Arial Narrow" pitchFamily="34" charset="0"/>
              </a:rPr>
              <a:t>flow</a:t>
            </a:r>
            <a:r>
              <a:rPr lang="en-US" smtClean="0">
                <a:solidFill>
                  <a:srgbClr val="5B5249"/>
                </a:solidFill>
                <a:latin typeface="Arial Narrow" pitchFamily="34" charset="0"/>
              </a:rPr>
              <a:t> of </a:t>
            </a:r>
            <a:r>
              <a:rPr lang="en-US" u="sng" smtClean="0">
                <a:solidFill>
                  <a:srgbClr val="5B5249"/>
                </a:solidFill>
                <a:latin typeface="Arial Narrow" pitchFamily="34" charset="0"/>
              </a:rPr>
              <a:t>energy</a:t>
            </a:r>
          </a:p>
        </p:txBody>
      </p:sp>
      <p:sp>
        <p:nvSpPr>
          <p:cNvPr id="84997" name="Line 5"/>
          <p:cNvSpPr>
            <a:spLocks noChangeShapeType="1"/>
          </p:cNvSpPr>
          <p:nvPr/>
        </p:nvSpPr>
        <p:spPr bwMode="auto">
          <a:xfrm>
            <a:off x="2209800" y="3276600"/>
            <a:ext cx="609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
        <p:nvSpPr>
          <p:cNvPr id="84998" name="Line 6"/>
          <p:cNvSpPr>
            <a:spLocks noChangeShapeType="1"/>
          </p:cNvSpPr>
          <p:nvPr/>
        </p:nvSpPr>
        <p:spPr bwMode="auto">
          <a:xfrm>
            <a:off x="3352800" y="3276600"/>
            <a:ext cx="13716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
        <p:nvSpPr>
          <p:cNvPr id="84999" name="Line 7"/>
          <p:cNvSpPr>
            <a:spLocks noChangeShapeType="1"/>
          </p:cNvSpPr>
          <p:nvPr/>
        </p:nvSpPr>
        <p:spPr bwMode="auto">
          <a:xfrm>
            <a:off x="5486400" y="3276600"/>
            <a:ext cx="106680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fontAlgn="base">
              <a:spcBef>
                <a:spcPct val="20000"/>
              </a:spcBef>
              <a:spcAft>
                <a:spcPct val="0"/>
              </a:spcAft>
              <a:buClr>
                <a:srgbClr val="FAC164"/>
              </a:buClr>
              <a:buSzPct val="75000"/>
              <a:buFont typeface="Wingdings" pitchFamily="2" charset="2"/>
              <a:buNone/>
            </a:pPr>
            <a:endParaRPr lang="en-US" sz="2800" smtClean="0">
              <a:solidFill>
                <a:srgbClr val="5B5249"/>
              </a:solidFill>
              <a:latin typeface="Arial" charset="0"/>
            </a:endParaRPr>
          </a:p>
        </p:txBody>
      </p:sp>
    </p:spTree>
    <p:extLst>
      <p:ext uri="{BB962C8B-B14F-4D97-AF65-F5344CB8AC3E}">
        <p14:creationId xmlns:p14="http://schemas.microsoft.com/office/powerpoint/2010/main" val="12065269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to="" calcmode="lin" valueType="num">
                                      <p:cBhvr>
                                        <p:cTn id="7" dur="1" fill="hold"/>
                                        <p:tgtEl>
                                          <p:spTgt spid="8499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84995"/>
                                        </p:tgtEl>
                                        <p:attrNameLst>
                                          <p:attrName>style.visibility</p:attrName>
                                        </p:attrNameLst>
                                      </p:cBhvr>
                                      <p:to>
                                        <p:strVal val="visible"/>
                                      </p:to>
                                    </p:set>
                                    <p:anim to="" calcmode="lin" valueType="num">
                                      <p:cBhvr>
                                        <p:cTn id="12" dur="1" fill="hold"/>
                                        <p:tgtEl>
                                          <p:spTgt spid="84995"/>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84996">
                                            <p:txEl>
                                              <p:pRg st="0" end="0"/>
                                            </p:txEl>
                                          </p:spTgt>
                                        </p:tgtEl>
                                        <p:attrNameLst>
                                          <p:attrName>style.visibility</p:attrName>
                                        </p:attrNameLst>
                                      </p:cBhvr>
                                      <p:to>
                                        <p:strVal val="visible"/>
                                      </p:to>
                                    </p:set>
                                    <p:anim to="" calcmode="lin" valueType="num">
                                      <p:cBhvr>
                                        <p:cTn id="17" dur="1" fill="hold"/>
                                        <p:tgtEl>
                                          <p:spTgt spid="84996">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84996">
                                            <p:txEl>
                                              <p:pRg st="1" end="1"/>
                                            </p:txEl>
                                          </p:spTgt>
                                        </p:tgtEl>
                                        <p:attrNameLst>
                                          <p:attrName>style.visibility</p:attrName>
                                        </p:attrNameLst>
                                      </p:cBhvr>
                                      <p:to>
                                        <p:strVal val="visible"/>
                                      </p:to>
                                    </p:set>
                                    <p:anim to="" calcmode="lin" valueType="num">
                                      <p:cBhvr>
                                        <p:cTn id="22" dur="1" fill="hold"/>
                                        <p:tgtEl>
                                          <p:spTgt spid="84996">
                                            <p:txEl>
                                              <p:pRg st="1" end="1"/>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4997"/>
                                        </p:tgtEl>
                                        <p:attrNameLst>
                                          <p:attrName>style.visibility</p:attrName>
                                        </p:attrNameLst>
                                      </p:cBhvr>
                                      <p:to>
                                        <p:strVal val="visible"/>
                                      </p:to>
                                    </p:set>
                                    <p:animEffect transition="in" filter="wipe(left)">
                                      <p:cBhvr>
                                        <p:cTn id="27" dur="500"/>
                                        <p:tgtEl>
                                          <p:spTgt spid="84997"/>
                                        </p:tgtEl>
                                      </p:cBhvr>
                                    </p:animEffect>
                                  </p:childTnLst>
                                </p:cTn>
                              </p:par>
                            </p:childTnLst>
                          </p:cTn>
                        </p:par>
                        <p:par>
                          <p:cTn id="28" fill="hold" nodeType="afterGroup">
                            <p:stCondLst>
                              <p:cond delay="500"/>
                            </p:stCondLst>
                            <p:childTnLst>
                              <p:par>
                                <p:cTn id="29" presetID="22" presetClass="entr" presetSubtype="8" fill="hold" grpId="0" nodeType="afterEffect">
                                  <p:stCondLst>
                                    <p:cond delay="1000"/>
                                  </p:stCondLst>
                                  <p:childTnLst>
                                    <p:set>
                                      <p:cBhvr>
                                        <p:cTn id="30" dur="1" fill="hold">
                                          <p:stCondLst>
                                            <p:cond delay="0"/>
                                          </p:stCondLst>
                                        </p:cTn>
                                        <p:tgtEl>
                                          <p:spTgt spid="84998"/>
                                        </p:tgtEl>
                                        <p:attrNameLst>
                                          <p:attrName>style.visibility</p:attrName>
                                        </p:attrNameLst>
                                      </p:cBhvr>
                                      <p:to>
                                        <p:strVal val="visible"/>
                                      </p:to>
                                    </p:set>
                                    <p:animEffect transition="in" filter="wipe(left)">
                                      <p:cBhvr>
                                        <p:cTn id="31" dur="1000"/>
                                        <p:tgtEl>
                                          <p:spTgt spid="84998"/>
                                        </p:tgtEl>
                                      </p:cBhvr>
                                    </p:animEffect>
                                  </p:childTnLst>
                                </p:cTn>
                              </p:par>
                            </p:childTnLst>
                          </p:cTn>
                        </p:par>
                        <p:par>
                          <p:cTn id="32" fill="hold" nodeType="afterGroup">
                            <p:stCondLst>
                              <p:cond delay="2500"/>
                            </p:stCondLst>
                            <p:childTnLst>
                              <p:par>
                                <p:cTn id="33" presetID="22" presetClass="entr" presetSubtype="8" fill="hold" grpId="0" nodeType="afterEffect">
                                  <p:stCondLst>
                                    <p:cond delay="1000"/>
                                  </p:stCondLst>
                                  <p:childTnLst>
                                    <p:set>
                                      <p:cBhvr>
                                        <p:cTn id="34" dur="1" fill="hold">
                                          <p:stCondLst>
                                            <p:cond delay="0"/>
                                          </p:stCondLst>
                                        </p:cTn>
                                        <p:tgtEl>
                                          <p:spTgt spid="84999"/>
                                        </p:tgtEl>
                                        <p:attrNameLst>
                                          <p:attrName>style.visibility</p:attrName>
                                        </p:attrNameLst>
                                      </p:cBhvr>
                                      <p:to>
                                        <p:strVal val="visible"/>
                                      </p:to>
                                    </p:set>
                                    <p:animEffect transition="in" filter="wipe(left)">
                                      <p:cBhvr>
                                        <p:cTn id="35" dur="1000"/>
                                        <p:tgtEl>
                                          <p:spTgt spid="84999"/>
                                        </p:tgtEl>
                                      </p:cBhvr>
                                    </p:animEffect>
                                  </p:childTnLst>
                                </p:cTn>
                              </p:par>
                            </p:childTnLst>
                          </p:cTn>
                        </p:par>
                        <p:par>
                          <p:cTn id="36" fill="hold" nodeType="afterGroup">
                            <p:stCondLst>
                              <p:cond delay="4500"/>
                            </p:stCondLst>
                            <p:childTnLst>
                              <p:par>
                                <p:cTn id="37" presetID="2" presetClass="entr" presetSubtype="4" fill="hold" nodeType="afterEffect">
                                  <p:stCondLst>
                                    <p:cond delay="2000"/>
                                  </p:stCondLst>
                                  <p:childTnLst>
                                    <p:set>
                                      <p:cBhvr>
                                        <p:cTn id="38" dur="1" fill="hold">
                                          <p:stCondLst>
                                            <p:cond delay="0"/>
                                          </p:stCondLst>
                                        </p:cTn>
                                        <p:tgtEl>
                                          <p:spTgt spid="84996">
                                            <p:txEl>
                                              <p:pRg st="2" end="2"/>
                                            </p:txEl>
                                          </p:spTgt>
                                        </p:tgtEl>
                                        <p:attrNameLst>
                                          <p:attrName>style.visibility</p:attrName>
                                        </p:attrNameLst>
                                      </p:cBhvr>
                                      <p:to>
                                        <p:strVal val="visible"/>
                                      </p:to>
                                    </p:set>
                                    <p:anim calcmode="lin" valueType="num">
                                      <p:cBhvr additive="base">
                                        <p:cTn id="39" dur="1000" fill="hold"/>
                                        <p:tgtEl>
                                          <p:spTgt spid="84996">
                                            <p:txEl>
                                              <p:pRg st="2" end="2"/>
                                            </p:txEl>
                                          </p:spTgt>
                                        </p:tgtEl>
                                        <p:attrNameLst>
                                          <p:attrName>ppt_x</p:attrName>
                                        </p:attrNameLst>
                                      </p:cBhvr>
                                      <p:tavLst>
                                        <p:tav tm="0">
                                          <p:val>
                                            <p:strVal val="#ppt_x"/>
                                          </p:val>
                                        </p:tav>
                                        <p:tav tm="100000">
                                          <p:val>
                                            <p:strVal val="#ppt_x"/>
                                          </p:val>
                                        </p:tav>
                                      </p:tavLst>
                                    </p:anim>
                                    <p:anim calcmode="lin" valueType="num">
                                      <p:cBhvr additive="base">
                                        <p:cTn id="40" dur="1000" fill="hold"/>
                                        <p:tgtEl>
                                          <p:spTgt spid="849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7" grpId="0" animBg="1"/>
      <p:bldP spid="84998" grpId="0" animBg="1"/>
      <p:bldP spid="849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b="1" u="sng" smtClean="0">
                <a:latin typeface="Arial Narrow" pitchFamily="34" charset="0"/>
              </a:rPr>
              <a:t>TROPHIC LEVELS</a:t>
            </a:r>
            <a:endParaRPr lang="en-US" b="1" smtClean="0">
              <a:latin typeface="Arial Narrow" pitchFamily="34" charset="0"/>
            </a:endParaRPr>
          </a:p>
        </p:txBody>
      </p:sp>
      <p:sp>
        <p:nvSpPr>
          <p:cNvPr id="75779" name="Rectangle 3"/>
          <p:cNvSpPr>
            <a:spLocks noGrp="1" noChangeArrowheads="1"/>
          </p:cNvSpPr>
          <p:nvPr>
            <p:ph type="body" idx="1"/>
          </p:nvPr>
        </p:nvSpPr>
        <p:spPr/>
        <p:txBody>
          <a:bodyPr/>
          <a:lstStyle/>
          <a:p>
            <a:pPr marL="609600" indent="-609600" eaLnBrk="1" hangingPunct="1">
              <a:buFont typeface="Wingdings" pitchFamily="2" charset="2"/>
              <a:buChar char="q"/>
            </a:pPr>
            <a:r>
              <a:rPr lang="en-US" smtClean="0">
                <a:latin typeface="Arial Narrow" pitchFamily="34" charset="0"/>
              </a:rPr>
              <a:t>Determined by the organism’s </a:t>
            </a:r>
            <a:r>
              <a:rPr lang="en-US" u="sng" smtClean="0">
                <a:latin typeface="Arial Narrow" pitchFamily="34" charset="0"/>
              </a:rPr>
              <a:t>source</a:t>
            </a:r>
            <a:r>
              <a:rPr lang="en-US" smtClean="0">
                <a:latin typeface="Arial Narrow" pitchFamily="34" charset="0"/>
              </a:rPr>
              <a:t> of </a:t>
            </a:r>
            <a:r>
              <a:rPr lang="en-US" u="sng" smtClean="0">
                <a:latin typeface="Arial Narrow" pitchFamily="34" charset="0"/>
              </a:rPr>
              <a:t>energy</a:t>
            </a:r>
            <a:endParaRPr lang="en-US" sz="3600" u="sng" smtClean="0">
              <a:solidFill>
                <a:srgbClr val="FF0000"/>
              </a:solidFill>
              <a:latin typeface="Arial Narrow" pitchFamily="34" charset="0"/>
              <a:cs typeface="Times New Roman" pitchFamily="18" charset="0"/>
            </a:endParaRPr>
          </a:p>
          <a:p>
            <a:pPr marL="1104900" lvl="1" indent="-533400" eaLnBrk="1" hangingPunct="1">
              <a:buFont typeface="Wingdings" pitchFamily="2" charset="2"/>
              <a:buAutoNum type="arabicPeriod"/>
            </a:pPr>
            <a:r>
              <a:rPr lang="en-US" sz="3200" smtClean="0">
                <a:solidFill>
                  <a:srgbClr val="FF0000"/>
                </a:solidFill>
                <a:latin typeface="Arial Narrow" pitchFamily="34" charset="0"/>
                <a:cs typeface="Times New Roman" pitchFamily="18" charset="0"/>
              </a:rPr>
              <a:t>Autotrophs</a:t>
            </a:r>
          </a:p>
          <a:p>
            <a:pPr marL="1104900" lvl="1" indent="-533400" eaLnBrk="1" hangingPunct="1">
              <a:buFont typeface="Wingdings" pitchFamily="2" charset="2"/>
              <a:buAutoNum type="arabicPeriod"/>
            </a:pPr>
            <a:r>
              <a:rPr lang="en-US" sz="3200" smtClean="0">
                <a:solidFill>
                  <a:srgbClr val="FF0000"/>
                </a:solidFill>
                <a:latin typeface="Arial Narrow" pitchFamily="34" charset="0"/>
              </a:rPr>
              <a:t>Heterotrophs</a:t>
            </a:r>
          </a:p>
          <a:p>
            <a:pPr marL="1104900" lvl="1" indent="-533400" eaLnBrk="1" hangingPunct="1">
              <a:buFont typeface="Wingdings" pitchFamily="2" charset="2"/>
              <a:buAutoNum type="arabicPeriod"/>
            </a:pPr>
            <a:r>
              <a:rPr lang="en-US" sz="3200" smtClean="0">
                <a:solidFill>
                  <a:srgbClr val="FF0000"/>
                </a:solidFill>
                <a:latin typeface="Arial Narrow" pitchFamily="34" charset="0"/>
              </a:rPr>
              <a:t>Saprotrophs</a:t>
            </a:r>
          </a:p>
        </p:txBody>
      </p:sp>
    </p:spTree>
    <p:extLst>
      <p:ext uri="{BB962C8B-B14F-4D97-AF65-F5344CB8AC3E}">
        <p14:creationId xmlns:p14="http://schemas.microsoft.com/office/powerpoint/2010/main" val="131171927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anim to="" calcmode="lin" valueType="num">
                                      <p:cBhvr>
                                        <p:cTn id="7" dur="1" fill="hold"/>
                                        <p:tgtEl>
                                          <p:spTgt spid="7577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79">
                                            <p:txEl>
                                              <p:pRg st="0" end="0"/>
                                            </p:txEl>
                                          </p:spTgt>
                                        </p:tgtEl>
                                        <p:attrNameLst>
                                          <p:attrName>style.visibility</p:attrName>
                                        </p:attrNameLst>
                                      </p:cBhvr>
                                      <p:to>
                                        <p:strVal val="visible"/>
                                      </p:to>
                                    </p:set>
                                    <p:anim to="" calcmode="lin" valueType="num">
                                      <p:cBhvr>
                                        <p:cTn id="12" dur="1" fill="hold"/>
                                        <p:tgtEl>
                                          <p:spTgt spid="7577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5779">
                                            <p:txEl>
                                              <p:pRg st="1" end="1"/>
                                            </p:txEl>
                                          </p:spTgt>
                                        </p:tgtEl>
                                        <p:attrNameLst>
                                          <p:attrName>style.visibility</p:attrName>
                                        </p:attrNameLst>
                                      </p:cBhvr>
                                      <p:to>
                                        <p:strVal val="visible"/>
                                      </p:to>
                                    </p:set>
                                    <p:anim to="" calcmode="lin" valueType="num">
                                      <p:cBhvr>
                                        <p:cTn id="17" dur="1" fill="hold"/>
                                        <p:tgtEl>
                                          <p:spTgt spid="7577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75779">
                                            <p:txEl>
                                              <p:pRg st="2" end="2"/>
                                            </p:txEl>
                                          </p:spTgt>
                                        </p:tgtEl>
                                        <p:attrNameLst>
                                          <p:attrName>style.visibility</p:attrName>
                                        </p:attrNameLst>
                                      </p:cBhvr>
                                      <p:to>
                                        <p:strVal val="visible"/>
                                      </p:to>
                                    </p:set>
                                    <p:anim to="" calcmode="lin" valueType="num">
                                      <p:cBhvr>
                                        <p:cTn id="22" dur="1" fill="hold"/>
                                        <p:tgtEl>
                                          <p:spTgt spid="75779">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75779">
                                            <p:txEl>
                                              <p:pRg st="3" end="3"/>
                                            </p:txEl>
                                          </p:spTgt>
                                        </p:tgtEl>
                                        <p:attrNameLst>
                                          <p:attrName>style.visibility</p:attrName>
                                        </p:attrNameLst>
                                      </p:cBhvr>
                                      <p:to>
                                        <p:strVal val="visible"/>
                                      </p:to>
                                    </p:set>
                                    <p:anim to="" calcmode="lin" valueType="num">
                                      <p:cBhvr>
                                        <p:cTn id="27" dur="1" fill="hold"/>
                                        <p:tgtEl>
                                          <p:spTgt spid="7577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5400" smtClean="0">
                <a:solidFill>
                  <a:srgbClr val="FF3300"/>
                </a:solidFill>
                <a:latin typeface="Arial Narrow" pitchFamily="34" charset="0"/>
                <a:cs typeface="Times New Roman" pitchFamily="18" charset="0"/>
              </a:rPr>
              <a:t>1.  AUTOTROPHS:</a:t>
            </a:r>
          </a:p>
        </p:txBody>
      </p:sp>
      <p:sp>
        <p:nvSpPr>
          <p:cNvPr id="87043" name="Rectangle 3"/>
          <p:cNvSpPr>
            <a:spLocks noGrp="1" noChangeArrowheads="1"/>
          </p:cNvSpPr>
          <p:nvPr>
            <p:ph type="body" idx="1"/>
          </p:nvPr>
        </p:nvSpPr>
        <p:spPr/>
        <p:txBody>
          <a:bodyPr/>
          <a:lstStyle/>
          <a:p>
            <a:pPr eaLnBrk="1" hangingPunct="1"/>
            <a:r>
              <a:rPr lang="en-US" sz="3600" smtClean="0">
                <a:latin typeface="Arial Narrow" pitchFamily="34" charset="0"/>
                <a:cs typeface="Times New Roman" pitchFamily="18" charset="0"/>
              </a:rPr>
              <a:t>Capture </a:t>
            </a:r>
            <a:r>
              <a:rPr lang="en-US" sz="3600" u="sng" smtClean="0">
                <a:latin typeface="Arial Narrow" pitchFamily="34" charset="0"/>
                <a:cs typeface="Times New Roman" pitchFamily="18" charset="0"/>
              </a:rPr>
              <a:t>energy</a:t>
            </a:r>
            <a:r>
              <a:rPr lang="en-US" sz="3600" smtClean="0">
                <a:latin typeface="Arial Narrow" pitchFamily="34" charset="0"/>
                <a:cs typeface="Times New Roman" pitchFamily="18" charset="0"/>
              </a:rPr>
              <a:t> from the sun (</a:t>
            </a:r>
            <a:r>
              <a:rPr lang="en-US" u="sng" smtClean="0">
                <a:latin typeface="Arial Narrow" pitchFamily="34" charset="0"/>
              </a:rPr>
              <a:t>photosynthetic</a:t>
            </a:r>
            <a:r>
              <a:rPr lang="en-US" smtClean="0">
                <a:latin typeface="Arial Narrow" pitchFamily="34" charset="0"/>
              </a:rPr>
              <a:t>) </a:t>
            </a:r>
            <a:r>
              <a:rPr lang="en-US" sz="3600" smtClean="0">
                <a:latin typeface="Arial Narrow" pitchFamily="34" charset="0"/>
                <a:cs typeface="Times New Roman" pitchFamily="18" charset="0"/>
              </a:rPr>
              <a:t>or </a:t>
            </a:r>
            <a:r>
              <a:rPr lang="en-US" sz="3600" u="sng" smtClean="0">
                <a:latin typeface="Arial Narrow" pitchFamily="34" charset="0"/>
                <a:cs typeface="Times New Roman" pitchFamily="18" charset="0"/>
              </a:rPr>
              <a:t>inorganic molecules</a:t>
            </a:r>
            <a:r>
              <a:rPr lang="en-US" sz="3600" smtClean="0">
                <a:latin typeface="Arial Narrow" pitchFamily="34" charset="0"/>
                <a:cs typeface="Times New Roman" pitchFamily="18" charset="0"/>
              </a:rPr>
              <a:t> = chemicals (</a:t>
            </a:r>
            <a:r>
              <a:rPr lang="en-US" u="sng" smtClean="0">
                <a:latin typeface="Arial Narrow" pitchFamily="34" charset="0"/>
              </a:rPr>
              <a:t>chemosynthetic</a:t>
            </a:r>
            <a:r>
              <a:rPr lang="en-US" smtClean="0">
                <a:latin typeface="Arial Narrow" pitchFamily="34" charset="0"/>
              </a:rPr>
              <a:t>) </a:t>
            </a:r>
            <a:r>
              <a:rPr lang="en-US" sz="3600" smtClean="0">
                <a:latin typeface="Arial Narrow" pitchFamily="34" charset="0"/>
                <a:cs typeface="Times New Roman" pitchFamily="18" charset="0"/>
              </a:rPr>
              <a:t>and </a:t>
            </a:r>
            <a:r>
              <a:rPr lang="en-US" sz="3600" u="sng" smtClean="0">
                <a:latin typeface="Arial Narrow" pitchFamily="34" charset="0"/>
                <a:cs typeface="Times New Roman" pitchFamily="18" charset="0"/>
              </a:rPr>
              <a:t>converts</a:t>
            </a:r>
            <a:r>
              <a:rPr lang="en-US" sz="3600" smtClean="0">
                <a:latin typeface="Arial Narrow" pitchFamily="34" charset="0"/>
                <a:cs typeface="Times New Roman" pitchFamily="18" charset="0"/>
              </a:rPr>
              <a:t> it into </a:t>
            </a:r>
            <a:r>
              <a:rPr lang="en-US" sz="3600" u="sng" smtClean="0">
                <a:latin typeface="Arial Narrow" pitchFamily="34" charset="0"/>
                <a:cs typeface="Times New Roman" pitchFamily="18" charset="0"/>
              </a:rPr>
              <a:t>usable</a:t>
            </a:r>
            <a:r>
              <a:rPr lang="en-US" sz="3600" smtClean="0">
                <a:latin typeface="Arial Narrow" pitchFamily="34" charset="0"/>
                <a:cs typeface="Times New Roman" pitchFamily="18" charset="0"/>
              </a:rPr>
              <a:t> energy.</a:t>
            </a:r>
            <a:r>
              <a:rPr lang="en-US" sz="2800" smtClean="0">
                <a:latin typeface="Arial Narrow" pitchFamily="34" charset="0"/>
                <a:cs typeface="Times New Roman" pitchFamily="18" charset="0"/>
              </a:rPr>
              <a:t> </a:t>
            </a:r>
          </a:p>
          <a:p>
            <a:pPr eaLnBrk="1" hangingPunct="1"/>
            <a:r>
              <a:rPr lang="en-US" sz="3600" smtClean="0">
                <a:latin typeface="Arial Narrow" pitchFamily="34" charset="0"/>
                <a:cs typeface="Times New Roman" pitchFamily="18" charset="0"/>
              </a:rPr>
              <a:t>Also known as </a:t>
            </a:r>
            <a:r>
              <a:rPr lang="en-US" sz="3600" u="sng" smtClean="0">
                <a:latin typeface="Arial Narrow" pitchFamily="34" charset="0"/>
                <a:cs typeface="Times New Roman" pitchFamily="18" charset="0"/>
              </a:rPr>
              <a:t>PRODUCERS</a:t>
            </a:r>
          </a:p>
          <a:p>
            <a:pPr lvl="1" eaLnBrk="1" hangingPunct="1"/>
            <a:r>
              <a:rPr lang="en-US" smtClean="0">
                <a:latin typeface="Arial Narrow" pitchFamily="34" charset="0"/>
              </a:rPr>
              <a:t>produces </a:t>
            </a:r>
            <a:r>
              <a:rPr lang="en-US" u="sng" smtClean="0">
                <a:latin typeface="Arial Narrow" pitchFamily="34" charset="0"/>
              </a:rPr>
              <a:t>food</a:t>
            </a:r>
            <a:r>
              <a:rPr lang="en-US" smtClean="0">
                <a:latin typeface="Arial Narrow" pitchFamily="34" charset="0"/>
              </a:rPr>
              <a:t> (make </a:t>
            </a:r>
            <a:r>
              <a:rPr lang="en-US" u="sng" smtClean="0">
                <a:latin typeface="Arial Narrow" pitchFamily="34" charset="0"/>
              </a:rPr>
              <a:t>energy storing</a:t>
            </a:r>
            <a:r>
              <a:rPr lang="en-US" smtClean="0">
                <a:latin typeface="Arial Narrow" pitchFamily="34" charset="0"/>
              </a:rPr>
              <a:t> molecules),</a:t>
            </a:r>
          </a:p>
          <a:p>
            <a:pPr lvl="2" eaLnBrk="1" hangingPunct="1"/>
            <a:r>
              <a:rPr lang="en-US" sz="2800" smtClean="0">
                <a:latin typeface="Arial Narrow" pitchFamily="34" charset="0"/>
              </a:rPr>
              <a:t>Ex.  </a:t>
            </a:r>
            <a:r>
              <a:rPr lang="en-US" sz="2800" u="sng" smtClean="0">
                <a:latin typeface="Arial Narrow" pitchFamily="34" charset="0"/>
              </a:rPr>
              <a:t>Plants</a:t>
            </a:r>
            <a:r>
              <a:rPr lang="en-US" sz="2800" smtClean="0">
                <a:latin typeface="Arial Narrow" pitchFamily="34" charset="0"/>
              </a:rPr>
              <a:t>, </a:t>
            </a:r>
            <a:r>
              <a:rPr lang="en-US" sz="2800" u="sng" smtClean="0">
                <a:latin typeface="Arial Narrow" pitchFamily="34" charset="0"/>
              </a:rPr>
              <a:t>algae</a:t>
            </a:r>
            <a:r>
              <a:rPr lang="en-US" sz="2800" smtClean="0">
                <a:latin typeface="Arial Narrow" pitchFamily="34" charset="0"/>
              </a:rPr>
              <a:t> and some kinds of </a:t>
            </a:r>
            <a:r>
              <a:rPr lang="en-US" sz="2800" u="sng" smtClean="0">
                <a:latin typeface="Arial Narrow" pitchFamily="34" charset="0"/>
              </a:rPr>
              <a:t>bacteria</a:t>
            </a:r>
            <a:r>
              <a:rPr lang="en-US" sz="2800" smtClean="0">
                <a:latin typeface="Arial Narrow" pitchFamily="34" charset="0"/>
              </a:rPr>
              <a:t> </a:t>
            </a:r>
          </a:p>
        </p:txBody>
      </p:sp>
    </p:spTree>
    <p:extLst>
      <p:ext uri="{BB962C8B-B14F-4D97-AF65-F5344CB8AC3E}">
        <p14:creationId xmlns:p14="http://schemas.microsoft.com/office/powerpoint/2010/main" val="5659312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7042"/>
                                        </p:tgtEl>
                                        <p:attrNameLst>
                                          <p:attrName>style.visibility</p:attrName>
                                        </p:attrNameLst>
                                      </p:cBhvr>
                                      <p:to>
                                        <p:strVal val="visible"/>
                                      </p:to>
                                    </p:set>
                                    <p:anim to="" calcmode="lin" valueType="num">
                                      <p:cBhvr>
                                        <p:cTn id="7" dur="1" fill="hold"/>
                                        <p:tgtEl>
                                          <p:spTgt spid="8704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87043">
                                            <p:txEl>
                                              <p:pRg st="0" end="0"/>
                                            </p:txEl>
                                          </p:spTgt>
                                        </p:tgtEl>
                                        <p:attrNameLst>
                                          <p:attrName>style.visibility</p:attrName>
                                        </p:attrNameLst>
                                      </p:cBhvr>
                                      <p:to>
                                        <p:strVal val="visible"/>
                                      </p:to>
                                    </p:set>
                                    <p:anim to="" calcmode="lin" valueType="num">
                                      <p:cBhvr>
                                        <p:cTn id="12" dur="1" fill="hold"/>
                                        <p:tgtEl>
                                          <p:spTgt spid="8704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87043">
                                            <p:txEl>
                                              <p:pRg st="1" end="1"/>
                                            </p:txEl>
                                          </p:spTgt>
                                        </p:tgtEl>
                                        <p:attrNameLst>
                                          <p:attrName>style.visibility</p:attrName>
                                        </p:attrNameLst>
                                      </p:cBhvr>
                                      <p:to>
                                        <p:strVal val="visible"/>
                                      </p:to>
                                    </p:set>
                                    <p:anim to="" calcmode="lin" valueType="num">
                                      <p:cBhvr>
                                        <p:cTn id="17" dur="1" fill="hold"/>
                                        <p:tgtEl>
                                          <p:spTgt spid="8704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87043">
                                            <p:txEl>
                                              <p:pRg st="2" end="2"/>
                                            </p:txEl>
                                          </p:spTgt>
                                        </p:tgtEl>
                                        <p:attrNameLst>
                                          <p:attrName>style.visibility</p:attrName>
                                        </p:attrNameLst>
                                      </p:cBhvr>
                                      <p:to>
                                        <p:strVal val="visible"/>
                                      </p:to>
                                    </p:set>
                                    <p:anim to="" calcmode="lin" valueType="num">
                                      <p:cBhvr>
                                        <p:cTn id="22" dur="1" fill="hold"/>
                                        <p:tgtEl>
                                          <p:spTgt spid="8704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87043">
                                            <p:txEl>
                                              <p:pRg st="3" end="3"/>
                                            </p:txEl>
                                          </p:spTgt>
                                        </p:tgtEl>
                                        <p:attrNameLst>
                                          <p:attrName>style.visibility</p:attrName>
                                        </p:attrNameLst>
                                      </p:cBhvr>
                                      <p:to>
                                        <p:strVal val="visible"/>
                                      </p:to>
                                    </p:set>
                                    <p:anim to="" calcmode="lin" valueType="num">
                                      <p:cBhvr>
                                        <p:cTn id="27" dur="1" fill="hold"/>
                                        <p:tgtEl>
                                          <p:spTgt spid="8704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838200"/>
            <a:ext cx="7772400" cy="1143000"/>
          </a:xfrm>
        </p:spPr>
        <p:txBody>
          <a:bodyPr/>
          <a:lstStyle/>
          <a:p>
            <a:pPr eaLnBrk="1" hangingPunct="1"/>
            <a:r>
              <a:rPr lang="en-US" sz="4000" smtClean="0">
                <a:solidFill>
                  <a:srgbClr val="FF3300"/>
                </a:solidFill>
                <a:latin typeface="Arial Narrow" pitchFamily="34" charset="0"/>
                <a:cs typeface="Times New Roman" pitchFamily="18" charset="0"/>
              </a:rPr>
              <a:t>2.  </a:t>
            </a:r>
            <a:r>
              <a:rPr lang="en-US" sz="5400" smtClean="0">
                <a:solidFill>
                  <a:srgbClr val="FF3300"/>
                </a:solidFill>
                <a:latin typeface="Arial Narrow" pitchFamily="34" charset="0"/>
                <a:cs typeface="Times New Roman" pitchFamily="18" charset="0"/>
              </a:rPr>
              <a:t>HETEROTROPHS-</a:t>
            </a:r>
            <a:endParaRPr lang="en-US" sz="5400" smtClean="0">
              <a:solidFill>
                <a:schemeClr val="tx1"/>
              </a:solidFill>
              <a:latin typeface="Comic Sans MS" pitchFamily="66" charset="0"/>
            </a:endParaRPr>
          </a:p>
        </p:txBody>
      </p:sp>
      <p:sp>
        <p:nvSpPr>
          <p:cNvPr id="90115" name="Rectangle 3"/>
          <p:cNvSpPr>
            <a:spLocks noGrp="1" noChangeArrowheads="1"/>
          </p:cNvSpPr>
          <p:nvPr>
            <p:ph type="body" idx="1"/>
          </p:nvPr>
        </p:nvSpPr>
        <p:spPr>
          <a:xfrm>
            <a:off x="685800" y="1981200"/>
            <a:ext cx="7696200" cy="4343400"/>
          </a:xfrm>
        </p:spPr>
        <p:txBody>
          <a:bodyPr/>
          <a:lstStyle/>
          <a:p>
            <a:pPr eaLnBrk="1" hangingPunct="1"/>
            <a:r>
              <a:rPr lang="en-US" sz="3600" b="1" u="sng" smtClean="0">
                <a:latin typeface="Arial Narrow" pitchFamily="34" charset="0"/>
                <a:cs typeface="Times New Roman" pitchFamily="18" charset="0"/>
              </a:rPr>
              <a:t>cannot</a:t>
            </a:r>
            <a:r>
              <a:rPr lang="en-US" sz="3600" smtClean="0">
                <a:latin typeface="Arial Narrow" pitchFamily="34" charset="0"/>
                <a:cs typeface="Times New Roman" pitchFamily="18" charset="0"/>
              </a:rPr>
              <a:t> capture energy from the sun and must eat </a:t>
            </a:r>
            <a:r>
              <a:rPr lang="en-US" sz="3600" u="sng" smtClean="0">
                <a:latin typeface="Arial Narrow" pitchFamily="34" charset="0"/>
                <a:cs typeface="Times New Roman" pitchFamily="18" charset="0"/>
              </a:rPr>
              <a:t>autotrophs</a:t>
            </a:r>
            <a:r>
              <a:rPr lang="en-US" sz="3600" smtClean="0">
                <a:latin typeface="Arial Narrow" pitchFamily="34" charset="0"/>
                <a:cs typeface="Times New Roman" pitchFamily="18" charset="0"/>
              </a:rPr>
              <a:t> to get energy.</a:t>
            </a:r>
            <a:endParaRPr lang="en-US" sz="3600" smtClean="0">
              <a:solidFill>
                <a:srgbClr val="FF3300"/>
              </a:solidFill>
              <a:latin typeface="Arial Narrow" pitchFamily="34" charset="0"/>
              <a:cs typeface="Times New Roman" pitchFamily="18" charset="0"/>
            </a:endParaRPr>
          </a:p>
          <a:p>
            <a:pPr lvl="1" eaLnBrk="1" hangingPunct="1"/>
            <a:r>
              <a:rPr lang="en-US" sz="3200" smtClean="0">
                <a:solidFill>
                  <a:srgbClr val="FF3300"/>
                </a:solidFill>
                <a:latin typeface="Arial Narrow" pitchFamily="34" charset="0"/>
                <a:cs typeface="Times New Roman" pitchFamily="18" charset="0"/>
              </a:rPr>
              <a:t>Herbivores</a:t>
            </a:r>
            <a:r>
              <a:rPr lang="en-US" sz="3200" smtClean="0">
                <a:latin typeface="Arial Narrow" pitchFamily="34" charset="0"/>
                <a:cs typeface="Times New Roman" pitchFamily="18" charset="0"/>
              </a:rPr>
              <a:t>: Plant eaters</a:t>
            </a:r>
          </a:p>
          <a:p>
            <a:pPr lvl="1" eaLnBrk="1" hangingPunct="1"/>
            <a:r>
              <a:rPr lang="en-US" sz="3200" smtClean="0">
                <a:solidFill>
                  <a:srgbClr val="FF3300"/>
                </a:solidFill>
                <a:latin typeface="Arial Narrow" pitchFamily="34" charset="0"/>
                <a:cs typeface="Times New Roman" pitchFamily="18" charset="0"/>
              </a:rPr>
              <a:t>Carnivores</a:t>
            </a:r>
            <a:r>
              <a:rPr lang="en-US" sz="3200" smtClean="0">
                <a:latin typeface="Arial Narrow" pitchFamily="34" charset="0"/>
                <a:cs typeface="Times New Roman" pitchFamily="18" charset="0"/>
              </a:rPr>
              <a:t>: Eat animals</a:t>
            </a:r>
          </a:p>
          <a:p>
            <a:pPr lvl="1" eaLnBrk="1" hangingPunct="1"/>
            <a:r>
              <a:rPr lang="en-US" sz="3200" smtClean="0">
                <a:solidFill>
                  <a:srgbClr val="FF3300"/>
                </a:solidFill>
                <a:latin typeface="Arial Narrow" pitchFamily="34" charset="0"/>
                <a:cs typeface="Times New Roman" pitchFamily="18" charset="0"/>
              </a:rPr>
              <a:t>Omnivores</a:t>
            </a:r>
            <a:r>
              <a:rPr lang="en-US" sz="3200" smtClean="0">
                <a:latin typeface="Arial Narrow" pitchFamily="34" charset="0"/>
                <a:cs typeface="Times New Roman" pitchFamily="18" charset="0"/>
              </a:rPr>
              <a:t>: Eat plants and animals</a:t>
            </a:r>
          </a:p>
          <a:p>
            <a:pPr lvl="1" eaLnBrk="1" hangingPunct="1"/>
            <a:r>
              <a:rPr lang="en-US" sz="3200" smtClean="0">
                <a:solidFill>
                  <a:srgbClr val="FF3300"/>
                </a:solidFill>
                <a:latin typeface="Arial Narrow" pitchFamily="34" charset="0"/>
                <a:cs typeface="Times New Roman" pitchFamily="18" charset="0"/>
              </a:rPr>
              <a:t>Scavengers</a:t>
            </a:r>
            <a:r>
              <a:rPr lang="en-US" sz="3200" smtClean="0">
                <a:latin typeface="Arial Narrow" pitchFamily="34" charset="0"/>
                <a:cs typeface="Times New Roman" pitchFamily="18" charset="0"/>
              </a:rPr>
              <a:t>: Eat dead organisms</a:t>
            </a:r>
            <a:r>
              <a:rPr lang="en-US" sz="3200" smtClean="0">
                <a:latin typeface="Arial Narrow" pitchFamily="34" charset="0"/>
              </a:rPr>
              <a:t> </a:t>
            </a:r>
          </a:p>
          <a:p>
            <a:pPr eaLnBrk="1" hangingPunct="1"/>
            <a:endParaRPr lang="en-US" smtClean="0">
              <a:latin typeface="Arial Narrow" pitchFamily="34" charset="0"/>
            </a:endParaRPr>
          </a:p>
        </p:txBody>
      </p:sp>
    </p:spTree>
    <p:extLst>
      <p:ext uri="{BB962C8B-B14F-4D97-AF65-F5344CB8AC3E}">
        <p14:creationId xmlns:p14="http://schemas.microsoft.com/office/powerpoint/2010/main" val="10981592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 to="" calcmode="lin" valueType="num">
                                      <p:cBhvr>
                                        <p:cTn id="7" dur="1" fill="hold"/>
                                        <p:tgtEl>
                                          <p:spTgt spid="9011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90115">
                                            <p:txEl>
                                              <p:pRg st="0" end="0"/>
                                            </p:txEl>
                                          </p:spTgt>
                                        </p:tgtEl>
                                        <p:attrNameLst>
                                          <p:attrName>style.visibility</p:attrName>
                                        </p:attrNameLst>
                                      </p:cBhvr>
                                      <p:to>
                                        <p:strVal val="visible"/>
                                      </p:to>
                                    </p:set>
                                    <p:anim to="" calcmode="lin" valueType="num">
                                      <p:cBhvr>
                                        <p:cTn id="12" dur="1" fill="hold"/>
                                        <p:tgtEl>
                                          <p:spTgt spid="9011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90115">
                                            <p:txEl>
                                              <p:pRg st="1" end="1"/>
                                            </p:txEl>
                                          </p:spTgt>
                                        </p:tgtEl>
                                        <p:attrNameLst>
                                          <p:attrName>style.visibility</p:attrName>
                                        </p:attrNameLst>
                                      </p:cBhvr>
                                      <p:to>
                                        <p:strVal val="visible"/>
                                      </p:to>
                                    </p:set>
                                    <p:anim to="" calcmode="lin" valueType="num">
                                      <p:cBhvr>
                                        <p:cTn id="17" dur="1" fill="hold"/>
                                        <p:tgtEl>
                                          <p:spTgt spid="9011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90115">
                                            <p:txEl>
                                              <p:pRg st="2" end="2"/>
                                            </p:txEl>
                                          </p:spTgt>
                                        </p:tgtEl>
                                        <p:attrNameLst>
                                          <p:attrName>style.visibility</p:attrName>
                                        </p:attrNameLst>
                                      </p:cBhvr>
                                      <p:to>
                                        <p:strVal val="visible"/>
                                      </p:to>
                                    </p:set>
                                    <p:anim to="" calcmode="lin" valueType="num">
                                      <p:cBhvr>
                                        <p:cTn id="22" dur="1" fill="hold"/>
                                        <p:tgtEl>
                                          <p:spTgt spid="90115">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90115">
                                            <p:txEl>
                                              <p:pRg st="3" end="3"/>
                                            </p:txEl>
                                          </p:spTgt>
                                        </p:tgtEl>
                                        <p:attrNameLst>
                                          <p:attrName>style.visibility</p:attrName>
                                        </p:attrNameLst>
                                      </p:cBhvr>
                                      <p:to>
                                        <p:strVal val="visible"/>
                                      </p:to>
                                    </p:set>
                                    <p:anim to="" calcmode="lin" valueType="num">
                                      <p:cBhvr>
                                        <p:cTn id="27" dur="1" fill="hold"/>
                                        <p:tgtEl>
                                          <p:spTgt spid="90115">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90115">
                                            <p:txEl>
                                              <p:pRg st="4" end="4"/>
                                            </p:txEl>
                                          </p:spTgt>
                                        </p:tgtEl>
                                        <p:attrNameLst>
                                          <p:attrName>style.visibility</p:attrName>
                                        </p:attrNameLst>
                                      </p:cBhvr>
                                      <p:to>
                                        <p:strVal val="visible"/>
                                      </p:to>
                                    </p:set>
                                    <p:anim to="" calcmode="lin" valueType="num">
                                      <p:cBhvr>
                                        <p:cTn id="32" dur="1" fill="hold"/>
                                        <p:tgtEl>
                                          <p:spTgt spid="9011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85800" y="838200"/>
            <a:ext cx="7772400" cy="1143000"/>
          </a:xfrm>
        </p:spPr>
        <p:txBody>
          <a:bodyPr/>
          <a:lstStyle/>
          <a:p>
            <a:pPr eaLnBrk="1" hangingPunct="1"/>
            <a:r>
              <a:rPr lang="en-US" sz="4000" smtClean="0">
                <a:solidFill>
                  <a:srgbClr val="FF3300"/>
                </a:solidFill>
                <a:latin typeface="Arial Narrow" pitchFamily="34" charset="0"/>
                <a:cs typeface="Times New Roman" pitchFamily="18" charset="0"/>
              </a:rPr>
              <a:t>2.  </a:t>
            </a:r>
            <a:r>
              <a:rPr lang="en-US" sz="5400" smtClean="0">
                <a:solidFill>
                  <a:srgbClr val="FF3300"/>
                </a:solidFill>
                <a:latin typeface="Arial Narrow" pitchFamily="34" charset="0"/>
                <a:cs typeface="Times New Roman" pitchFamily="18" charset="0"/>
              </a:rPr>
              <a:t>HETERTROPHS-</a:t>
            </a:r>
            <a:endParaRPr lang="en-US" sz="5400" smtClean="0">
              <a:solidFill>
                <a:schemeClr val="tx1"/>
              </a:solidFill>
              <a:latin typeface="Comic Sans MS" pitchFamily="66" charset="0"/>
            </a:endParaRPr>
          </a:p>
        </p:txBody>
      </p:sp>
      <p:sp>
        <p:nvSpPr>
          <p:cNvPr id="116739" name="Rectangle 3"/>
          <p:cNvSpPr>
            <a:spLocks noGrp="1" noChangeArrowheads="1"/>
          </p:cNvSpPr>
          <p:nvPr>
            <p:ph type="body" idx="1"/>
          </p:nvPr>
        </p:nvSpPr>
        <p:spPr>
          <a:xfrm>
            <a:off x="685800" y="1981200"/>
            <a:ext cx="7696200" cy="4343400"/>
          </a:xfrm>
        </p:spPr>
        <p:txBody>
          <a:bodyPr/>
          <a:lstStyle/>
          <a:p>
            <a:pPr eaLnBrk="1" hangingPunct="1"/>
            <a:r>
              <a:rPr lang="en-US" b="1" smtClean="0">
                <a:latin typeface="Arial Narrow" pitchFamily="34" charset="0"/>
              </a:rPr>
              <a:t>CONSUMER</a:t>
            </a:r>
          </a:p>
          <a:p>
            <a:pPr lvl="1" eaLnBrk="1" hangingPunct="1"/>
            <a:r>
              <a:rPr lang="en-US" sz="3200" smtClean="0">
                <a:latin typeface="Arial Narrow" pitchFamily="34" charset="0"/>
              </a:rPr>
              <a:t>obtains the </a:t>
            </a:r>
            <a:r>
              <a:rPr lang="en-US" sz="3200" u="sng" smtClean="0">
                <a:latin typeface="Arial Narrow" pitchFamily="34" charset="0"/>
              </a:rPr>
              <a:t>energy</a:t>
            </a:r>
            <a:r>
              <a:rPr lang="en-US" sz="3200" smtClean="0">
                <a:latin typeface="Arial Narrow" pitchFamily="34" charset="0"/>
              </a:rPr>
              <a:t> to build their </a:t>
            </a:r>
            <a:r>
              <a:rPr lang="en-US" sz="3200" u="sng" smtClean="0">
                <a:latin typeface="Arial Narrow" pitchFamily="34" charset="0"/>
              </a:rPr>
              <a:t>molecules</a:t>
            </a:r>
            <a:r>
              <a:rPr lang="en-US" sz="3200" smtClean="0">
                <a:latin typeface="Arial Narrow" pitchFamily="34" charset="0"/>
              </a:rPr>
              <a:t> by </a:t>
            </a:r>
            <a:r>
              <a:rPr lang="en-US" sz="3200" u="sng" smtClean="0">
                <a:latin typeface="Arial Narrow" pitchFamily="34" charset="0"/>
              </a:rPr>
              <a:t>consuming</a:t>
            </a:r>
            <a:r>
              <a:rPr lang="en-US" sz="3200" smtClean="0">
                <a:latin typeface="Arial Narrow" pitchFamily="34" charset="0"/>
              </a:rPr>
              <a:t> plants or other organisms</a:t>
            </a:r>
          </a:p>
          <a:p>
            <a:pPr lvl="1" eaLnBrk="1" hangingPunct="1">
              <a:buFont typeface="Wingdings" pitchFamily="2" charset="2"/>
              <a:buNone/>
            </a:pPr>
            <a:endParaRPr lang="en-US" sz="3200" smtClean="0">
              <a:latin typeface="Arial Narrow" pitchFamily="34" charset="0"/>
            </a:endParaRPr>
          </a:p>
          <a:p>
            <a:pPr eaLnBrk="1" hangingPunct="1"/>
            <a:endParaRPr lang="en-US" smtClean="0">
              <a:latin typeface="Arial Narrow" pitchFamily="34" charset="0"/>
            </a:endParaRPr>
          </a:p>
        </p:txBody>
      </p:sp>
    </p:spTree>
    <p:extLst>
      <p:ext uri="{BB962C8B-B14F-4D97-AF65-F5344CB8AC3E}">
        <p14:creationId xmlns:p14="http://schemas.microsoft.com/office/powerpoint/2010/main" val="35674701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 to="" calcmode="lin" valueType="num">
                                      <p:cBhvr>
                                        <p:cTn id="7" dur="1" fill="hold"/>
                                        <p:tgtEl>
                                          <p:spTgt spid="11673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16739">
                                            <p:txEl>
                                              <p:pRg st="0" end="0"/>
                                            </p:txEl>
                                          </p:spTgt>
                                        </p:tgtEl>
                                        <p:attrNameLst>
                                          <p:attrName>style.visibility</p:attrName>
                                        </p:attrNameLst>
                                      </p:cBhvr>
                                      <p:to>
                                        <p:strVal val="visible"/>
                                      </p:to>
                                    </p:set>
                                    <p:anim to="" calcmode="lin" valueType="num">
                                      <p:cBhvr>
                                        <p:cTn id="12" dur="1" fill="hold"/>
                                        <p:tgtEl>
                                          <p:spTgt spid="11673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16739">
                                            <p:txEl>
                                              <p:pRg st="1" end="1"/>
                                            </p:txEl>
                                          </p:spTgt>
                                        </p:tgtEl>
                                        <p:attrNameLst>
                                          <p:attrName>style.visibility</p:attrName>
                                        </p:attrNameLst>
                                      </p:cBhvr>
                                      <p:to>
                                        <p:strVal val="visible"/>
                                      </p:to>
                                    </p:set>
                                    <p:anim to="" calcmode="lin" valueType="num">
                                      <p:cBhvr>
                                        <p:cTn id="17" dur="1" fill="hold"/>
                                        <p:tgtEl>
                                          <p:spTgt spid="11673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3600" b="1" u="sng" smtClean="0">
                <a:latin typeface="Arial Narrow" pitchFamily="34" charset="0"/>
              </a:rPr>
              <a:t>PRIMARY</a:t>
            </a:r>
            <a:r>
              <a:rPr lang="en-US" sz="3600" b="1" smtClean="0">
                <a:latin typeface="Arial Narrow" pitchFamily="34" charset="0"/>
              </a:rPr>
              <a:t> (</a:t>
            </a:r>
            <a:r>
              <a:rPr lang="en-US" sz="3600" b="1" u="sng" smtClean="0">
                <a:latin typeface="Arial Narrow" pitchFamily="34" charset="0"/>
              </a:rPr>
              <a:t>1st Order</a:t>
            </a:r>
            <a:r>
              <a:rPr lang="en-US" sz="3600" b="1" smtClean="0">
                <a:latin typeface="Arial Narrow" pitchFamily="34" charset="0"/>
              </a:rPr>
              <a:t>) CONSUMER (herbivores)-</a:t>
            </a:r>
          </a:p>
        </p:txBody>
      </p:sp>
      <p:sp>
        <p:nvSpPr>
          <p:cNvPr id="91139" name="Rectangle 3"/>
          <p:cNvSpPr>
            <a:spLocks noGrp="1" noChangeArrowheads="1"/>
          </p:cNvSpPr>
          <p:nvPr>
            <p:ph type="body" sz="half" idx="1"/>
          </p:nvPr>
        </p:nvSpPr>
        <p:spPr/>
        <p:txBody>
          <a:bodyPr/>
          <a:lstStyle/>
          <a:p>
            <a:pPr lvl="1" eaLnBrk="1" hangingPunct="1"/>
            <a:r>
              <a:rPr lang="en-US" sz="4000" smtClean="0">
                <a:latin typeface="Arial Narrow" pitchFamily="34" charset="0"/>
              </a:rPr>
              <a:t>eats </a:t>
            </a:r>
            <a:r>
              <a:rPr lang="en-US" sz="4000" u="sng" smtClean="0">
                <a:latin typeface="Arial Narrow" pitchFamily="34" charset="0"/>
              </a:rPr>
              <a:t>producer</a:t>
            </a:r>
          </a:p>
          <a:p>
            <a:pPr lvl="2" eaLnBrk="1" hangingPunct="1"/>
            <a:r>
              <a:rPr lang="en-US" sz="4000" smtClean="0">
                <a:latin typeface="Arial Narrow" pitchFamily="34" charset="0"/>
              </a:rPr>
              <a:t>Ex.  </a:t>
            </a:r>
            <a:r>
              <a:rPr lang="en-US" sz="4000" u="sng" smtClean="0">
                <a:latin typeface="Arial Narrow" pitchFamily="34" charset="0"/>
              </a:rPr>
              <a:t>Cows</a:t>
            </a:r>
            <a:r>
              <a:rPr lang="en-US" sz="4000" smtClean="0">
                <a:latin typeface="Arial Narrow" pitchFamily="34" charset="0"/>
              </a:rPr>
              <a:t>, </a:t>
            </a:r>
            <a:r>
              <a:rPr lang="en-US" sz="4000" u="sng" smtClean="0">
                <a:latin typeface="Arial Narrow" pitchFamily="34" charset="0"/>
              </a:rPr>
              <a:t>horses</a:t>
            </a:r>
            <a:r>
              <a:rPr lang="en-US" sz="4000" smtClean="0">
                <a:latin typeface="Arial Narrow" pitchFamily="34" charset="0"/>
              </a:rPr>
              <a:t>, </a:t>
            </a:r>
            <a:r>
              <a:rPr lang="en-US" sz="4000" u="sng" smtClean="0">
                <a:latin typeface="Arial Narrow" pitchFamily="34" charset="0"/>
              </a:rPr>
              <a:t>caterpillars</a:t>
            </a:r>
            <a:r>
              <a:rPr lang="en-US" sz="4000" smtClean="0">
                <a:latin typeface="Arial Narrow" pitchFamily="34" charset="0"/>
              </a:rPr>
              <a:t> and </a:t>
            </a:r>
            <a:r>
              <a:rPr lang="en-US" sz="4000" u="sng" smtClean="0">
                <a:latin typeface="Arial Narrow" pitchFamily="34" charset="0"/>
              </a:rPr>
              <a:t>ducks</a:t>
            </a:r>
            <a:endParaRPr lang="en-US" sz="4000" b="1" u="sng" smtClean="0">
              <a:latin typeface="Arial Narrow" pitchFamily="34" charset="0"/>
            </a:endParaRPr>
          </a:p>
          <a:p>
            <a:pPr eaLnBrk="1" hangingPunct="1"/>
            <a:endParaRPr lang="en-US" sz="2800" smtClean="0"/>
          </a:p>
        </p:txBody>
      </p:sp>
      <p:pic>
        <p:nvPicPr>
          <p:cNvPr id="91141" name="Picture 5" descr="koala"/>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9200" y="1752600"/>
            <a:ext cx="1595438" cy="1981200"/>
          </a:xfrm>
          <a:noFill/>
        </p:spPr>
      </p:pic>
      <p:pic>
        <p:nvPicPr>
          <p:cNvPr id="91144" name="Picture 8" descr="buffa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743200"/>
            <a:ext cx="27622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10" descr="niterab1"/>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172200" y="3962400"/>
            <a:ext cx="2667000" cy="1555750"/>
          </a:xfrm>
          <a:noFill/>
        </p:spPr>
      </p:pic>
      <p:pic>
        <p:nvPicPr>
          <p:cNvPr id="91149" name="Picture 13" descr="ele10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695825"/>
            <a:ext cx="28194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15" descr="bis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3657600"/>
            <a:ext cx="1828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9839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1138"/>
                                        </p:tgtEl>
                                        <p:attrNameLst>
                                          <p:attrName>style.visibility</p:attrName>
                                        </p:attrNameLst>
                                      </p:cBhvr>
                                      <p:to>
                                        <p:strVal val="visible"/>
                                      </p:to>
                                    </p:set>
                                    <p:anim to="" calcmode="lin" valueType="num">
                                      <p:cBhvr>
                                        <p:cTn id="7" dur="1" fill="hold"/>
                                        <p:tgtEl>
                                          <p:spTgt spid="9113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91139">
                                            <p:txEl>
                                              <p:pRg st="0" end="0"/>
                                            </p:txEl>
                                          </p:spTgt>
                                        </p:tgtEl>
                                        <p:attrNameLst>
                                          <p:attrName>style.visibility</p:attrName>
                                        </p:attrNameLst>
                                      </p:cBhvr>
                                      <p:to>
                                        <p:strVal val="visible"/>
                                      </p:to>
                                    </p:set>
                                    <p:anim to="" calcmode="lin" valueType="num">
                                      <p:cBhvr>
                                        <p:cTn id="12" dur="1" fill="hold"/>
                                        <p:tgtEl>
                                          <p:spTgt spid="9113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91141"/>
                                        </p:tgtEl>
                                        <p:attrNameLst>
                                          <p:attrName>style.visibility</p:attrName>
                                        </p:attrNameLst>
                                      </p:cBhvr>
                                      <p:to>
                                        <p:strVal val="visible"/>
                                      </p:to>
                                    </p:set>
                                    <p:anim to="" calcmode="lin" valueType="num">
                                      <p:cBhvr>
                                        <p:cTn id="17" dur="1" fill="hold"/>
                                        <p:tgtEl>
                                          <p:spTgt spid="91141"/>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xit" presetSubtype="0" fill="hold" nodeType="clickEffect">
                                  <p:stCondLst>
                                    <p:cond delay="0"/>
                                  </p:stCondLst>
                                  <p:childTnLst>
                                    <p:anim to="" calcmode="lin" valueType="num">
                                      <p:cBhvr>
                                        <p:cTn id="21" dur="1"/>
                                        <p:tgtEl>
                                          <p:spTgt spid="91141"/>
                                        </p:tgtEl>
                                        <p:attrNameLst>
                                          <p:attrName/>
                                        </p:attrNameLst>
                                      </p:cBhvr>
                                    </p:anim>
                                    <p:set>
                                      <p:cBhvr>
                                        <p:cTn id="22" dur="1" fill="hold">
                                          <p:stCondLst>
                                            <p:cond delay="0"/>
                                          </p:stCondLst>
                                        </p:cTn>
                                        <p:tgtEl>
                                          <p:spTgt spid="9114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91144"/>
                                        </p:tgtEl>
                                        <p:attrNameLst>
                                          <p:attrName>style.visibility</p:attrName>
                                        </p:attrNameLst>
                                      </p:cBhvr>
                                      <p:to>
                                        <p:strVal val="visible"/>
                                      </p:to>
                                    </p:set>
                                    <p:anim to="" calcmode="lin" valueType="num">
                                      <p:cBhvr>
                                        <p:cTn id="27" dur="1" fill="hold"/>
                                        <p:tgtEl>
                                          <p:spTgt spid="91144"/>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xit" presetSubtype="0" fill="hold" nodeType="clickEffect">
                                  <p:stCondLst>
                                    <p:cond delay="0"/>
                                  </p:stCondLst>
                                  <p:childTnLst>
                                    <p:anim to="" calcmode="lin" valueType="num">
                                      <p:cBhvr>
                                        <p:cTn id="31" dur="1"/>
                                        <p:tgtEl>
                                          <p:spTgt spid="91144"/>
                                        </p:tgtEl>
                                        <p:attrNameLst>
                                          <p:attrName/>
                                        </p:attrNameLst>
                                      </p:cBhvr>
                                    </p:anim>
                                    <p:set>
                                      <p:cBhvr>
                                        <p:cTn id="32" dur="1" fill="hold">
                                          <p:stCondLst>
                                            <p:cond delay="0"/>
                                          </p:stCondLst>
                                        </p:cTn>
                                        <p:tgtEl>
                                          <p:spTgt spid="9114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91146"/>
                                        </p:tgtEl>
                                        <p:attrNameLst>
                                          <p:attrName>style.visibility</p:attrName>
                                        </p:attrNameLst>
                                      </p:cBhvr>
                                      <p:to>
                                        <p:strVal val="visible"/>
                                      </p:to>
                                    </p:set>
                                    <p:anim to="" calcmode="lin" valueType="num">
                                      <p:cBhvr>
                                        <p:cTn id="37" dur="1" fill="hold"/>
                                        <p:tgtEl>
                                          <p:spTgt spid="91146"/>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xit" presetSubtype="0" fill="hold" nodeType="clickEffect">
                                  <p:stCondLst>
                                    <p:cond delay="0"/>
                                  </p:stCondLst>
                                  <p:childTnLst>
                                    <p:anim to="" calcmode="lin" valueType="num">
                                      <p:cBhvr>
                                        <p:cTn id="41" dur="1"/>
                                        <p:tgtEl>
                                          <p:spTgt spid="91146"/>
                                        </p:tgtEl>
                                        <p:attrNameLst>
                                          <p:attrName/>
                                        </p:attrNameLst>
                                      </p:cBhvr>
                                    </p:anim>
                                    <p:set>
                                      <p:cBhvr>
                                        <p:cTn id="42" dur="1" fill="hold">
                                          <p:stCondLst>
                                            <p:cond delay="0"/>
                                          </p:stCondLst>
                                        </p:cTn>
                                        <p:tgtEl>
                                          <p:spTgt spid="9114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91149"/>
                                        </p:tgtEl>
                                        <p:attrNameLst>
                                          <p:attrName>style.visibility</p:attrName>
                                        </p:attrNameLst>
                                      </p:cBhvr>
                                      <p:to>
                                        <p:strVal val="visible"/>
                                      </p:to>
                                    </p:set>
                                    <p:anim to="" calcmode="lin" valueType="num">
                                      <p:cBhvr>
                                        <p:cTn id="47" dur="1" fill="hold"/>
                                        <p:tgtEl>
                                          <p:spTgt spid="91149"/>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xit" presetSubtype="0" fill="hold" nodeType="clickEffect">
                                  <p:stCondLst>
                                    <p:cond delay="0"/>
                                  </p:stCondLst>
                                  <p:childTnLst>
                                    <p:anim to="" calcmode="lin" valueType="num">
                                      <p:cBhvr>
                                        <p:cTn id="51" dur="1"/>
                                        <p:tgtEl>
                                          <p:spTgt spid="91149"/>
                                        </p:tgtEl>
                                        <p:attrNameLst>
                                          <p:attrName/>
                                        </p:attrNameLst>
                                      </p:cBhvr>
                                    </p:anim>
                                    <p:set>
                                      <p:cBhvr>
                                        <p:cTn id="52" dur="1" fill="hold">
                                          <p:stCondLst>
                                            <p:cond delay="0"/>
                                          </p:stCondLst>
                                        </p:cTn>
                                        <p:tgtEl>
                                          <p:spTgt spid="9114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4" presetClass="entr" presetSubtype="0" fill="hold" nodeType="clickEffect">
                                  <p:stCondLst>
                                    <p:cond delay="0"/>
                                  </p:stCondLst>
                                  <p:childTnLst>
                                    <p:set>
                                      <p:cBhvr>
                                        <p:cTn id="56" dur="1" fill="hold">
                                          <p:stCondLst>
                                            <p:cond delay="0"/>
                                          </p:stCondLst>
                                        </p:cTn>
                                        <p:tgtEl>
                                          <p:spTgt spid="91151"/>
                                        </p:tgtEl>
                                        <p:attrNameLst>
                                          <p:attrName>style.visibility</p:attrName>
                                        </p:attrNameLst>
                                      </p:cBhvr>
                                      <p:to>
                                        <p:strVal val="visible"/>
                                      </p:to>
                                    </p:set>
                                    <p:anim to="" calcmode="lin" valueType="num">
                                      <p:cBhvr>
                                        <p:cTn id="57" dur="1" fill="hold"/>
                                        <p:tgtEl>
                                          <p:spTgt spid="91151"/>
                                        </p:tgtEl>
                                        <p:attrNameLst>
                                          <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4" presetClass="entr" presetSubtype="0" fill="hold" nodeType="clickEffect">
                                  <p:stCondLst>
                                    <p:cond delay="0"/>
                                  </p:stCondLst>
                                  <p:childTnLst>
                                    <p:set>
                                      <p:cBhvr>
                                        <p:cTn id="61" dur="1" fill="hold">
                                          <p:stCondLst>
                                            <p:cond delay="0"/>
                                          </p:stCondLst>
                                        </p:cTn>
                                        <p:tgtEl>
                                          <p:spTgt spid="91139">
                                            <p:txEl>
                                              <p:pRg st="1" end="1"/>
                                            </p:txEl>
                                          </p:spTgt>
                                        </p:tgtEl>
                                        <p:attrNameLst>
                                          <p:attrName>style.visibility</p:attrName>
                                        </p:attrNameLst>
                                      </p:cBhvr>
                                      <p:to>
                                        <p:strVal val="visible"/>
                                      </p:to>
                                    </p:set>
                                    <p:anim to="" calcmode="lin" valueType="num">
                                      <p:cBhvr>
                                        <p:cTn id="62" dur="1" fill="hold"/>
                                        <p:tgtEl>
                                          <p:spTgt spid="9113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b="1" smtClean="0">
                <a:solidFill>
                  <a:schemeClr val="tx1"/>
                </a:solidFill>
                <a:latin typeface="Batang" pitchFamily="18" charset="-127"/>
              </a:rPr>
              <a:t>Metabolism:</a:t>
            </a:r>
          </a:p>
        </p:txBody>
      </p:sp>
      <p:sp>
        <p:nvSpPr>
          <p:cNvPr id="45059" name="Rectangle 3"/>
          <p:cNvSpPr>
            <a:spLocks noChangeArrowheads="1"/>
          </p:cNvSpPr>
          <p:nvPr/>
        </p:nvSpPr>
        <p:spPr bwMode="auto">
          <a:xfrm>
            <a:off x="228600" y="1112838"/>
            <a:ext cx="8686800" cy="4473575"/>
          </a:xfrm>
          <a:prstGeom prst="rect">
            <a:avLst/>
          </a:prstGeom>
          <a:noFill/>
          <a:ln w="9525">
            <a:noFill/>
            <a:miter lim="800000"/>
            <a:headEnd/>
            <a:tailEnd/>
          </a:ln>
        </p:spPr>
        <p:txBody>
          <a:bodyPr anchor="ctr">
            <a:spAutoFit/>
          </a:bodyPr>
          <a:lstStyle/>
          <a:p>
            <a:pPr marL="342900" indent="-342900" algn="ctr" fontAlgn="base">
              <a:spcBef>
                <a:spcPct val="0"/>
              </a:spcBef>
              <a:spcAft>
                <a:spcPct val="0"/>
              </a:spcAft>
              <a:tabLst>
                <a:tab pos="1143000" algn="l"/>
              </a:tabLst>
            </a:pPr>
            <a:r>
              <a:rPr lang="en-US" sz="2400" b="1">
                <a:solidFill>
                  <a:srgbClr val="FFFFFF"/>
                </a:solidFill>
                <a:latin typeface="Batang" pitchFamily="18" charset="-127"/>
              </a:rPr>
              <a:t>All of the chemical reactions that an organism carries out.</a:t>
            </a:r>
          </a:p>
          <a:p>
            <a:pPr marL="342900" indent="-342900" algn="ctr" fontAlgn="base">
              <a:spcBef>
                <a:spcPct val="0"/>
              </a:spcBef>
              <a:spcAft>
                <a:spcPct val="0"/>
              </a:spcAft>
              <a:tabLst>
                <a:tab pos="1143000" algn="l"/>
              </a:tabLst>
            </a:pPr>
            <a:r>
              <a:rPr lang="en-US" sz="2400" b="1">
                <a:solidFill>
                  <a:srgbClr val="FFFFFF"/>
                </a:solidFill>
                <a:latin typeface="Batang" pitchFamily="18" charset="-127"/>
              </a:rPr>
              <a:t>	</a:t>
            </a:r>
          </a:p>
          <a:p>
            <a:pPr marL="342900" indent="-342900" fontAlgn="base">
              <a:spcBef>
                <a:spcPct val="0"/>
              </a:spcBef>
              <a:spcAft>
                <a:spcPct val="0"/>
              </a:spcAft>
              <a:buClr>
                <a:srgbClr val="86D1EC"/>
              </a:buClr>
              <a:buFontTx/>
              <a:buAutoNum type="alphaLcPeriod"/>
              <a:tabLst>
                <a:tab pos="1143000" algn="l"/>
              </a:tabLst>
            </a:pPr>
            <a:r>
              <a:rPr lang="en-US" sz="2400" b="1">
                <a:solidFill>
                  <a:srgbClr val="FFFFFF"/>
                </a:solidFill>
                <a:latin typeface="Batang" pitchFamily="18" charset="-127"/>
              </a:rPr>
              <a:t>Nutrition (eating food)</a:t>
            </a:r>
          </a:p>
          <a:p>
            <a:pPr marL="342900" indent="-342900" fontAlgn="base">
              <a:spcBef>
                <a:spcPct val="0"/>
              </a:spcBef>
              <a:spcAft>
                <a:spcPct val="0"/>
              </a:spcAft>
              <a:buClr>
                <a:srgbClr val="86D1EC"/>
              </a:buClr>
              <a:buFontTx/>
              <a:buAutoNum type="alphaLcPeriod"/>
              <a:tabLst>
                <a:tab pos="1143000" algn="l"/>
              </a:tabLst>
            </a:pPr>
            <a:r>
              <a:rPr lang="en-US" sz="2400" b="1">
                <a:solidFill>
                  <a:srgbClr val="FFFFFF"/>
                </a:solidFill>
                <a:latin typeface="Batang" pitchFamily="18" charset="-127"/>
              </a:rPr>
              <a:t>Transport (moving the nutrients in your body)</a:t>
            </a:r>
          </a:p>
          <a:p>
            <a:pPr marL="342900" indent="-342900" fontAlgn="base">
              <a:spcBef>
                <a:spcPct val="0"/>
              </a:spcBef>
              <a:spcAft>
                <a:spcPct val="0"/>
              </a:spcAft>
              <a:buClr>
                <a:srgbClr val="86D1EC"/>
              </a:buClr>
              <a:buFontTx/>
              <a:buAutoNum type="alphaLcPeriod"/>
              <a:tabLst>
                <a:tab pos="1143000" algn="l"/>
              </a:tabLst>
            </a:pPr>
            <a:r>
              <a:rPr lang="en-US" sz="2400" b="1">
                <a:solidFill>
                  <a:srgbClr val="FFFFFF"/>
                </a:solidFill>
                <a:latin typeface="Batang" pitchFamily="18" charset="-127"/>
              </a:rPr>
              <a:t>Respiration (Breaking food down into energy)</a:t>
            </a:r>
          </a:p>
          <a:p>
            <a:pPr marL="342900" indent="-342900" fontAlgn="base">
              <a:spcBef>
                <a:spcPct val="0"/>
              </a:spcBef>
              <a:spcAft>
                <a:spcPct val="0"/>
              </a:spcAft>
              <a:buClr>
                <a:srgbClr val="86D1EC"/>
              </a:buClr>
              <a:buFontTx/>
              <a:buAutoNum type="alphaLcPeriod"/>
              <a:tabLst>
                <a:tab pos="1143000" algn="l"/>
              </a:tabLst>
            </a:pPr>
            <a:r>
              <a:rPr lang="en-US" sz="2400" b="1">
                <a:solidFill>
                  <a:srgbClr val="FFFFFF"/>
                </a:solidFill>
                <a:latin typeface="Batang" pitchFamily="18" charset="-127"/>
              </a:rPr>
              <a:t>Excretion (getting rid of waste)</a:t>
            </a:r>
          </a:p>
          <a:p>
            <a:pPr marL="342900" indent="-342900" fontAlgn="base">
              <a:spcBef>
                <a:spcPct val="0"/>
              </a:spcBef>
              <a:spcAft>
                <a:spcPct val="0"/>
              </a:spcAft>
              <a:buClr>
                <a:srgbClr val="86D1EC"/>
              </a:buClr>
              <a:buFontTx/>
              <a:buAutoNum type="alphaLcPeriod"/>
              <a:tabLst>
                <a:tab pos="1143000" algn="l"/>
              </a:tabLst>
            </a:pPr>
            <a:r>
              <a:rPr lang="en-US" sz="2400" b="1">
                <a:solidFill>
                  <a:srgbClr val="FFFFFF"/>
                </a:solidFill>
                <a:latin typeface="Batang" pitchFamily="18" charset="-127"/>
              </a:rPr>
              <a:t>Synthesis (incorporation of food nutrients)</a:t>
            </a:r>
          </a:p>
          <a:p>
            <a:pPr marL="342900" indent="-342900" fontAlgn="base">
              <a:spcBef>
                <a:spcPct val="0"/>
              </a:spcBef>
              <a:spcAft>
                <a:spcPct val="0"/>
              </a:spcAft>
              <a:buClr>
                <a:srgbClr val="86D1EC"/>
              </a:buClr>
              <a:buFontTx/>
              <a:buAutoNum type="alphaLcPeriod"/>
              <a:tabLst>
                <a:tab pos="1143000" algn="l"/>
              </a:tabLst>
            </a:pPr>
            <a:r>
              <a:rPr lang="en-US" sz="2400" b="1">
                <a:solidFill>
                  <a:srgbClr val="FFFFFF"/>
                </a:solidFill>
                <a:latin typeface="Batang" pitchFamily="18" charset="-127"/>
              </a:rPr>
              <a:t>Regulation </a:t>
            </a:r>
          </a:p>
          <a:p>
            <a:pPr marL="342900" indent="-342900" fontAlgn="base">
              <a:spcBef>
                <a:spcPct val="0"/>
              </a:spcBef>
              <a:spcAft>
                <a:spcPct val="0"/>
              </a:spcAft>
              <a:buClr>
                <a:srgbClr val="86D1EC"/>
              </a:buClr>
              <a:tabLst>
                <a:tab pos="1143000" algn="l"/>
              </a:tabLst>
            </a:pPr>
            <a:r>
              <a:rPr lang="en-US" sz="2400" b="1">
                <a:solidFill>
                  <a:srgbClr val="FFFFFF"/>
                </a:solidFill>
                <a:latin typeface="Batang" pitchFamily="18" charset="-127"/>
              </a:rPr>
              <a:t>		(Homeostasis: The processes that keep living 	organisms stable in constantly changing 	environments. Ex.  Temperature, salinity, acidity, 	amounts of nutrients and wastes...)</a:t>
            </a:r>
          </a:p>
        </p:txBody>
      </p:sp>
    </p:spTree>
    <p:extLst>
      <p:ext uri="{BB962C8B-B14F-4D97-AF65-F5344CB8AC3E}">
        <p14:creationId xmlns:p14="http://schemas.microsoft.com/office/powerpoint/2010/main" val="363088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5059">
                                            <p:txEl>
                                              <p:pRg st="8" end="8"/>
                                            </p:txEl>
                                          </p:spTgt>
                                        </p:tgtEl>
                                        <p:attrNameLst>
                                          <p:attrName>style.visibility</p:attrName>
                                        </p:attrNameLst>
                                      </p:cBhvr>
                                      <p:to>
                                        <p:strVal val="visible"/>
                                      </p:to>
                                    </p:set>
                                    <p:animEffect transition="in" filter="slide(fromBottom)">
                                      <p:cBhvr>
                                        <p:cTn id="7" dur="500"/>
                                        <p:tgtEl>
                                          <p:spTgt spid="450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3600" b="1" u="sng" smtClean="0">
                <a:latin typeface="Arial Narrow" pitchFamily="34" charset="0"/>
              </a:rPr>
              <a:t>Secondary</a:t>
            </a:r>
            <a:r>
              <a:rPr lang="en-US" sz="3600" b="1" smtClean="0">
                <a:latin typeface="Arial Narrow" pitchFamily="34" charset="0"/>
              </a:rPr>
              <a:t> (</a:t>
            </a:r>
            <a:r>
              <a:rPr lang="en-US" sz="3600" b="1" u="sng" smtClean="0">
                <a:latin typeface="Arial Narrow" pitchFamily="34" charset="0"/>
              </a:rPr>
              <a:t>2nd Order</a:t>
            </a:r>
            <a:r>
              <a:rPr lang="en-US" sz="3600" b="1" smtClean="0">
                <a:latin typeface="Arial Narrow" pitchFamily="34" charset="0"/>
              </a:rPr>
              <a:t>) CONSUMER (carnivores)-</a:t>
            </a:r>
          </a:p>
        </p:txBody>
      </p:sp>
      <p:sp>
        <p:nvSpPr>
          <p:cNvPr id="120835" name="Rectangle 3"/>
          <p:cNvSpPr>
            <a:spLocks noGrp="1" noChangeArrowheads="1"/>
          </p:cNvSpPr>
          <p:nvPr>
            <p:ph type="body" sz="half" idx="1"/>
          </p:nvPr>
        </p:nvSpPr>
        <p:spPr/>
        <p:txBody>
          <a:bodyPr/>
          <a:lstStyle/>
          <a:p>
            <a:pPr lvl="1" eaLnBrk="1" hangingPunct="1">
              <a:lnSpc>
                <a:spcPct val="90000"/>
              </a:lnSpc>
            </a:pPr>
            <a:r>
              <a:rPr lang="en-US" sz="3600" smtClean="0">
                <a:latin typeface="Arial Narrow" pitchFamily="34" charset="0"/>
              </a:rPr>
              <a:t>eats </a:t>
            </a:r>
            <a:r>
              <a:rPr lang="en-US" sz="3600" u="sng" smtClean="0">
                <a:latin typeface="Arial Narrow" pitchFamily="34" charset="0"/>
              </a:rPr>
              <a:t>herbivores</a:t>
            </a:r>
          </a:p>
          <a:p>
            <a:pPr lvl="1" eaLnBrk="1" hangingPunct="1">
              <a:lnSpc>
                <a:spcPct val="90000"/>
              </a:lnSpc>
            </a:pPr>
            <a:r>
              <a:rPr lang="en-US" sz="3600" u="sng" smtClean="0">
                <a:latin typeface="Arial Narrow" pitchFamily="34" charset="0"/>
              </a:rPr>
              <a:t>Carnivore</a:t>
            </a:r>
          </a:p>
          <a:p>
            <a:pPr lvl="2" eaLnBrk="1" hangingPunct="1">
              <a:lnSpc>
                <a:spcPct val="90000"/>
              </a:lnSpc>
            </a:pPr>
            <a:r>
              <a:rPr lang="en-US" sz="3600" smtClean="0">
                <a:latin typeface="Arial Narrow" pitchFamily="34" charset="0"/>
              </a:rPr>
              <a:t>Ex.  </a:t>
            </a:r>
            <a:r>
              <a:rPr lang="en-US" sz="3600" u="sng" smtClean="0">
                <a:latin typeface="Arial Narrow" pitchFamily="34" charset="0"/>
              </a:rPr>
              <a:t>Wolf</a:t>
            </a:r>
            <a:r>
              <a:rPr lang="en-US" sz="3600" smtClean="0">
                <a:latin typeface="Arial Narrow" pitchFamily="34" charset="0"/>
              </a:rPr>
              <a:t>, </a:t>
            </a:r>
            <a:r>
              <a:rPr lang="en-US" sz="3600" u="sng" smtClean="0">
                <a:latin typeface="Arial Narrow" pitchFamily="34" charset="0"/>
              </a:rPr>
              <a:t>ferret</a:t>
            </a:r>
            <a:r>
              <a:rPr lang="en-US" sz="3600" smtClean="0">
                <a:latin typeface="Arial Narrow" pitchFamily="34" charset="0"/>
              </a:rPr>
              <a:t>, and </a:t>
            </a:r>
            <a:r>
              <a:rPr lang="en-US" sz="3600" u="sng" smtClean="0">
                <a:latin typeface="Arial Narrow" pitchFamily="34" charset="0"/>
              </a:rPr>
              <a:t>leopard</a:t>
            </a:r>
          </a:p>
          <a:p>
            <a:pPr eaLnBrk="1" hangingPunct="1">
              <a:lnSpc>
                <a:spcPct val="90000"/>
              </a:lnSpc>
            </a:pPr>
            <a:endParaRPr lang="en-US" sz="2400" smtClean="0"/>
          </a:p>
        </p:txBody>
      </p:sp>
      <p:pic>
        <p:nvPicPr>
          <p:cNvPr id="120843" name="Picture 11" descr="233109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15906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5" name="Picture 13" descr="ferr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743200"/>
            <a:ext cx="28194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8" name="Picture 16" descr="leopard-sleeping-in-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495800"/>
            <a:ext cx="31527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8696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0834"/>
                                        </p:tgtEl>
                                        <p:attrNameLst>
                                          <p:attrName>style.visibility</p:attrName>
                                        </p:attrNameLst>
                                      </p:cBhvr>
                                      <p:to>
                                        <p:strVal val="visible"/>
                                      </p:to>
                                    </p:set>
                                    <p:anim to="" calcmode="lin" valueType="num">
                                      <p:cBhvr>
                                        <p:cTn id="7" dur="1" fill="hold"/>
                                        <p:tgtEl>
                                          <p:spTgt spid="12083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0835">
                                            <p:txEl>
                                              <p:pRg st="0" end="0"/>
                                            </p:txEl>
                                          </p:spTgt>
                                        </p:tgtEl>
                                        <p:attrNameLst>
                                          <p:attrName>style.visibility</p:attrName>
                                        </p:attrNameLst>
                                      </p:cBhvr>
                                      <p:to>
                                        <p:strVal val="visible"/>
                                      </p:to>
                                    </p:set>
                                    <p:anim to="" calcmode="lin" valueType="num">
                                      <p:cBhvr>
                                        <p:cTn id="12" dur="1" fill="hold"/>
                                        <p:tgtEl>
                                          <p:spTgt spid="12083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0835">
                                            <p:txEl>
                                              <p:pRg st="1" end="1"/>
                                            </p:txEl>
                                          </p:spTgt>
                                        </p:tgtEl>
                                        <p:attrNameLst>
                                          <p:attrName>style.visibility</p:attrName>
                                        </p:attrNameLst>
                                      </p:cBhvr>
                                      <p:to>
                                        <p:strVal val="visible"/>
                                      </p:to>
                                    </p:set>
                                    <p:anim to="" calcmode="lin" valueType="num">
                                      <p:cBhvr>
                                        <p:cTn id="17" dur="1" fill="hold"/>
                                        <p:tgtEl>
                                          <p:spTgt spid="12083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0835">
                                            <p:txEl>
                                              <p:pRg st="2" end="2"/>
                                            </p:txEl>
                                          </p:spTgt>
                                        </p:tgtEl>
                                        <p:attrNameLst>
                                          <p:attrName>style.visibility</p:attrName>
                                        </p:attrNameLst>
                                      </p:cBhvr>
                                      <p:to>
                                        <p:strVal val="visible"/>
                                      </p:to>
                                    </p:set>
                                    <p:anim to="" calcmode="lin" valueType="num">
                                      <p:cBhvr>
                                        <p:cTn id="22" dur="1" fill="hold"/>
                                        <p:tgtEl>
                                          <p:spTgt spid="120835">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0843"/>
                                        </p:tgtEl>
                                        <p:attrNameLst>
                                          <p:attrName>style.visibility</p:attrName>
                                        </p:attrNameLst>
                                      </p:cBhvr>
                                      <p:to>
                                        <p:strVal val="visible"/>
                                      </p:to>
                                    </p:set>
                                    <p:animEffect transition="in" filter="dissolve">
                                      <p:cBhvr>
                                        <p:cTn id="27" dur="500"/>
                                        <p:tgtEl>
                                          <p:spTgt spid="1208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20845"/>
                                        </p:tgtEl>
                                        <p:attrNameLst>
                                          <p:attrName>style.visibility</p:attrName>
                                        </p:attrNameLst>
                                      </p:cBhvr>
                                      <p:to>
                                        <p:strVal val="visible"/>
                                      </p:to>
                                    </p:set>
                                    <p:animEffect transition="in" filter="dissolve">
                                      <p:cBhvr>
                                        <p:cTn id="32" dur="500"/>
                                        <p:tgtEl>
                                          <p:spTgt spid="1208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20848"/>
                                        </p:tgtEl>
                                        <p:attrNameLst>
                                          <p:attrName>style.visibility</p:attrName>
                                        </p:attrNameLst>
                                      </p:cBhvr>
                                      <p:to>
                                        <p:strVal val="visible"/>
                                      </p:to>
                                    </p:set>
                                    <p:animEffect transition="in" filter="dissolve">
                                      <p:cBhvr>
                                        <p:cTn id="37" dur="500"/>
                                        <p:tgtEl>
                                          <p:spTgt spid="120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066800" y="1143000"/>
            <a:ext cx="7772400" cy="1143000"/>
          </a:xfrm>
        </p:spPr>
        <p:txBody>
          <a:bodyPr/>
          <a:lstStyle/>
          <a:p>
            <a:pPr eaLnBrk="1" hangingPunct="1"/>
            <a:r>
              <a:rPr lang="en-US" b="1" u="sng" smtClean="0">
                <a:latin typeface="Arial Narrow" pitchFamily="34" charset="0"/>
              </a:rPr>
              <a:t>TERTIARY</a:t>
            </a:r>
            <a:r>
              <a:rPr lang="en-US" b="1" smtClean="0">
                <a:latin typeface="Arial Narrow" pitchFamily="34" charset="0"/>
              </a:rPr>
              <a:t> (3rd ORDER) CONSUMER</a:t>
            </a:r>
            <a:r>
              <a:rPr lang="en-US" smtClean="0">
                <a:latin typeface="Arial Narrow" pitchFamily="34" charset="0"/>
              </a:rPr>
              <a:t>-</a:t>
            </a:r>
          </a:p>
        </p:txBody>
      </p:sp>
      <p:sp>
        <p:nvSpPr>
          <p:cNvPr id="93187" name="Rectangle 3"/>
          <p:cNvSpPr>
            <a:spLocks noGrp="1" noChangeArrowheads="1"/>
          </p:cNvSpPr>
          <p:nvPr>
            <p:ph type="body" sz="half" idx="1"/>
          </p:nvPr>
        </p:nvSpPr>
        <p:spPr/>
        <p:txBody>
          <a:bodyPr/>
          <a:lstStyle/>
          <a:p>
            <a:pPr lvl="1" eaLnBrk="1" hangingPunct="1"/>
            <a:r>
              <a:rPr lang="en-US" sz="4000" smtClean="0">
                <a:latin typeface="Arial Narrow" pitchFamily="34" charset="0"/>
              </a:rPr>
              <a:t>eats </a:t>
            </a:r>
            <a:r>
              <a:rPr lang="en-US" sz="4000" u="sng" smtClean="0">
                <a:latin typeface="Arial Narrow" pitchFamily="34" charset="0"/>
              </a:rPr>
              <a:t>second order</a:t>
            </a:r>
            <a:r>
              <a:rPr lang="en-US" sz="4000" smtClean="0">
                <a:latin typeface="Arial Narrow" pitchFamily="34" charset="0"/>
              </a:rPr>
              <a:t> (other carnivores)</a:t>
            </a:r>
          </a:p>
          <a:p>
            <a:pPr lvl="2" eaLnBrk="1" hangingPunct="1"/>
            <a:r>
              <a:rPr lang="en-US" sz="4000" smtClean="0">
                <a:latin typeface="Arial Narrow" pitchFamily="34" charset="0"/>
              </a:rPr>
              <a:t>Ex.  </a:t>
            </a:r>
            <a:r>
              <a:rPr lang="en-US" sz="4000" u="sng" smtClean="0">
                <a:latin typeface="Arial Narrow" pitchFamily="34" charset="0"/>
              </a:rPr>
              <a:t>Hawk</a:t>
            </a:r>
            <a:endParaRPr lang="en-US" sz="4000" b="1" u="sng" smtClean="0">
              <a:latin typeface="Arial Narrow" pitchFamily="34" charset="0"/>
            </a:endParaRPr>
          </a:p>
          <a:p>
            <a:pPr eaLnBrk="1" hangingPunct="1"/>
            <a:endParaRPr lang="en-US" sz="2800" smtClean="0"/>
          </a:p>
        </p:txBody>
      </p:sp>
      <p:pic>
        <p:nvPicPr>
          <p:cNvPr id="93189" name="Picture 5" descr="23fcougar">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00600" y="1828800"/>
            <a:ext cx="3962400" cy="1631950"/>
          </a:xfrm>
        </p:spPr>
      </p:pic>
      <p:pic>
        <p:nvPicPr>
          <p:cNvPr id="93192" name="Picture 8" descr="white-hawk"/>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562600" y="2286000"/>
            <a:ext cx="2497138" cy="3657600"/>
          </a:xfrm>
          <a:noFill/>
        </p:spPr>
      </p:pic>
    </p:spTree>
    <p:extLst>
      <p:ext uri="{BB962C8B-B14F-4D97-AF65-F5344CB8AC3E}">
        <p14:creationId xmlns:p14="http://schemas.microsoft.com/office/powerpoint/2010/main" val="296732806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 to="" calcmode="lin" valueType="num">
                                      <p:cBhvr>
                                        <p:cTn id="7" dur="1" fill="hold"/>
                                        <p:tgtEl>
                                          <p:spTgt spid="9318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93187">
                                            <p:txEl>
                                              <p:pRg st="0" end="0"/>
                                            </p:txEl>
                                          </p:spTgt>
                                        </p:tgtEl>
                                        <p:attrNameLst>
                                          <p:attrName>style.visibility</p:attrName>
                                        </p:attrNameLst>
                                      </p:cBhvr>
                                      <p:to>
                                        <p:strVal val="visible"/>
                                      </p:to>
                                    </p:set>
                                    <p:anim to="" calcmode="lin" valueType="num">
                                      <p:cBhvr>
                                        <p:cTn id="12" dur="1" fill="hold"/>
                                        <p:tgtEl>
                                          <p:spTgt spid="93187">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93189"/>
                                        </p:tgtEl>
                                        <p:attrNameLst>
                                          <p:attrName>style.visibility</p:attrName>
                                        </p:attrNameLst>
                                      </p:cBhvr>
                                      <p:to>
                                        <p:strVal val="visible"/>
                                      </p:to>
                                    </p:set>
                                    <p:anim to="" calcmode="lin" valueType="num">
                                      <p:cBhvr>
                                        <p:cTn id="17" dur="1" fill="hold"/>
                                        <p:tgtEl>
                                          <p:spTgt spid="93189"/>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xit" presetSubtype="0" fill="hold" nodeType="clickEffect">
                                  <p:stCondLst>
                                    <p:cond delay="0"/>
                                  </p:stCondLst>
                                  <p:childTnLst>
                                    <p:anim to="" calcmode="lin" valueType="num">
                                      <p:cBhvr>
                                        <p:cTn id="21" dur="1"/>
                                        <p:tgtEl>
                                          <p:spTgt spid="93189"/>
                                        </p:tgtEl>
                                        <p:attrNameLst>
                                          <p:attrName/>
                                        </p:attrNameLst>
                                      </p:cBhvr>
                                    </p:anim>
                                    <p:set>
                                      <p:cBhvr>
                                        <p:cTn id="22" dur="1" fill="hold">
                                          <p:stCondLst>
                                            <p:cond delay="0"/>
                                          </p:stCondLst>
                                        </p:cTn>
                                        <p:tgtEl>
                                          <p:spTgt spid="9318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93187">
                                            <p:txEl>
                                              <p:pRg st="1" end="1"/>
                                            </p:txEl>
                                          </p:spTgt>
                                        </p:tgtEl>
                                        <p:attrNameLst>
                                          <p:attrName>style.visibility</p:attrName>
                                        </p:attrNameLst>
                                      </p:cBhvr>
                                      <p:to>
                                        <p:strVal val="visible"/>
                                      </p:to>
                                    </p:set>
                                    <p:anim to="" calcmode="lin" valueType="num">
                                      <p:cBhvr>
                                        <p:cTn id="27" dur="1" fill="hold"/>
                                        <p:tgtEl>
                                          <p:spTgt spid="93187">
                                            <p:txEl>
                                              <p:pRg st="1" end="1"/>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93192"/>
                                        </p:tgtEl>
                                        <p:attrNameLst>
                                          <p:attrName>style.visibility</p:attrName>
                                        </p:attrNameLst>
                                      </p:cBhvr>
                                      <p:to>
                                        <p:strVal val="visible"/>
                                      </p:to>
                                    </p:set>
                                    <p:anim to="" calcmode="lin" valueType="num">
                                      <p:cBhvr>
                                        <p:cTn id="32" dur="1" fill="hold"/>
                                        <p:tgtEl>
                                          <p:spTgt spid="931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533400" y="838200"/>
            <a:ext cx="7772400" cy="762000"/>
          </a:xfrm>
        </p:spPr>
        <p:txBody>
          <a:bodyPr/>
          <a:lstStyle/>
          <a:p>
            <a:pPr eaLnBrk="1" hangingPunct="1"/>
            <a:r>
              <a:rPr lang="en-US" b="1" smtClean="0">
                <a:latin typeface="Arial Narrow" pitchFamily="34" charset="0"/>
              </a:rPr>
              <a:t>DECOMPOSERS</a:t>
            </a:r>
          </a:p>
        </p:txBody>
      </p:sp>
      <p:sp>
        <p:nvSpPr>
          <p:cNvPr id="102403" name="Rectangle 3"/>
          <p:cNvSpPr>
            <a:spLocks noGrp="1" noChangeArrowheads="1"/>
          </p:cNvSpPr>
          <p:nvPr>
            <p:ph type="body" idx="1"/>
          </p:nvPr>
        </p:nvSpPr>
        <p:spPr>
          <a:xfrm>
            <a:off x="1066800" y="1524000"/>
            <a:ext cx="8077200" cy="5334000"/>
          </a:xfrm>
        </p:spPr>
        <p:txBody>
          <a:bodyPr/>
          <a:lstStyle/>
          <a:p>
            <a:pPr marL="609600" indent="-609600" eaLnBrk="1" hangingPunct="1"/>
            <a:r>
              <a:rPr lang="en-US" sz="3600" smtClean="0">
                <a:latin typeface="Arial Narrow" pitchFamily="34" charset="0"/>
              </a:rPr>
              <a:t>Cause </a:t>
            </a:r>
            <a:r>
              <a:rPr lang="en-US" sz="3600" u="sng" smtClean="0">
                <a:latin typeface="Arial Narrow" pitchFamily="34" charset="0"/>
              </a:rPr>
              <a:t>decay</a:t>
            </a:r>
            <a:r>
              <a:rPr lang="en-US" sz="3600" smtClean="0">
                <a:latin typeface="Arial Narrow" pitchFamily="34" charset="0"/>
              </a:rPr>
              <a:t> and </a:t>
            </a:r>
            <a:r>
              <a:rPr lang="en-US" sz="3600" u="sng" smtClean="0">
                <a:latin typeface="Arial Narrow" pitchFamily="34" charset="0"/>
              </a:rPr>
              <a:t>release </a:t>
            </a:r>
            <a:r>
              <a:rPr lang="en-US" sz="3600" smtClean="0">
                <a:latin typeface="Arial Narrow" pitchFamily="34" charset="0"/>
              </a:rPr>
              <a:t>essential </a:t>
            </a:r>
            <a:r>
              <a:rPr lang="en-US" sz="3600" u="sng" smtClean="0">
                <a:latin typeface="Arial Narrow" pitchFamily="34" charset="0"/>
              </a:rPr>
              <a:t>nutrients</a:t>
            </a:r>
            <a:r>
              <a:rPr lang="en-US" sz="3600" smtClean="0">
                <a:latin typeface="Arial Narrow" pitchFamily="34" charset="0"/>
              </a:rPr>
              <a:t> back into the environment to be </a:t>
            </a:r>
            <a:r>
              <a:rPr lang="en-US" sz="3600" u="sng" smtClean="0">
                <a:latin typeface="Arial Narrow" pitchFamily="34" charset="0"/>
              </a:rPr>
              <a:t>recycled</a:t>
            </a:r>
            <a:r>
              <a:rPr lang="en-US" sz="3600" smtClean="0">
                <a:latin typeface="Arial Narrow" pitchFamily="34" charset="0"/>
              </a:rPr>
              <a:t>.</a:t>
            </a:r>
          </a:p>
          <a:p>
            <a:pPr marL="1104900" lvl="1" indent="-533400" eaLnBrk="1" hangingPunct="1">
              <a:buFont typeface="Wingdings" pitchFamily="2" charset="2"/>
              <a:buAutoNum type="arabicPeriod"/>
            </a:pPr>
            <a:r>
              <a:rPr lang="en-US" sz="3200" smtClean="0">
                <a:latin typeface="Arial Narrow" pitchFamily="34" charset="0"/>
              </a:rPr>
              <a:t>Scavengers</a:t>
            </a:r>
          </a:p>
          <a:p>
            <a:pPr marL="1104900" lvl="1" indent="-533400" eaLnBrk="1" hangingPunct="1">
              <a:buFont typeface="Wingdings" pitchFamily="2" charset="2"/>
              <a:buAutoNum type="arabicPeriod"/>
            </a:pPr>
            <a:r>
              <a:rPr lang="en-US" sz="3200" smtClean="0">
                <a:latin typeface="Arial Narrow" pitchFamily="34" charset="0"/>
              </a:rPr>
              <a:t>Detritivores</a:t>
            </a:r>
          </a:p>
          <a:p>
            <a:pPr marL="1104900" lvl="1" indent="-533400" eaLnBrk="1" hangingPunct="1">
              <a:buFont typeface="Wingdings" pitchFamily="2" charset="2"/>
              <a:buAutoNum type="arabicPeriod"/>
            </a:pPr>
            <a:r>
              <a:rPr lang="en-US" sz="3200" smtClean="0">
                <a:latin typeface="Arial Narrow" pitchFamily="34" charset="0"/>
              </a:rPr>
              <a:t>Saprotrophs</a:t>
            </a:r>
          </a:p>
          <a:p>
            <a:pPr marL="1104900" lvl="1" indent="-533400" eaLnBrk="1" hangingPunct="1">
              <a:buFont typeface="Wingdings" pitchFamily="2" charset="2"/>
              <a:buAutoNum type="arabicPeriod"/>
            </a:pPr>
            <a:endParaRPr lang="en-US" sz="3200" smtClean="0">
              <a:latin typeface="Arial Narrow" pitchFamily="34" charset="0"/>
            </a:endParaRPr>
          </a:p>
          <a:p>
            <a:pPr marL="1104900" lvl="1" indent="-533400" eaLnBrk="1" hangingPunct="1">
              <a:buFontTx/>
              <a:buAutoNum type="arabicPeriod"/>
            </a:pPr>
            <a:endParaRPr lang="en-US" sz="3600" smtClean="0">
              <a:latin typeface="Arial Narrow" pitchFamily="34" charset="0"/>
            </a:endParaRPr>
          </a:p>
          <a:p>
            <a:pPr marL="609600" indent="-609600" eaLnBrk="1" hangingPunct="1">
              <a:buFont typeface="Wingdings" pitchFamily="2" charset="2"/>
              <a:buNone/>
            </a:pPr>
            <a:endParaRPr lang="en-US" smtClean="0"/>
          </a:p>
        </p:txBody>
      </p:sp>
    </p:spTree>
    <p:extLst>
      <p:ext uri="{BB962C8B-B14F-4D97-AF65-F5344CB8AC3E}">
        <p14:creationId xmlns:p14="http://schemas.microsoft.com/office/powerpoint/2010/main" val="26316156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 to="" calcmode="lin" valueType="num">
                                      <p:cBhvr>
                                        <p:cTn id="7" dur="1" fill="hold"/>
                                        <p:tgtEl>
                                          <p:spTgt spid="10240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 to="" calcmode="lin" valueType="num">
                                      <p:cBhvr>
                                        <p:cTn id="12" dur="1" fill="hold"/>
                                        <p:tgtEl>
                                          <p:spTgt spid="10240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02403">
                                            <p:txEl>
                                              <p:pRg st="1" end="1"/>
                                            </p:txEl>
                                          </p:spTgt>
                                        </p:tgtEl>
                                        <p:attrNameLst>
                                          <p:attrName>style.visibility</p:attrName>
                                        </p:attrNameLst>
                                      </p:cBhvr>
                                      <p:to>
                                        <p:strVal val="visible"/>
                                      </p:to>
                                    </p:set>
                                    <p:anim to="" calcmode="lin" valueType="num">
                                      <p:cBhvr>
                                        <p:cTn id="17" dur="1" fill="hold"/>
                                        <p:tgtEl>
                                          <p:spTgt spid="10240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02403">
                                            <p:txEl>
                                              <p:pRg st="2" end="2"/>
                                            </p:txEl>
                                          </p:spTgt>
                                        </p:tgtEl>
                                        <p:attrNameLst>
                                          <p:attrName>style.visibility</p:attrName>
                                        </p:attrNameLst>
                                      </p:cBhvr>
                                      <p:to>
                                        <p:strVal val="visible"/>
                                      </p:to>
                                    </p:set>
                                    <p:anim to="" calcmode="lin" valueType="num">
                                      <p:cBhvr>
                                        <p:cTn id="22" dur="1" fill="hold"/>
                                        <p:tgtEl>
                                          <p:spTgt spid="10240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2403">
                                            <p:txEl>
                                              <p:pRg st="3" end="3"/>
                                            </p:txEl>
                                          </p:spTgt>
                                        </p:tgtEl>
                                        <p:attrNameLst>
                                          <p:attrName>style.visibility</p:attrName>
                                        </p:attrNameLst>
                                      </p:cBhvr>
                                      <p:to>
                                        <p:strVal val="visible"/>
                                      </p:to>
                                    </p:set>
                                    <p:anim to="" calcmode="lin" valueType="num">
                                      <p:cBhvr>
                                        <p:cTn id="27" dur="1" fill="hold"/>
                                        <p:tgtEl>
                                          <p:spTgt spid="10240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4000" smtClean="0"/>
              <a:t/>
            </a:r>
            <a:br>
              <a:rPr lang="en-US" sz="4000" smtClean="0"/>
            </a:br>
            <a:endParaRPr lang="en-US" sz="4000" smtClean="0"/>
          </a:p>
        </p:txBody>
      </p:sp>
      <p:sp>
        <p:nvSpPr>
          <p:cNvPr id="79875" name="Rectangle 3"/>
          <p:cNvSpPr>
            <a:spLocks noGrp="1" noChangeArrowheads="1"/>
          </p:cNvSpPr>
          <p:nvPr>
            <p:ph type="body" sz="half" idx="1"/>
          </p:nvPr>
        </p:nvSpPr>
        <p:spPr/>
        <p:txBody>
          <a:bodyPr/>
          <a:lstStyle/>
          <a:p>
            <a:pPr marL="1104900" lvl="1" indent="-533400" eaLnBrk="1" hangingPunct="1">
              <a:buFontTx/>
              <a:buChar char="•"/>
            </a:pPr>
            <a:r>
              <a:rPr lang="en-US" smtClean="0">
                <a:latin typeface="Arial Narrow" pitchFamily="34" charset="0"/>
              </a:rPr>
              <a:t>Obtain their energy from organic </a:t>
            </a:r>
            <a:r>
              <a:rPr lang="en-US" u="sng" smtClean="0">
                <a:latin typeface="Arial Narrow" pitchFamily="34" charset="0"/>
              </a:rPr>
              <a:t>wastes</a:t>
            </a:r>
            <a:r>
              <a:rPr lang="en-US" smtClean="0">
                <a:latin typeface="Arial Narrow" pitchFamily="34" charset="0"/>
              </a:rPr>
              <a:t> and </a:t>
            </a:r>
            <a:r>
              <a:rPr lang="en-US" u="sng" smtClean="0">
                <a:latin typeface="Arial Narrow" pitchFamily="34" charset="0"/>
              </a:rPr>
              <a:t>dead</a:t>
            </a:r>
            <a:r>
              <a:rPr lang="en-US" smtClean="0">
                <a:latin typeface="Arial Narrow" pitchFamily="34" charset="0"/>
              </a:rPr>
              <a:t> bodies that are produced at </a:t>
            </a:r>
            <a:r>
              <a:rPr lang="en-US" u="sng" smtClean="0">
                <a:latin typeface="Arial Narrow" pitchFamily="34" charset="0"/>
              </a:rPr>
              <a:t>all</a:t>
            </a:r>
            <a:r>
              <a:rPr lang="en-US" smtClean="0">
                <a:latin typeface="Arial Narrow" pitchFamily="34" charset="0"/>
              </a:rPr>
              <a:t> trophic levels</a:t>
            </a:r>
          </a:p>
          <a:p>
            <a:pPr marL="1865313" lvl="3" indent="-381000" eaLnBrk="1" hangingPunct="1">
              <a:buFontTx/>
              <a:buChar char="•"/>
            </a:pPr>
            <a:r>
              <a:rPr lang="en-US" sz="2400" smtClean="0">
                <a:latin typeface="Arial Narrow" pitchFamily="34" charset="0"/>
              </a:rPr>
              <a:t>Ex vultures.</a:t>
            </a:r>
          </a:p>
          <a:p>
            <a:pPr marL="609600" indent="-609600" eaLnBrk="1" hangingPunct="1"/>
            <a:endParaRPr lang="en-US" sz="2800" smtClean="0"/>
          </a:p>
        </p:txBody>
      </p:sp>
      <p:pic>
        <p:nvPicPr>
          <p:cNvPr id="79882" name="Picture 10" descr="23bi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64138" y="2101850"/>
            <a:ext cx="3538537" cy="1981200"/>
          </a:xfrm>
          <a:noFill/>
        </p:spPr>
      </p:pic>
      <p:sp>
        <p:nvSpPr>
          <p:cNvPr id="29701" name="Text Box 6"/>
          <p:cNvSpPr txBox="1">
            <a:spLocks noChangeArrowheads="1"/>
          </p:cNvSpPr>
          <p:nvPr/>
        </p:nvSpPr>
        <p:spPr bwMode="auto">
          <a:xfrm>
            <a:off x="1050925" y="1055688"/>
            <a:ext cx="641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algn="ctr" eaLnBrk="1" fontAlgn="base" hangingPunct="1">
              <a:spcBef>
                <a:spcPct val="20000"/>
              </a:spcBef>
              <a:spcAft>
                <a:spcPct val="0"/>
              </a:spcAft>
              <a:buClr>
                <a:srgbClr val="FAC164"/>
              </a:buClr>
              <a:buSzPct val="75000"/>
              <a:buFont typeface="Wingdings" pitchFamily="2" charset="2"/>
              <a:buNone/>
            </a:pPr>
            <a:endParaRPr lang="en-US" smtClean="0">
              <a:solidFill>
                <a:srgbClr val="5B5249"/>
              </a:solidFill>
            </a:endParaRPr>
          </a:p>
        </p:txBody>
      </p:sp>
      <p:sp>
        <p:nvSpPr>
          <p:cNvPr id="29702" name="Text Box 7"/>
          <p:cNvSpPr txBox="1">
            <a:spLocks noChangeArrowheads="1"/>
          </p:cNvSpPr>
          <p:nvPr/>
        </p:nvSpPr>
        <p:spPr bwMode="auto">
          <a:xfrm>
            <a:off x="1752600" y="979488"/>
            <a:ext cx="42672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800">
                <a:solidFill>
                  <a:schemeClr val="tx1"/>
                </a:solidFill>
                <a:latin typeface="Arial" charset="0"/>
              </a:defRPr>
            </a:lvl1pPr>
            <a:lvl2pPr marL="571500" indent="-11430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lvl="1" algn="ctr" eaLnBrk="1" fontAlgn="base" hangingPunct="1">
              <a:spcBef>
                <a:spcPct val="20000"/>
              </a:spcBef>
              <a:spcAft>
                <a:spcPct val="0"/>
              </a:spcAft>
              <a:buClr>
                <a:srgbClr val="FAC164"/>
              </a:buClr>
              <a:buSzPct val="75000"/>
              <a:buFont typeface="Wingdings" pitchFamily="2" charset="2"/>
              <a:buNone/>
            </a:pPr>
            <a:endParaRPr lang="en-US" smtClean="0">
              <a:solidFill>
                <a:srgbClr val="5B5249"/>
              </a:solidFill>
            </a:endParaRPr>
          </a:p>
          <a:p>
            <a:pPr algn="ctr" eaLnBrk="1" fontAlgn="base" hangingPunct="1">
              <a:spcBef>
                <a:spcPct val="20000"/>
              </a:spcBef>
              <a:spcAft>
                <a:spcPct val="0"/>
              </a:spcAft>
              <a:buClr>
                <a:srgbClr val="FAC164"/>
              </a:buClr>
              <a:buSzPct val="75000"/>
              <a:buFont typeface="Wingdings" pitchFamily="2" charset="2"/>
              <a:buNone/>
            </a:pPr>
            <a:endParaRPr lang="en-US" smtClean="0">
              <a:solidFill>
                <a:srgbClr val="5B5249"/>
              </a:solidFill>
            </a:endParaRPr>
          </a:p>
        </p:txBody>
      </p:sp>
      <p:sp>
        <p:nvSpPr>
          <p:cNvPr id="79880" name="Text Box 8"/>
          <p:cNvSpPr txBox="1">
            <a:spLocks noChangeArrowheads="1"/>
          </p:cNvSpPr>
          <p:nvPr/>
        </p:nvSpPr>
        <p:spPr bwMode="auto">
          <a:xfrm>
            <a:off x="457200" y="914400"/>
            <a:ext cx="4270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6pPr>
            <a:lvl7pPr marL="29718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7pPr>
            <a:lvl8pPr marL="34290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8pPr>
            <a:lvl9pPr marL="3886200" indent="-228600" algn="ctr" eaLnBrk="0" fontAlgn="base" hangingPunct="0">
              <a:spcBef>
                <a:spcPct val="20000"/>
              </a:spcBef>
              <a:spcAft>
                <a:spcPct val="0"/>
              </a:spcAft>
              <a:buClr>
                <a:schemeClr val="accent2"/>
              </a:buClr>
              <a:buSzPct val="75000"/>
              <a:buFont typeface="Wingdings" pitchFamily="2" charset="2"/>
              <a:defRPr sz="2800">
                <a:solidFill>
                  <a:schemeClr val="tx1"/>
                </a:solidFill>
                <a:latin typeface="Arial" charset="0"/>
              </a:defRPr>
            </a:lvl9pPr>
          </a:lstStyle>
          <a:p>
            <a:pPr algn="ctr" eaLnBrk="1" fontAlgn="base" hangingPunct="1">
              <a:spcBef>
                <a:spcPct val="20000"/>
              </a:spcBef>
              <a:spcAft>
                <a:spcPct val="0"/>
              </a:spcAft>
              <a:buClr>
                <a:srgbClr val="FAC164"/>
              </a:buClr>
              <a:buSzPct val="75000"/>
              <a:buFont typeface="Wingdings" pitchFamily="2" charset="2"/>
              <a:buNone/>
            </a:pPr>
            <a:r>
              <a:rPr lang="en-US" sz="5400" smtClean="0">
                <a:solidFill>
                  <a:srgbClr val="3366CC"/>
                </a:solidFill>
                <a:latin typeface="Arial Narrow" pitchFamily="34" charset="0"/>
              </a:rPr>
              <a:t>1.  Scavenger:</a:t>
            </a:r>
          </a:p>
        </p:txBody>
      </p:sp>
      <p:pic>
        <p:nvPicPr>
          <p:cNvPr id="79885" name="Picture 13" descr="spotted_hyena_2"/>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399088" y="4235450"/>
            <a:ext cx="3068637" cy="1981200"/>
          </a:xfrm>
          <a:noFill/>
        </p:spPr>
      </p:pic>
      <p:pic>
        <p:nvPicPr>
          <p:cNvPr id="79888" name="Picture 16" descr="Vul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676400"/>
            <a:ext cx="39719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32801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9880">
                                            <p:txEl>
                                              <p:pRg st="0" end="0"/>
                                            </p:txEl>
                                          </p:spTgt>
                                        </p:tgtEl>
                                        <p:attrNameLst>
                                          <p:attrName>style.visibility</p:attrName>
                                        </p:attrNameLst>
                                      </p:cBhvr>
                                      <p:to>
                                        <p:strVal val="visible"/>
                                      </p:to>
                                    </p:set>
                                    <p:anim to="" calcmode="lin" valueType="num">
                                      <p:cBhvr>
                                        <p:cTn id="7" dur="1" fill="hold"/>
                                        <p:tgtEl>
                                          <p:spTgt spid="798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to="" calcmode="lin" valueType="num">
                                      <p:cBhvr>
                                        <p:cTn id="12" dur="1" fill="hold"/>
                                        <p:tgtEl>
                                          <p:spTgt spid="7987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9882"/>
                                        </p:tgtEl>
                                        <p:attrNameLst>
                                          <p:attrName>style.visibility</p:attrName>
                                        </p:attrNameLst>
                                      </p:cBhvr>
                                      <p:to>
                                        <p:strVal val="visible"/>
                                      </p:to>
                                    </p:set>
                                    <p:anim to="" calcmode="lin" valueType="num">
                                      <p:cBhvr>
                                        <p:cTn id="17" dur="1" fill="hold"/>
                                        <p:tgtEl>
                                          <p:spTgt spid="7988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xit" presetSubtype="0" fill="hold" nodeType="clickEffect">
                                  <p:stCondLst>
                                    <p:cond delay="0"/>
                                  </p:stCondLst>
                                  <p:childTnLst>
                                    <p:anim to="" calcmode="lin" valueType="num">
                                      <p:cBhvr>
                                        <p:cTn id="21" dur="1"/>
                                        <p:tgtEl>
                                          <p:spTgt spid="79882"/>
                                        </p:tgtEl>
                                        <p:attrNameLst>
                                          <p:attrName/>
                                        </p:attrNameLst>
                                      </p:cBhvr>
                                    </p:anim>
                                    <p:set>
                                      <p:cBhvr>
                                        <p:cTn id="22" dur="1" fill="hold">
                                          <p:stCondLst>
                                            <p:cond delay="0"/>
                                          </p:stCondLst>
                                        </p:cTn>
                                        <p:tgtEl>
                                          <p:spTgt spid="7988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79885"/>
                                        </p:tgtEl>
                                        <p:attrNameLst>
                                          <p:attrName>style.visibility</p:attrName>
                                        </p:attrNameLst>
                                      </p:cBhvr>
                                      <p:to>
                                        <p:strVal val="visible"/>
                                      </p:to>
                                    </p:set>
                                    <p:anim to="" calcmode="lin" valueType="num">
                                      <p:cBhvr>
                                        <p:cTn id="27" dur="1" fill="hold"/>
                                        <p:tgtEl>
                                          <p:spTgt spid="79885"/>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xit" presetSubtype="0" fill="hold" nodeType="clickEffect">
                                  <p:stCondLst>
                                    <p:cond delay="0"/>
                                  </p:stCondLst>
                                  <p:childTnLst>
                                    <p:anim to="" calcmode="lin" valueType="num">
                                      <p:cBhvr>
                                        <p:cTn id="31" dur="1"/>
                                        <p:tgtEl>
                                          <p:spTgt spid="79885"/>
                                        </p:tgtEl>
                                        <p:attrNameLst>
                                          <p:attrName/>
                                        </p:attrNameLst>
                                      </p:cBhvr>
                                    </p:anim>
                                    <p:set>
                                      <p:cBhvr>
                                        <p:cTn id="32" dur="1" fill="hold">
                                          <p:stCondLst>
                                            <p:cond delay="0"/>
                                          </p:stCondLst>
                                        </p:cTn>
                                        <p:tgtEl>
                                          <p:spTgt spid="7988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79888"/>
                                        </p:tgtEl>
                                        <p:attrNameLst>
                                          <p:attrName>style.visibility</p:attrName>
                                        </p:attrNameLst>
                                      </p:cBhvr>
                                      <p:to>
                                        <p:strVal val="visible"/>
                                      </p:to>
                                    </p:set>
                                    <p:anim to="" calcmode="lin" valueType="num">
                                      <p:cBhvr>
                                        <p:cTn id="37" dur="1" fill="hold"/>
                                        <p:tgtEl>
                                          <p:spTgt spid="79888"/>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79875">
                                            <p:txEl>
                                              <p:pRg st="1" end="1"/>
                                            </p:txEl>
                                          </p:spTgt>
                                        </p:tgtEl>
                                        <p:attrNameLst>
                                          <p:attrName>style.visibility</p:attrName>
                                        </p:attrNameLst>
                                      </p:cBhvr>
                                      <p:to>
                                        <p:strVal val="visible"/>
                                      </p:to>
                                    </p:set>
                                    <p:anim to="" calcmode="lin" valueType="num">
                                      <p:cBhvr>
                                        <p:cTn id="42" dur="1" fill="hold"/>
                                        <p:tgtEl>
                                          <p:spTgt spid="7987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66800" y="838200"/>
            <a:ext cx="7772400" cy="1219200"/>
          </a:xfrm>
        </p:spPr>
        <p:txBody>
          <a:bodyPr/>
          <a:lstStyle/>
          <a:p>
            <a:pPr eaLnBrk="1" hangingPunct="1"/>
            <a:r>
              <a:rPr lang="en-US" sz="3600" b="1" u="sng" smtClean="0">
                <a:latin typeface="Arial Narrow" pitchFamily="34" charset="0"/>
              </a:rPr>
              <a:t>Scavergers can also include: Secondary</a:t>
            </a:r>
            <a:r>
              <a:rPr lang="en-US" sz="3600" b="1" smtClean="0">
                <a:latin typeface="Arial Narrow" pitchFamily="34" charset="0"/>
              </a:rPr>
              <a:t> (</a:t>
            </a:r>
            <a:r>
              <a:rPr lang="en-US" sz="3600" b="1" u="sng" smtClean="0">
                <a:latin typeface="Arial Narrow" pitchFamily="34" charset="0"/>
              </a:rPr>
              <a:t>2nd Order</a:t>
            </a:r>
            <a:r>
              <a:rPr lang="en-US" sz="3600" b="1" smtClean="0">
                <a:latin typeface="Arial Narrow" pitchFamily="34" charset="0"/>
              </a:rPr>
              <a:t>) CONSUMERS (Omnivores)-</a:t>
            </a:r>
          </a:p>
        </p:txBody>
      </p:sp>
      <p:sp>
        <p:nvSpPr>
          <p:cNvPr id="121859" name="Rectangle 3"/>
          <p:cNvSpPr>
            <a:spLocks noGrp="1" noChangeArrowheads="1"/>
          </p:cNvSpPr>
          <p:nvPr>
            <p:ph type="body" sz="half" idx="1"/>
          </p:nvPr>
        </p:nvSpPr>
        <p:spPr>
          <a:xfrm>
            <a:off x="609600" y="2743200"/>
            <a:ext cx="4343400" cy="4114800"/>
          </a:xfrm>
        </p:spPr>
        <p:txBody>
          <a:bodyPr/>
          <a:lstStyle/>
          <a:p>
            <a:pPr lvl="1" eaLnBrk="1" hangingPunct="1">
              <a:lnSpc>
                <a:spcPct val="90000"/>
              </a:lnSpc>
            </a:pPr>
            <a:r>
              <a:rPr lang="en-US" sz="4000" smtClean="0">
                <a:latin typeface="Arial Narrow" pitchFamily="34" charset="0"/>
              </a:rPr>
              <a:t>Omnivore</a:t>
            </a:r>
          </a:p>
          <a:p>
            <a:pPr lvl="1" eaLnBrk="1" hangingPunct="1">
              <a:lnSpc>
                <a:spcPct val="90000"/>
              </a:lnSpc>
            </a:pPr>
            <a:r>
              <a:rPr lang="en-US" sz="4000" smtClean="0">
                <a:latin typeface="Arial Narrow" pitchFamily="34" charset="0"/>
              </a:rPr>
              <a:t>Eats herbivores as well as being a </a:t>
            </a:r>
            <a:r>
              <a:rPr lang="en-US" sz="4000" b="1" smtClean="0">
                <a:latin typeface="Arial Narrow" pitchFamily="34" charset="0"/>
              </a:rPr>
              <a:t>scavenger</a:t>
            </a:r>
          </a:p>
          <a:p>
            <a:pPr lvl="2" eaLnBrk="1" hangingPunct="1">
              <a:lnSpc>
                <a:spcPct val="90000"/>
              </a:lnSpc>
            </a:pPr>
            <a:r>
              <a:rPr lang="en-US" sz="3600" smtClean="0">
                <a:latin typeface="Arial Narrow" pitchFamily="34" charset="0"/>
              </a:rPr>
              <a:t>Ex. </a:t>
            </a:r>
            <a:r>
              <a:rPr lang="en-US" sz="3600" u="sng" smtClean="0">
                <a:latin typeface="Arial Narrow" pitchFamily="34" charset="0"/>
              </a:rPr>
              <a:t>Bear</a:t>
            </a:r>
            <a:r>
              <a:rPr lang="en-US" sz="3600" smtClean="0">
                <a:latin typeface="Arial Narrow" pitchFamily="34" charset="0"/>
              </a:rPr>
              <a:t>, </a:t>
            </a:r>
            <a:r>
              <a:rPr lang="en-US" sz="3600" u="sng" smtClean="0">
                <a:latin typeface="Arial Narrow" pitchFamily="34" charset="0"/>
              </a:rPr>
              <a:t>racoon</a:t>
            </a:r>
            <a:endParaRPr lang="en-US" sz="3600" smtClean="0">
              <a:latin typeface="Arial Narrow" pitchFamily="34" charset="0"/>
            </a:endParaRPr>
          </a:p>
          <a:p>
            <a:pPr eaLnBrk="1" hangingPunct="1">
              <a:lnSpc>
                <a:spcPct val="90000"/>
              </a:lnSpc>
            </a:pPr>
            <a:endParaRPr lang="en-US" sz="2400" smtClean="0"/>
          </a:p>
        </p:txBody>
      </p:sp>
      <p:pic>
        <p:nvPicPr>
          <p:cNvPr id="121865" name="Picture 9" descr="bear-blac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2362200"/>
            <a:ext cx="249555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0" descr="051007eso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83113"/>
            <a:ext cx="3032125"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8084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1858"/>
                                        </p:tgtEl>
                                        <p:attrNameLst>
                                          <p:attrName>style.visibility</p:attrName>
                                        </p:attrNameLst>
                                      </p:cBhvr>
                                      <p:to>
                                        <p:strVal val="visible"/>
                                      </p:to>
                                    </p:set>
                                    <p:anim to="" calcmode="lin" valueType="num">
                                      <p:cBhvr>
                                        <p:cTn id="7" dur="1" fill="hold"/>
                                        <p:tgtEl>
                                          <p:spTgt spid="12185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1859">
                                            <p:txEl>
                                              <p:pRg st="0" end="0"/>
                                            </p:txEl>
                                          </p:spTgt>
                                        </p:tgtEl>
                                        <p:attrNameLst>
                                          <p:attrName>style.visibility</p:attrName>
                                        </p:attrNameLst>
                                      </p:cBhvr>
                                      <p:to>
                                        <p:strVal val="visible"/>
                                      </p:to>
                                    </p:set>
                                    <p:anim to="" calcmode="lin" valueType="num">
                                      <p:cBhvr>
                                        <p:cTn id="12" dur="1" fill="hold"/>
                                        <p:tgtEl>
                                          <p:spTgt spid="12185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1859">
                                            <p:txEl>
                                              <p:pRg st="1" end="1"/>
                                            </p:txEl>
                                          </p:spTgt>
                                        </p:tgtEl>
                                        <p:attrNameLst>
                                          <p:attrName>style.visibility</p:attrName>
                                        </p:attrNameLst>
                                      </p:cBhvr>
                                      <p:to>
                                        <p:strVal val="visible"/>
                                      </p:to>
                                    </p:set>
                                    <p:anim to="" calcmode="lin" valueType="num">
                                      <p:cBhvr>
                                        <p:cTn id="17" dur="1" fill="hold"/>
                                        <p:tgtEl>
                                          <p:spTgt spid="12185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21859">
                                            <p:txEl>
                                              <p:pRg st="2" end="2"/>
                                            </p:txEl>
                                          </p:spTgt>
                                        </p:tgtEl>
                                        <p:attrNameLst>
                                          <p:attrName>style.visibility</p:attrName>
                                        </p:attrNameLst>
                                      </p:cBhvr>
                                      <p:to>
                                        <p:strVal val="visible"/>
                                      </p:to>
                                    </p:set>
                                    <p:anim to="" calcmode="lin" valueType="num">
                                      <p:cBhvr>
                                        <p:cTn id="22" dur="1" fill="hold"/>
                                        <p:tgtEl>
                                          <p:spTgt spid="121859">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1865"/>
                                        </p:tgtEl>
                                        <p:attrNameLst>
                                          <p:attrName>style.visibility</p:attrName>
                                        </p:attrNameLst>
                                      </p:cBhvr>
                                      <p:to>
                                        <p:strVal val="visible"/>
                                      </p:to>
                                    </p:set>
                                    <p:animEffect transition="in" filter="dissolve">
                                      <p:cBhvr>
                                        <p:cTn id="27" dur="500"/>
                                        <p:tgtEl>
                                          <p:spTgt spid="12186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21866"/>
                                        </p:tgtEl>
                                        <p:attrNameLst>
                                          <p:attrName>style.visibility</p:attrName>
                                        </p:attrNameLst>
                                      </p:cBhvr>
                                      <p:to>
                                        <p:strVal val="visible"/>
                                      </p:to>
                                    </p:set>
                                    <p:animEffect transition="in" filter="dissolve">
                                      <p:cBhvr>
                                        <p:cTn id="32" dur="500"/>
                                        <p:tgtEl>
                                          <p:spTgt spid="121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z="5400" b="1" smtClean="0">
                <a:latin typeface="Arial Narrow" pitchFamily="34" charset="0"/>
              </a:rPr>
              <a:t>2.  Detritivore</a:t>
            </a:r>
            <a:r>
              <a:rPr lang="en-US" sz="5400" smtClean="0">
                <a:latin typeface="Arial Narrow" pitchFamily="34" charset="0"/>
              </a:rPr>
              <a:t>: </a:t>
            </a:r>
          </a:p>
        </p:txBody>
      </p:sp>
      <p:sp>
        <p:nvSpPr>
          <p:cNvPr id="80899" name="Rectangle 3"/>
          <p:cNvSpPr>
            <a:spLocks noGrp="1" noChangeArrowheads="1"/>
          </p:cNvSpPr>
          <p:nvPr>
            <p:ph type="body" sz="half" idx="1"/>
          </p:nvPr>
        </p:nvSpPr>
        <p:spPr>
          <a:xfrm>
            <a:off x="4343400" y="2057400"/>
            <a:ext cx="3810000" cy="4114800"/>
          </a:xfrm>
        </p:spPr>
        <p:txBody>
          <a:bodyPr/>
          <a:lstStyle/>
          <a:p>
            <a:pPr eaLnBrk="1" hangingPunct="1"/>
            <a:r>
              <a:rPr lang="en-US" sz="4000" smtClean="0">
                <a:latin typeface="Arial Narrow" pitchFamily="34" charset="0"/>
              </a:rPr>
              <a:t>Consume </a:t>
            </a:r>
            <a:r>
              <a:rPr lang="en-US" sz="4000" u="sng" smtClean="0">
                <a:latin typeface="Arial Narrow" pitchFamily="34" charset="0"/>
              </a:rPr>
              <a:t>detritus</a:t>
            </a:r>
            <a:r>
              <a:rPr lang="en-US" sz="4000" smtClean="0">
                <a:latin typeface="Arial Narrow" pitchFamily="34" charset="0"/>
              </a:rPr>
              <a:t> (</a:t>
            </a:r>
            <a:r>
              <a:rPr lang="en-US" sz="4000" u="sng" smtClean="0">
                <a:latin typeface="Arial Narrow" pitchFamily="34" charset="0"/>
              </a:rPr>
              <a:t>dead</a:t>
            </a:r>
            <a:r>
              <a:rPr lang="en-US" sz="4000" smtClean="0">
                <a:latin typeface="Arial Narrow" pitchFamily="34" charset="0"/>
              </a:rPr>
              <a:t> organic matter)</a:t>
            </a:r>
          </a:p>
          <a:p>
            <a:pPr lvl="1" eaLnBrk="1" hangingPunct="1"/>
            <a:r>
              <a:rPr lang="en-US" sz="3600" smtClean="0">
                <a:latin typeface="Arial Narrow" pitchFamily="34" charset="0"/>
              </a:rPr>
              <a:t>Ex.  </a:t>
            </a:r>
            <a:r>
              <a:rPr lang="en-US" sz="3600" u="sng" smtClean="0">
                <a:latin typeface="Arial Narrow" pitchFamily="34" charset="0"/>
              </a:rPr>
              <a:t>Worms</a:t>
            </a:r>
          </a:p>
        </p:txBody>
      </p:sp>
      <p:pic>
        <p:nvPicPr>
          <p:cNvPr id="80901" name="Picture 5" descr="worms_cu"/>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14400" y="2209800"/>
            <a:ext cx="3365500" cy="3810000"/>
          </a:xfrm>
          <a:noFill/>
        </p:spPr>
      </p:pic>
    </p:spTree>
    <p:extLst>
      <p:ext uri="{BB962C8B-B14F-4D97-AF65-F5344CB8AC3E}">
        <p14:creationId xmlns:p14="http://schemas.microsoft.com/office/powerpoint/2010/main" val="26625136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0898"/>
                                        </p:tgtEl>
                                        <p:attrNameLst>
                                          <p:attrName>style.visibility</p:attrName>
                                        </p:attrNameLst>
                                      </p:cBhvr>
                                      <p:to>
                                        <p:strVal val="visible"/>
                                      </p:to>
                                    </p:set>
                                    <p:anim to="" calcmode="lin" valueType="num">
                                      <p:cBhvr>
                                        <p:cTn id="7" dur="1" fill="hold"/>
                                        <p:tgtEl>
                                          <p:spTgt spid="8089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80901"/>
                                        </p:tgtEl>
                                        <p:attrNameLst>
                                          <p:attrName>style.visibility</p:attrName>
                                        </p:attrNameLst>
                                      </p:cBhvr>
                                      <p:to>
                                        <p:strVal val="visible"/>
                                      </p:to>
                                    </p:set>
                                    <p:anim to="" calcmode="lin" valueType="num">
                                      <p:cBhvr>
                                        <p:cTn id="12" dur="1" fill="hold"/>
                                        <p:tgtEl>
                                          <p:spTgt spid="80901"/>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80899">
                                            <p:txEl>
                                              <p:pRg st="0" end="0"/>
                                            </p:txEl>
                                          </p:spTgt>
                                        </p:tgtEl>
                                        <p:attrNameLst>
                                          <p:attrName>style.visibility</p:attrName>
                                        </p:attrNameLst>
                                      </p:cBhvr>
                                      <p:to>
                                        <p:strVal val="visible"/>
                                      </p:to>
                                    </p:set>
                                    <p:anim to="" calcmode="lin" valueType="num">
                                      <p:cBhvr>
                                        <p:cTn id="17" dur="1" fill="hold"/>
                                        <p:tgtEl>
                                          <p:spTgt spid="80899">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80899">
                                            <p:txEl>
                                              <p:pRg st="1" end="1"/>
                                            </p:txEl>
                                          </p:spTgt>
                                        </p:tgtEl>
                                        <p:attrNameLst>
                                          <p:attrName>style.visibility</p:attrName>
                                        </p:attrNameLst>
                                      </p:cBhvr>
                                      <p:to>
                                        <p:strVal val="visible"/>
                                      </p:to>
                                    </p:set>
                                    <p:anim to="" calcmode="lin" valueType="num">
                                      <p:cBhvr>
                                        <p:cTn id="22" dur="1" fill="hold"/>
                                        <p:tgtEl>
                                          <p:spTgt spid="80899">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z="5400" b="1" smtClean="0">
                <a:solidFill>
                  <a:srgbClr val="3366CC"/>
                </a:solidFill>
                <a:latin typeface="Arial Narrow" pitchFamily="34" charset="0"/>
              </a:rPr>
              <a:t>3.  Saprotrophs </a:t>
            </a:r>
            <a:endParaRPr lang="en-US" smtClean="0">
              <a:solidFill>
                <a:srgbClr val="3366CC"/>
              </a:solidFill>
              <a:latin typeface="Arial Narrow" pitchFamily="34" charset="0"/>
            </a:endParaRPr>
          </a:p>
        </p:txBody>
      </p:sp>
      <p:sp>
        <p:nvSpPr>
          <p:cNvPr id="81923" name="Rectangle 3"/>
          <p:cNvSpPr>
            <a:spLocks noGrp="1" noChangeArrowheads="1"/>
          </p:cNvSpPr>
          <p:nvPr>
            <p:ph type="body" sz="half" idx="1"/>
          </p:nvPr>
        </p:nvSpPr>
        <p:spPr>
          <a:xfrm>
            <a:off x="838200" y="2057400"/>
            <a:ext cx="3124200" cy="4648200"/>
          </a:xfrm>
        </p:spPr>
        <p:txBody>
          <a:bodyPr/>
          <a:lstStyle/>
          <a:p>
            <a:pPr eaLnBrk="1" hangingPunct="1">
              <a:lnSpc>
                <a:spcPct val="80000"/>
              </a:lnSpc>
            </a:pPr>
            <a:r>
              <a:rPr lang="en-US" sz="2400" smtClean="0">
                <a:latin typeface="Arial Narrow" pitchFamily="34" charset="0"/>
              </a:rPr>
              <a:t>Feed exclusively on </a:t>
            </a:r>
            <a:r>
              <a:rPr lang="en-US" sz="2400" u="sng" smtClean="0">
                <a:latin typeface="Arial Narrow" pitchFamily="34" charset="0"/>
              </a:rPr>
              <a:t>dead</a:t>
            </a:r>
            <a:r>
              <a:rPr lang="en-US" sz="2400" smtClean="0">
                <a:latin typeface="Arial Narrow" pitchFamily="34" charset="0"/>
              </a:rPr>
              <a:t> or </a:t>
            </a:r>
            <a:r>
              <a:rPr lang="en-US" sz="2400" u="sng" smtClean="0">
                <a:latin typeface="Arial Narrow" pitchFamily="34" charset="0"/>
              </a:rPr>
              <a:t>decaying</a:t>
            </a:r>
            <a:r>
              <a:rPr lang="en-US" sz="2400" smtClean="0">
                <a:latin typeface="Arial Narrow" pitchFamily="34" charset="0"/>
              </a:rPr>
              <a:t> organic material.</a:t>
            </a:r>
          </a:p>
          <a:p>
            <a:pPr eaLnBrk="1" hangingPunct="1">
              <a:lnSpc>
                <a:spcPct val="80000"/>
              </a:lnSpc>
            </a:pPr>
            <a:r>
              <a:rPr lang="en-US" sz="2400" u="sng" smtClean="0">
                <a:latin typeface="Arial Narrow" pitchFamily="34" charset="0"/>
              </a:rPr>
              <a:t>Saprophyte</a:t>
            </a:r>
            <a:r>
              <a:rPr lang="en-US" sz="2400" smtClean="0">
                <a:latin typeface="Arial Narrow" pitchFamily="34" charset="0"/>
              </a:rPr>
              <a:t>:</a:t>
            </a:r>
          </a:p>
          <a:p>
            <a:pPr lvl="1" eaLnBrk="1" hangingPunct="1">
              <a:lnSpc>
                <a:spcPct val="80000"/>
              </a:lnSpc>
            </a:pPr>
            <a:r>
              <a:rPr lang="en-US" sz="2000" u="sng" smtClean="0">
                <a:latin typeface="Arial Narrow" pitchFamily="34" charset="0"/>
              </a:rPr>
              <a:t>Release</a:t>
            </a:r>
            <a:r>
              <a:rPr lang="en-US" sz="2000" smtClean="0">
                <a:latin typeface="Arial Narrow" pitchFamily="34" charset="0"/>
              </a:rPr>
              <a:t> digestive </a:t>
            </a:r>
            <a:r>
              <a:rPr lang="en-US" sz="2000" u="sng" smtClean="0">
                <a:latin typeface="Arial Narrow" pitchFamily="34" charset="0"/>
              </a:rPr>
              <a:t>enzymes</a:t>
            </a:r>
            <a:r>
              <a:rPr lang="en-US" sz="2000" smtClean="0">
                <a:latin typeface="Arial Narrow" pitchFamily="34" charset="0"/>
              </a:rPr>
              <a:t> to break down organic material in their </a:t>
            </a:r>
            <a:r>
              <a:rPr lang="en-US" sz="2000" u="sng" smtClean="0">
                <a:latin typeface="Arial Narrow" pitchFamily="34" charset="0"/>
              </a:rPr>
              <a:t>surrounding</a:t>
            </a:r>
            <a:r>
              <a:rPr lang="en-US" sz="2000" smtClean="0">
                <a:latin typeface="Arial Narrow" pitchFamily="34" charset="0"/>
              </a:rPr>
              <a:t> environment and survive by taking up the </a:t>
            </a:r>
            <a:r>
              <a:rPr lang="en-US" sz="2000" u="sng" smtClean="0">
                <a:latin typeface="Arial Narrow" pitchFamily="34" charset="0"/>
              </a:rPr>
              <a:t>simpler</a:t>
            </a:r>
            <a:r>
              <a:rPr lang="en-US" sz="2000" smtClean="0">
                <a:latin typeface="Arial Narrow" pitchFamily="34" charset="0"/>
              </a:rPr>
              <a:t> soluble substances produced (</a:t>
            </a:r>
            <a:r>
              <a:rPr lang="en-US" sz="2000" u="sng" smtClean="0">
                <a:latin typeface="Arial Narrow" pitchFamily="34" charset="0"/>
              </a:rPr>
              <a:t>spit and suck</a:t>
            </a:r>
            <a:r>
              <a:rPr lang="en-US" sz="2000" smtClean="0">
                <a:latin typeface="Arial Narrow" pitchFamily="34" charset="0"/>
              </a:rPr>
              <a:t>)</a:t>
            </a:r>
          </a:p>
          <a:p>
            <a:pPr lvl="2" eaLnBrk="1" hangingPunct="1">
              <a:lnSpc>
                <a:spcPct val="80000"/>
              </a:lnSpc>
            </a:pPr>
            <a:r>
              <a:rPr lang="en-US" sz="1800" smtClean="0">
                <a:latin typeface="Arial Narrow" pitchFamily="34" charset="0"/>
              </a:rPr>
              <a:t>Ex. </a:t>
            </a:r>
            <a:r>
              <a:rPr lang="en-US" sz="1800" u="sng" smtClean="0">
                <a:latin typeface="Arial Narrow" pitchFamily="34" charset="0"/>
              </a:rPr>
              <a:t>Fungi</a:t>
            </a:r>
            <a:r>
              <a:rPr lang="en-US" sz="1800" smtClean="0">
                <a:latin typeface="Arial Narrow" pitchFamily="34" charset="0"/>
              </a:rPr>
              <a:t>, </a:t>
            </a:r>
            <a:r>
              <a:rPr lang="en-US" sz="1800" u="sng" smtClean="0">
                <a:latin typeface="Arial Narrow" pitchFamily="34" charset="0"/>
              </a:rPr>
              <a:t>bacteria</a:t>
            </a:r>
          </a:p>
        </p:txBody>
      </p:sp>
      <p:pic>
        <p:nvPicPr>
          <p:cNvPr id="81925" name="Picture 5" descr="fungi"/>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38600" y="2336800"/>
            <a:ext cx="5105400" cy="4349750"/>
          </a:xfrm>
          <a:noFill/>
        </p:spPr>
      </p:pic>
    </p:spTree>
    <p:extLst>
      <p:ext uri="{BB962C8B-B14F-4D97-AF65-F5344CB8AC3E}">
        <p14:creationId xmlns:p14="http://schemas.microsoft.com/office/powerpoint/2010/main" val="70535209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 to="" calcmode="lin" valueType="num">
                                      <p:cBhvr>
                                        <p:cTn id="7" dur="1" fill="hold"/>
                                        <p:tgtEl>
                                          <p:spTgt spid="8192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81923">
                                            <p:txEl>
                                              <p:pRg st="0" end="0"/>
                                            </p:txEl>
                                          </p:spTgt>
                                        </p:tgtEl>
                                        <p:attrNameLst>
                                          <p:attrName>style.visibility</p:attrName>
                                        </p:attrNameLst>
                                      </p:cBhvr>
                                      <p:to>
                                        <p:strVal val="visible"/>
                                      </p:to>
                                    </p:set>
                                    <p:anim to="" calcmode="lin" valueType="num">
                                      <p:cBhvr>
                                        <p:cTn id="12" dur="1" fill="hold"/>
                                        <p:tgtEl>
                                          <p:spTgt spid="8192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81923">
                                            <p:txEl>
                                              <p:pRg st="1" end="1"/>
                                            </p:txEl>
                                          </p:spTgt>
                                        </p:tgtEl>
                                        <p:attrNameLst>
                                          <p:attrName>style.visibility</p:attrName>
                                        </p:attrNameLst>
                                      </p:cBhvr>
                                      <p:to>
                                        <p:strVal val="visible"/>
                                      </p:to>
                                    </p:set>
                                    <p:anim to="" calcmode="lin" valueType="num">
                                      <p:cBhvr>
                                        <p:cTn id="17" dur="1" fill="hold"/>
                                        <p:tgtEl>
                                          <p:spTgt spid="8192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81923">
                                            <p:txEl>
                                              <p:pRg st="2" end="2"/>
                                            </p:txEl>
                                          </p:spTgt>
                                        </p:tgtEl>
                                        <p:attrNameLst>
                                          <p:attrName>style.visibility</p:attrName>
                                        </p:attrNameLst>
                                      </p:cBhvr>
                                      <p:to>
                                        <p:strVal val="visible"/>
                                      </p:to>
                                    </p:set>
                                    <p:anim to="" calcmode="lin" valueType="num">
                                      <p:cBhvr>
                                        <p:cTn id="22" dur="1" fill="hold"/>
                                        <p:tgtEl>
                                          <p:spTgt spid="8192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81923">
                                            <p:txEl>
                                              <p:pRg st="3" end="3"/>
                                            </p:txEl>
                                          </p:spTgt>
                                        </p:tgtEl>
                                        <p:attrNameLst>
                                          <p:attrName>style.visibility</p:attrName>
                                        </p:attrNameLst>
                                      </p:cBhvr>
                                      <p:to>
                                        <p:strVal val="visible"/>
                                      </p:to>
                                    </p:set>
                                    <p:anim to="" calcmode="lin" valueType="num">
                                      <p:cBhvr>
                                        <p:cTn id="27" dur="1" fill="hold"/>
                                        <p:tgtEl>
                                          <p:spTgt spid="81923">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81925"/>
                                        </p:tgtEl>
                                        <p:attrNameLst>
                                          <p:attrName>style.visibility</p:attrName>
                                        </p:attrNameLst>
                                      </p:cBhvr>
                                      <p:to>
                                        <p:strVal val="visible"/>
                                      </p:to>
                                    </p:set>
                                    <p:anim to="" calcmode="lin" valueType="num">
                                      <p:cBhvr>
                                        <p:cTn id="32" dur="1" fill="hold"/>
                                        <p:tgtEl>
                                          <p:spTgt spid="819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5400" b="1" smtClean="0">
                <a:latin typeface="Arial Narrow" pitchFamily="34" charset="0"/>
              </a:rPr>
              <a:t>FOOD WEB</a:t>
            </a:r>
          </a:p>
        </p:txBody>
      </p:sp>
      <p:pic>
        <p:nvPicPr>
          <p:cNvPr id="82949" name="Picture 5" descr="foodwe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2133600"/>
            <a:ext cx="6324600" cy="4495800"/>
          </a:xfrm>
          <a:noFill/>
        </p:spPr>
      </p:pic>
    </p:spTree>
    <p:extLst>
      <p:ext uri="{BB962C8B-B14F-4D97-AF65-F5344CB8AC3E}">
        <p14:creationId xmlns:p14="http://schemas.microsoft.com/office/powerpoint/2010/main" val="99127967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2946"/>
                                        </p:tgtEl>
                                        <p:attrNameLst>
                                          <p:attrName>style.visibility</p:attrName>
                                        </p:attrNameLst>
                                      </p:cBhvr>
                                      <p:to>
                                        <p:strVal val="visible"/>
                                      </p:to>
                                    </p:set>
                                    <p:anim to="" calcmode="lin" valueType="num">
                                      <p:cBhvr>
                                        <p:cTn id="7" dur="1" fill="hold"/>
                                        <p:tgtEl>
                                          <p:spTgt spid="8294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82949"/>
                                        </p:tgtEl>
                                        <p:attrNameLst>
                                          <p:attrName>style.visibility</p:attrName>
                                        </p:attrNameLst>
                                      </p:cBhvr>
                                      <p:to>
                                        <p:strVal val="visible"/>
                                      </p:to>
                                    </p:set>
                                    <p:anim to="" calcmode="lin" valueType="num">
                                      <p:cBhvr>
                                        <p:cTn id="12" dur="1" fill="hold"/>
                                        <p:tgtEl>
                                          <p:spTgt spid="8294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z="5400" b="1" smtClean="0">
                <a:latin typeface="Arial Narrow" pitchFamily="34" charset="0"/>
              </a:rPr>
              <a:t>FOOD WEB</a:t>
            </a:r>
          </a:p>
        </p:txBody>
      </p:sp>
      <p:sp>
        <p:nvSpPr>
          <p:cNvPr id="111620" name="Rectangle 4"/>
          <p:cNvSpPr>
            <a:spLocks noGrp="1" noChangeArrowheads="1"/>
          </p:cNvSpPr>
          <p:nvPr>
            <p:ph idx="1"/>
          </p:nvPr>
        </p:nvSpPr>
        <p:spPr/>
        <p:txBody>
          <a:bodyPr/>
          <a:lstStyle/>
          <a:p>
            <a:pPr eaLnBrk="1" hangingPunct="1"/>
            <a:r>
              <a:rPr lang="en-US" smtClean="0">
                <a:latin typeface="Arial Narrow" pitchFamily="34" charset="0"/>
              </a:rPr>
              <a:t>shows the </a:t>
            </a:r>
            <a:r>
              <a:rPr lang="en-US" u="sng" smtClean="0">
                <a:latin typeface="Arial Narrow" pitchFamily="34" charset="0"/>
              </a:rPr>
              <a:t>interactions</a:t>
            </a:r>
            <a:r>
              <a:rPr lang="en-US" smtClean="0">
                <a:latin typeface="Arial Narrow" pitchFamily="34" charset="0"/>
              </a:rPr>
              <a:t> between a wide </a:t>
            </a:r>
            <a:r>
              <a:rPr lang="en-US" u="sng" smtClean="0">
                <a:latin typeface="Arial Narrow" pitchFamily="34" charset="0"/>
              </a:rPr>
              <a:t>variety</a:t>
            </a:r>
            <a:r>
              <a:rPr lang="en-US" smtClean="0">
                <a:latin typeface="Arial Narrow" pitchFamily="34" charset="0"/>
              </a:rPr>
              <a:t> of organisms in the </a:t>
            </a:r>
            <a:r>
              <a:rPr lang="en-US" u="sng" smtClean="0">
                <a:latin typeface="Arial Narrow" pitchFamily="34" charset="0"/>
              </a:rPr>
              <a:t>environment</a:t>
            </a:r>
          </a:p>
          <a:p>
            <a:pPr lvl="1" eaLnBrk="1" hangingPunct="1"/>
            <a:r>
              <a:rPr lang="en-US" smtClean="0">
                <a:latin typeface="Arial Narrow" pitchFamily="34" charset="0"/>
              </a:rPr>
              <a:t>creating a complicated,</a:t>
            </a:r>
            <a:r>
              <a:rPr lang="en-US" u="sng" smtClean="0">
                <a:latin typeface="Arial Narrow" pitchFamily="34" charset="0"/>
              </a:rPr>
              <a:t> interconnected</a:t>
            </a:r>
            <a:r>
              <a:rPr lang="en-US" smtClean="0">
                <a:latin typeface="Arial Narrow" pitchFamily="34" charset="0"/>
              </a:rPr>
              <a:t> path of </a:t>
            </a:r>
            <a:r>
              <a:rPr lang="en-US" u="sng" smtClean="0">
                <a:latin typeface="Arial Narrow" pitchFamily="34" charset="0"/>
              </a:rPr>
              <a:t>energy flow</a:t>
            </a:r>
            <a:r>
              <a:rPr lang="en-US" smtClean="0">
                <a:latin typeface="Arial Narrow" pitchFamily="34" charset="0"/>
              </a:rPr>
              <a:t>.</a:t>
            </a:r>
          </a:p>
          <a:p>
            <a:pPr eaLnBrk="1" hangingPunct="1"/>
            <a:r>
              <a:rPr lang="en-US" smtClean="0">
                <a:latin typeface="Arial Narrow" pitchFamily="34" charset="0"/>
              </a:rPr>
              <a:t>are used to study </a:t>
            </a:r>
            <a:r>
              <a:rPr lang="en-US" u="sng" smtClean="0">
                <a:latin typeface="Arial Narrow" pitchFamily="34" charset="0"/>
              </a:rPr>
              <a:t>effects</a:t>
            </a:r>
            <a:r>
              <a:rPr lang="en-US" smtClean="0">
                <a:latin typeface="Arial Narrow" pitchFamily="34" charset="0"/>
              </a:rPr>
              <a:t> of the </a:t>
            </a:r>
            <a:r>
              <a:rPr lang="en-US" u="sng" smtClean="0">
                <a:latin typeface="Arial Narrow" pitchFamily="34" charset="0"/>
              </a:rPr>
              <a:t>changing</a:t>
            </a:r>
            <a:r>
              <a:rPr lang="en-US" smtClean="0">
                <a:latin typeface="Arial Narrow" pitchFamily="34" charset="0"/>
              </a:rPr>
              <a:t> or </a:t>
            </a:r>
            <a:r>
              <a:rPr lang="en-US" u="sng" smtClean="0">
                <a:latin typeface="Arial Narrow" pitchFamily="34" charset="0"/>
              </a:rPr>
              <a:t>introduction</a:t>
            </a:r>
            <a:r>
              <a:rPr lang="en-US" smtClean="0">
                <a:latin typeface="Arial Narrow" pitchFamily="34" charset="0"/>
              </a:rPr>
              <a:t> of a </a:t>
            </a:r>
            <a:r>
              <a:rPr lang="en-US" u="sng" smtClean="0">
                <a:latin typeface="Arial Narrow" pitchFamily="34" charset="0"/>
              </a:rPr>
              <a:t>variable</a:t>
            </a:r>
            <a:r>
              <a:rPr lang="en-US" smtClean="0">
                <a:latin typeface="Arial Narrow" pitchFamily="34" charset="0"/>
              </a:rPr>
              <a:t> in an environment</a:t>
            </a:r>
          </a:p>
        </p:txBody>
      </p:sp>
    </p:spTree>
    <p:extLst>
      <p:ext uri="{BB962C8B-B14F-4D97-AF65-F5344CB8AC3E}">
        <p14:creationId xmlns:p14="http://schemas.microsoft.com/office/powerpoint/2010/main" val="1071048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to="" calcmode="lin" valueType="num">
                                      <p:cBhvr>
                                        <p:cTn id="7" dur="1" fill="hold"/>
                                        <p:tgtEl>
                                          <p:spTgt spid="11161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11620">
                                            <p:txEl>
                                              <p:pRg st="0" end="0"/>
                                            </p:txEl>
                                          </p:spTgt>
                                        </p:tgtEl>
                                        <p:attrNameLst>
                                          <p:attrName>style.visibility</p:attrName>
                                        </p:attrNameLst>
                                      </p:cBhvr>
                                      <p:to>
                                        <p:strVal val="visible"/>
                                      </p:to>
                                    </p:set>
                                    <p:anim to="" calcmode="lin" valueType="num">
                                      <p:cBhvr>
                                        <p:cTn id="12" dur="1" fill="hold"/>
                                        <p:tgtEl>
                                          <p:spTgt spid="11162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11620">
                                            <p:txEl>
                                              <p:pRg st="1" end="1"/>
                                            </p:txEl>
                                          </p:spTgt>
                                        </p:tgtEl>
                                        <p:attrNameLst>
                                          <p:attrName>style.visibility</p:attrName>
                                        </p:attrNameLst>
                                      </p:cBhvr>
                                      <p:to>
                                        <p:strVal val="visible"/>
                                      </p:to>
                                    </p:set>
                                    <p:anim to="" calcmode="lin" valueType="num">
                                      <p:cBhvr>
                                        <p:cTn id="17" dur="1" fill="hold"/>
                                        <p:tgtEl>
                                          <p:spTgt spid="111620">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11620">
                                            <p:txEl>
                                              <p:pRg st="2" end="2"/>
                                            </p:txEl>
                                          </p:spTgt>
                                        </p:tgtEl>
                                        <p:attrNameLst>
                                          <p:attrName>style.visibility</p:attrName>
                                        </p:attrNameLst>
                                      </p:cBhvr>
                                      <p:to>
                                        <p:strVal val="visible"/>
                                      </p:to>
                                    </p:set>
                                    <p:anim to="" calcmode="lin" valueType="num">
                                      <p:cBhvr>
                                        <p:cTn id="22" dur="1" fill="hold"/>
                                        <p:tgtEl>
                                          <p:spTgt spid="11162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z="5400" b="1" smtClean="0">
                <a:latin typeface="Arial Narrow" pitchFamily="34" charset="0"/>
              </a:rPr>
              <a:t>FOOD WEB</a:t>
            </a:r>
          </a:p>
        </p:txBody>
      </p:sp>
      <p:pic>
        <p:nvPicPr>
          <p:cNvPr id="122883" name="Picture 3" descr="foodwe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2133600"/>
            <a:ext cx="6324600" cy="4495800"/>
          </a:xfrm>
          <a:noFill/>
        </p:spPr>
      </p:pic>
    </p:spTree>
    <p:extLst>
      <p:ext uri="{BB962C8B-B14F-4D97-AF65-F5344CB8AC3E}">
        <p14:creationId xmlns:p14="http://schemas.microsoft.com/office/powerpoint/2010/main" val="56585191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 to="" calcmode="lin" valueType="num">
                                      <p:cBhvr>
                                        <p:cTn id="7" dur="1" fill="hold"/>
                                        <p:tgtEl>
                                          <p:spTgt spid="12288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 to="" calcmode="lin" valueType="num">
                                      <p:cBhvr>
                                        <p:cTn id="12" dur="1" fill="hold"/>
                                        <p:tgtEl>
                                          <p:spTgt spid="12288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smtClean="0"/>
              <a:t>Homeostasis (cont.)</a:t>
            </a:r>
          </a:p>
        </p:txBody>
      </p:sp>
      <p:pic>
        <p:nvPicPr>
          <p:cNvPr id="12291" name="Picture 5" descr="eskimo">
            <a:hlinkClick r:id="rId3"/>
          </p:cNvPr>
          <p:cNvPicPr>
            <a:picLocks noChangeAspect="1" noChangeArrowheads="1"/>
          </p:cNvPicPr>
          <p:nvPr/>
        </p:nvPicPr>
        <p:blipFill>
          <a:blip r:embed="rId4" cstate="print"/>
          <a:srcRect/>
          <a:stretch>
            <a:fillRect/>
          </a:stretch>
        </p:blipFill>
        <p:spPr bwMode="auto">
          <a:xfrm>
            <a:off x="457200" y="1600200"/>
            <a:ext cx="3581400" cy="2382838"/>
          </a:xfrm>
          <a:prstGeom prst="rect">
            <a:avLst/>
          </a:prstGeom>
          <a:noFill/>
          <a:ln w="9525">
            <a:noFill/>
            <a:miter lim="800000"/>
            <a:headEnd/>
            <a:tailEnd/>
          </a:ln>
        </p:spPr>
      </p:pic>
      <p:pic>
        <p:nvPicPr>
          <p:cNvPr id="12292" name="Picture 7" descr="amaznat"/>
          <p:cNvPicPr>
            <a:picLocks noGrp="1" noChangeAspect="1" noChangeArrowheads="1"/>
          </p:cNvPicPr>
          <p:nvPr>
            <p:ph idx="1"/>
          </p:nvPr>
        </p:nvPicPr>
        <p:blipFill>
          <a:blip r:embed="rId5" cstate="print"/>
          <a:srcRect/>
          <a:stretch>
            <a:fillRect/>
          </a:stretch>
        </p:blipFill>
        <p:spPr>
          <a:xfrm>
            <a:off x="5562600" y="1600200"/>
            <a:ext cx="2778125" cy="4953000"/>
          </a:xfrm>
          <a:noFill/>
        </p:spPr>
      </p:pic>
      <p:sp>
        <p:nvSpPr>
          <p:cNvPr id="12293" name="Text Box 9"/>
          <p:cNvSpPr txBox="1">
            <a:spLocks noChangeArrowheads="1"/>
          </p:cNvSpPr>
          <p:nvPr/>
        </p:nvSpPr>
        <p:spPr bwMode="auto">
          <a:xfrm>
            <a:off x="457200" y="4191000"/>
            <a:ext cx="4800600" cy="1552575"/>
          </a:xfrm>
          <a:prstGeom prst="rect">
            <a:avLst/>
          </a:prstGeom>
          <a:noFill/>
          <a:ln w="9525">
            <a:noFill/>
            <a:miter lim="800000"/>
            <a:headEnd/>
            <a:tailEnd/>
          </a:ln>
        </p:spPr>
        <p:txBody>
          <a:bodyPr>
            <a:spAutoFit/>
          </a:bodyPr>
          <a:lstStyle/>
          <a:p>
            <a:pPr fontAlgn="base">
              <a:spcBef>
                <a:spcPct val="50000"/>
              </a:spcBef>
              <a:spcAft>
                <a:spcPct val="0"/>
              </a:spcAft>
            </a:pPr>
            <a:r>
              <a:rPr lang="en-US" sz="2400" b="1">
                <a:solidFill>
                  <a:srgbClr val="FFFFFF"/>
                </a:solidFill>
              </a:rPr>
              <a:t>Both of these humans live in vastly different environments and have similar internal body temperatures and conditions.  </a:t>
            </a:r>
          </a:p>
        </p:txBody>
      </p:sp>
    </p:spTree>
    <p:extLst>
      <p:ext uri="{BB962C8B-B14F-4D97-AF65-F5344CB8AC3E}">
        <p14:creationId xmlns:p14="http://schemas.microsoft.com/office/powerpoint/2010/main" val="1763522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4000" u="sng" dirty="0" smtClean="0"/>
              <a:t>Ecology Vocabulary</a:t>
            </a:r>
            <a:endParaRPr lang="en-US" sz="4000" u="sng" dirty="0"/>
          </a:p>
        </p:txBody>
      </p:sp>
      <p:sp>
        <p:nvSpPr>
          <p:cNvPr id="3" name="Subtitle 2"/>
          <p:cNvSpPr>
            <a:spLocks noGrp="1"/>
          </p:cNvSpPr>
          <p:nvPr>
            <p:ph type="subTitle" idx="1"/>
          </p:nvPr>
        </p:nvSpPr>
        <p:spPr>
          <a:xfrm>
            <a:off x="0" y="838200"/>
            <a:ext cx="9144000" cy="6096000"/>
          </a:xfrm>
        </p:spPr>
        <p:txBody>
          <a:bodyPr>
            <a:normAutofit/>
          </a:bodyPr>
          <a:lstStyle/>
          <a:p>
            <a:pPr marL="68580" algn="l"/>
            <a:r>
              <a:rPr lang="en-US" dirty="0" smtClean="0"/>
              <a:t>Ecology				</a:t>
            </a:r>
            <a:r>
              <a:rPr lang="en-US" dirty="0" err="1" smtClean="0"/>
              <a:t>Abiotic</a:t>
            </a:r>
            <a:endParaRPr lang="en-US" dirty="0" smtClean="0"/>
          </a:p>
          <a:p>
            <a:pPr marL="68580" algn="l"/>
            <a:r>
              <a:rPr lang="en-US" dirty="0" smtClean="0"/>
              <a:t>Biome				Biotic</a:t>
            </a:r>
          </a:p>
          <a:p>
            <a:pPr marL="68580" algn="l"/>
            <a:r>
              <a:rPr lang="en-US" dirty="0" smtClean="0"/>
              <a:t>Ecosystem			Food Chain</a:t>
            </a:r>
          </a:p>
          <a:p>
            <a:pPr marL="68580" algn="l"/>
            <a:r>
              <a:rPr lang="en-US" dirty="0" smtClean="0"/>
              <a:t>Community			Food Web</a:t>
            </a:r>
          </a:p>
          <a:p>
            <a:pPr marL="68580" algn="l"/>
            <a:r>
              <a:rPr lang="en-US" dirty="0" smtClean="0"/>
              <a:t>	Predation</a:t>
            </a:r>
          </a:p>
          <a:p>
            <a:pPr marL="68580" algn="l"/>
            <a:r>
              <a:rPr lang="en-US" dirty="0" smtClean="0"/>
              <a:t>	Parasitism</a:t>
            </a:r>
          </a:p>
          <a:p>
            <a:pPr marL="68580" algn="l"/>
            <a:r>
              <a:rPr lang="en-US" dirty="0" smtClean="0"/>
              <a:t>	Commensalism</a:t>
            </a:r>
          </a:p>
          <a:p>
            <a:pPr marL="68580" algn="l"/>
            <a:r>
              <a:rPr lang="en-US" dirty="0" smtClean="0"/>
              <a:t>	Mutualism</a:t>
            </a:r>
          </a:p>
          <a:p>
            <a:pPr marL="68580" algn="l"/>
            <a:r>
              <a:rPr lang="en-US" dirty="0" smtClean="0"/>
              <a:t>Population</a:t>
            </a:r>
          </a:p>
          <a:p>
            <a:pPr algn="l"/>
            <a:endParaRPr lang="en-US" sz="2000" dirty="0" smtClean="0"/>
          </a:p>
        </p:txBody>
      </p:sp>
    </p:spTree>
    <p:extLst>
      <p:ext uri="{BB962C8B-B14F-4D97-AF65-F5344CB8AC3E}">
        <p14:creationId xmlns:p14="http://schemas.microsoft.com/office/powerpoint/2010/main" val="13518166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b="1" smtClean="0">
                <a:latin typeface="Arial Unicode MS" pitchFamily="34" charset="-128"/>
              </a:rPr>
              <a:t>Ecological Pyramids:</a:t>
            </a:r>
          </a:p>
        </p:txBody>
      </p:sp>
      <p:pic>
        <p:nvPicPr>
          <p:cNvPr id="50180" name="Picture 4" descr="pyram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971800"/>
            <a:ext cx="4410075"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energy_pyr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114800" y="1828800"/>
            <a:ext cx="4800600" cy="4456113"/>
          </a:xfrm>
          <a:noFill/>
        </p:spPr>
      </p:pic>
      <p:sp>
        <p:nvSpPr>
          <p:cNvPr id="50182" name="Rectangle 6"/>
          <p:cNvSpPr>
            <a:spLocks noChangeArrowheads="1"/>
          </p:cNvSpPr>
          <p:nvPr/>
        </p:nvSpPr>
        <p:spPr bwMode="auto">
          <a:xfrm>
            <a:off x="533400" y="1752600"/>
            <a:ext cx="403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lnSpc>
                <a:spcPct val="90000"/>
              </a:lnSpc>
              <a:spcBef>
                <a:spcPct val="20000"/>
              </a:spcBef>
              <a:spcAft>
                <a:spcPct val="0"/>
              </a:spcAft>
            </a:pPr>
            <a:r>
              <a:rPr lang="en-US" sz="4000" smtClean="0">
                <a:solidFill>
                  <a:srgbClr val="000000"/>
                </a:solidFill>
                <a:latin typeface="Arial Unicode MS" pitchFamily="34" charset="-128"/>
              </a:rPr>
              <a:t>	graphs which illustrate the trophic levels in a community.</a:t>
            </a:r>
            <a:br>
              <a:rPr lang="en-US" sz="4000" smtClean="0">
                <a:solidFill>
                  <a:srgbClr val="000000"/>
                </a:solidFill>
                <a:latin typeface="Arial Unicode MS" pitchFamily="34" charset="-128"/>
              </a:rPr>
            </a:br>
            <a:r>
              <a:rPr lang="en-US" sz="4000" smtClean="0">
                <a:solidFill>
                  <a:srgbClr val="000000"/>
                </a:solidFill>
                <a:latin typeface="Comic Sans MS" pitchFamily="66" charset="0"/>
              </a:rPr>
              <a:t>  </a:t>
            </a:r>
            <a:br>
              <a:rPr lang="en-US" sz="4000" smtClean="0">
                <a:solidFill>
                  <a:srgbClr val="000000"/>
                </a:solidFill>
                <a:latin typeface="Comic Sans MS" pitchFamily="66" charset="0"/>
              </a:rPr>
            </a:br>
            <a:endParaRPr lang="en-US" sz="4000" smtClean="0">
              <a:solidFill>
                <a:srgbClr val="000000"/>
              </a:solidFill>
              <a:latin typeface="Comic Sans MS" pitchFamily="66" charset="0"/>
            </a:endParaRPr>
          </a:p>
        </p:txBody>
      </p:sp>
    </p:spTree>
    <p:extLst>
      <p:ext uri="{BB962C8B-B14F-4D97-AF65-F5344CB8AC3E}">
        <p14:creationId xmlns:p14="http://schemas.microsoft.com/office/powerpoint/2010/main" val="143673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0.0 -1.84971E-6 L 0.22917 0.07515 " pathEditMode="relative" rAng="0" ptsTypes="AA">
                                      <p:cBhvr>
                                        <p:cTn id="6" dur="2000" fill="hold"/>
                                        <p:tgtEl>
                                          <p:spTgt spid="50181"/>
                                        </p:tgtEl>
                                        <p:attrNameLst>
                                          <p:attrName>ppt_x</p:attrName>
                                          <p:attrName>ppt_y</p:attrName>
                                        </p:attrNameLst>
                                      </p:cBhvr>
                                      <p:rCtr x="11458" y="3746"/>
                                    </p:animMotion>
                                  </p:childTnLst>
                                </p:cTn>
                              </p:par>
                              <p:par>
                                <p:cTn id="7" presetID="9" presetClass="entr" presetSubtype="0" fill="hold" grpId="0" nodeType="withEffect">
                                  <p:stCondLst>
                                    <p:cond delay="0"/>
                                  </p:stCondLst>
                                  <p:childTnLst>
                                    <p:set>
                                      <p:cBhvr>
                                        <p:cTn id="8" dur="1" fill="hold">
                                          <p:stCondLst>
                                            <p:cond delay="0"/>
                                          </p:stCondLst>
                                        </p:cTn>
                                        <p:tgtEl>
                                          <p:spTgt spid="50182"/>
                                        </p:tgtEl>
                                        <p:attrNameLst>
                                          <p:attrName>style.visibility</p:attrName>
                                        </p:attrNameLst>
                                      </p:cBhvr>
                                      <p:to>
                                        <p:strVal val="visible"/>
                                      </p:to>
                                    </p:set>
                                    <p:animEffect transition="in" filter="dissolve">
                                      <p:cBhvr>
                                        <p:cTn id="9" dur="500"/>
                                        <p:tgtEl>
                                          <p:spTgt spid="501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0180"/>
                                        </p:tgtEl>
                                        <p:attrNameLst>
                                          <p:attrName>style.visibility</p:attrName>
                                        </p:attrNameLst>
                                      </p:cBhvr>
                                      <p:to>
                                        <p:strVal val="visible"/>
                                      </p:to>
                                    </p:set>
                                    <p:anim calcmode="lin" valueType="num">
                                      <p:cBhvr additive="base">
                                        <p:cTn id="14" dur="500" fill="hold"/>
                                        <p:tgtEl>
                                          <p:spTgt spid="50180"/>
                                        </p:tgtEl>
                                        <p:attrNameLst>
                                          <p:attrName>ppt_x</p:attrName>
                                        </p:attrNameLst>
                                      </p:cBhvr>
                                      <p:tavLst>
                                        <p:tav tm="0">
                                          <p:val>
                                            <p:strVal val="#ppt_x"/>
                                          </p:val>
                                        </p:tav>
                                        <p:tav tm="100000">
                                          <p:val>
                                            <p:strVal val="#ppt_x"/>
                                          </p:val>
                                        </p:tav>
                                      </p:tavLst>
                                    </p:anim>
                                    <p:anim calcmode="lin" valueType="num">
                                      <p:cBhvr additive="base">
                                        <p:cTn id="15" dur="500" fill="hold"/>
                                        <p:tgtEl>
                                          <p:spTgt spid="50180"/>
                                        </p:tgtEl>
                                        <p:attrNameLst>
                                          <p:attrName>ppt_y</p:attrName>
                                        </p:attrNameLst>
                                      </p:cBhvr>
                                      <p:tavLst>
                                        <p:tav tm="0">
                                          <p:val>
                                            <p:strVal val="1+#ppt_h/2"/>
                                          </p:val>
                                        </p:tav>
                                        <p:tav tm="100000">
                                          <p:val>
                                            <p:strVal val="#ppt_y"/>
                                          </p:val>
                                        </p:tav>
                                      </p:tavLst>
                                    </p:anim>
                                  </p:childTnLst>
                                </p:cTn>
                              </p:par>
                              <p:par>
                                <p:cTn id="16" presetID="2" presetClass="exit" presetSubtype="4" fill="hold" nodeType="withEffect">
                                  <p:stCondLst>
                                    <p:cond delay="0"/>
                                  </p:stCondLst>
                                  <p:childTnLst>
                                    <p:anim calcmode="lin" valueType="num">
                                      <p:cBhvr additive="base">
                                        <p:cTn id="17" dur="500"/>
                                        <p:tgtEl>
                                          <p:spTgt spid="50181"/>
                                        </p:tgtEl>
                                        <p:attrNameLst>
                                          <p:attrName>ppt_x</p:attrName>
                                        </p:attrNameLst>
                                      </p:cBhvr>
                                      <p:tavLst>
                                        <p:tav tm="0">
                                          <p:val>
                                            <p:strVal val="ppt_x"/>
                                          </p:val>
                                        </p:tav>
                                        <p:tav tm="100000">
                                          <p:val>
                                            <p:strVal val="ppt_x"/>
                                          </p:val>
                                        </p:tav>
                                      </p:tavLst>
                                    </p:anim>
                                    <p:anim calcmode="lin" valueType="num">
                                      <p:cBhvr additive="base">
                                        <p:cTn id="18" dur="500"/>
                                        <p:tgtEl>
                                          <p:spTgt spid="50181"/>
                                        </p:tgtEl>
                                        <p:attrNameLst>
                                          <p:attrName>ppt_y</p:attrName>
                                        </p:attrNameLst>
                                      </p:cBhvr>
                                      <p:tavLst>
                                        <p:tav tm="0">
                                          <p:val>
                                            <p:strVal val="ppt_y"/>
                                          </p:val>
                                        </p:tav>
                                        <p:tav tm="100000">
                                          <p:val>
                                            <p:strVal val="1+ppt_h/2"/>
                                          </p:val>
                                        </p:tav>
                                      </p:tavLst>
                                    </p:anim>
                                    <p:set>
                                      <p:cBhvr>
                                        <p:cTn id="19" dur="1" fill="hold">
                                          <p:stCondLst>
                                            <p:cond delay="499"/>
                                          </p:stCondLst>
                                        </p:cTn>
                                        <p:tgtEl>
                                          <p:spTgt spid="501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extLst>
              <a:ext uri="{28A0092B-C50C-407E-A947-70E740481C1C}">
                <a14:useLocalDpi xmlns:a14="http://schemas.microsoft.com/office/drawing/2010/main" val="0"/>
              </a:ext>
            </a:extLst>
          </a:blip>
          <a:srcRect l="653" t="645" r="653" b="2998"/>
          <a:stretch>
            <a:fillRect/>
          </a:stretch>
        </p:blipFill>
        <p:spPr bwMode="auto">
          <a:xfrm>
            <a:off x="1066800" y="838200"/>
            <a:ext cx="73152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3175" y="0"/>
            <a:ext cx="6032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fontAlgn="base" hangingPunct="0">
              <a:spcBef>
                <a:spcPct val="0"/>
              </a:spcBef>
              <a:spcAft>
                <a:spcPct val="0"/>
              </a:spcAft>
            </a:pPr>
            <a:r>
              <a:rPr lang="en-US" sz="2400" smtClean="0">
                <a:solidFill>
                  <a:srgbClr val="000000"/>
                </a:solidFill>
              </a:rPr>
              <a:t>Does all the energy this caterpillar eats get </a:t>
            </a:r>
          </a:p>
          <a:p>
            <a:pPr algn="r" eaLnBrk="0" fontAlgn="base" hangingPunct="0">
              <a:spcBef>
                <a:spcPct val="0"/>
              </a:spcBef>
              <a:spcAft>
                <a:spcPct val="0"/>
              </a:spcAft>
            </a:pPr>
            <a:r>
              <a:rPr lang="en-US" sz="2400" smtClean="0">
                <a:solidFill>
                  <a:srgbClr val="000000"/>
                </a:solidFill>
              </a:rPr>
              <a:t>passed to the bird who eats him?</a:t>
            </a:r>
          </a:p>
        </p:txBody>
      </p:sp>
      <p:sp>
        <p:nvSpPr>
          <p:cNvPr id="87046" name="Rectangle 6"/>
          <p:cNvSpPr>
            <a:spLocks noChangeArrowheads="1"/>
          </p:cNvSpPr>
          <p:nvPr/>
        </p:nvSpPr>
        <p:spPr bwMode="auto">
          <a:xfrm>
            <a:off x="3505200" y="1752600"/>
            <a:ext cx="21828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lnSpc>
                <a:spcPct val="90000"/>
              </a:lnSpc>
              <a:spcBef>
                <a:spcPct val="0"/>
              </a:spcBef>
              <a:spcAft>
                <a:spcPct val="0"/>
              </a:spcAft>
            </a:pPr>
            <a:r>
              <a:rPr lang="en-US" sz="1600" b="1" smtClean="0">
                <a:solidFill>
                  <a:srgbClr val="000000"/>
                </a:solidFill>
              </a:rPr>
              <a:t>Plant material eaten by caterpillar</a:t>
            </a:r>
          </a:p>
        </p:txBody>
      </p:sp>
      <p:sp>
        <p:nvSpPr>
          <p:cNvPr id="87047" name="Rectangle 7"/>
          <p:cNvSpPr>
            <a:spLocks noChangeArrowheads="1"/>
          </p:cNvSpPr>
          <p:nvPr/>
        </p:nvSpPr>
        <p:spPr bwMode="auto">
          <a:xfrm>
            <a:off x="3460750" y="2684463"/>
            <a:ext cx="22844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lnSpc>
                <a:spcPct val="90000"/>
              </a:lnSpc>
              <a:spcBef>
                <a:spcPct val="0"/>
              </a:spcBef>
              <a:spcAft>
                <a:spcPct val="0"/>
              </a:spcAft>
            </a:pPr>
            <a:r>
              <a:rPr lang="en-US" sz="1600" b="1" smtClean="0">
                <a:solidFill>
                  <a:srgbClr val="000000"/>
                </a:solidFill>
              </a:rPr>
              <a:t>100 kilocalories (kcal)</a:t>
            </a:r>
          </a:p>
        </p:txBody>
      </p:sp>
      <p:sp>
        <p:nvSpPr>
          <p:cNvPr id="87048" name="Rectangle 8"/>
          <p:cNvSpPr>
            <a:spLocks noChangeArrowheads="1"/>
          </p:cNvSpPr>
          <p:nvPr/>
        </p:nvSpPr>
        <p:spPr bwMode="auto">
          <a:xfrm>
            <a:off x="1220788" y="4576763"/>
            <a:ext cx="7604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lnSpc>
                <a:spcPct val="90000"/>
              </a:lnSpc>
              <a:spcBef>
                <a:spcPct val="0"/>
              </a:spcBef>
              <a:spcAft>
                <a:spcPct val="0"/>
              </a:spcAft>
            </a:pPr>
            <a:r>
              <a:rPr lang="en-US" sz="1600" b="1" smtClean="0">
                <a:solidFill>
                  <a:srgbClr val="000000"/>
                </a:solidFill>
              </a:rPr>
              <a:t>Feces</a:t>
            </a:r>
          </a:p>
        </p:txBody>
      </p:sp>
      <p:sp>
        <p:nvSpPr>
          <p:cNvPr id="87049" name="Rectangle 9"/>
          <p:cNvSpPr>
            <a:spLocks noChangeArrowheads="1"/>
          </p:cNvSpPr>
          <p:nvPr/>
        </p:nvSpPr>
        <p:spPr bwMode="auto">
          <a:xfrm>
            <a:off x="2278063" y="4294188"/>
            <a:ext cx="9366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lnSpc>
                <a:spcPct val="90000"/>
              </a:lnSpc>
              <a:spcBef>
                <a:spcPct val="0"/>
              </a:spcBef>
              <a:spcAft>
                <a:spcPct val="0"/>
              </a:spcAft>
            </a:pPr>
            <a:r>
              <a:rPr lang="en-US" sz="1600" b="1" smtClean="0">
                <a:solidFill>
                  <a:srgbClr val="000000"/>
                </a:solidFill>
              </a:rPr>
              <a:t>50 kcal</a:t>
            </a:r>
          </a:p>
        </p:txBody>
      </p:sp>
      <p:sp>
        <p:nvSpPr>
          <p:cNvPr id="87050" name="Rectangle 10"/>
          <p:cNvSpPr>
            <a:spLocks noChangeArrowheads="1"/>
          </p:cNvSpPr>
          <p:nvPr/>
        </p:nvSpPr>
        <p:spPr bwMode="auto">
          <a:xfrm>
            <a:off x="4327525" y="5938838"/>
            <a:ext cx="8953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lnSpc>
                <a:spcPct val="90000"/>
              </a:lnSpc>
              <a:spcBef>
                <a:spcPct val="0"/>
              </a:spcBef>
              <a:spcAft>
                <a:spcPct val="0"/>
              </a:spcAft>
            </a:pPr>
            <a:r>
              <a:rPr lang="en-US" sz="1600" b="1" smtClean="0">
                <a:solidFill>
                  <a:srgbClr val="000000"/>
                </a:solidFill>
              </a:rPr>
              <a:t>Growth</a:t>
            </a:r>
          </a:p>
        </p:txBody>
      </p:sp>
      <p:sp>
        <p:nvSpPr>
          <p:cNvPr id="87051" name="Rectangle 11"/>
          <p:cNvSpPr>
            <a:spLocks noChangeArrowheads="1"/>
          </p:cNvSpPr>
          <p:nvPr/>
        </p:nvSpPr>
        <p:spPr bwMode="auto">
          <a:xfrm>
            <a:off x="4349750" y="5292725"/>
            <a:ext cx="8747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lnSpc>
                <a:spcPct val="90000"/>
              </a:lnSpc>
              <a:spcBef>
                <a:spcPct val="0"/>
              </a:spcBef>
              <a:spcAft>
                <a:spcPct val="0"/>
              </a:spcAft>
            </a:pPr>
            <a:r>
              <a:rPr lang="en-US" sz="1600" b="1" smtClean="0">
                <a:solidFill>
                  <a:srgbClr val="000000"/>
                </a:solidFill>
              </a:rPr>
              <a:t>15 kcal</a:t>
            </a:r>
          </a:p>
        </p:txBody>
      </p:sp>
      <p:sp>
        <p:nvSpPr>
          <p:cNvPr id="87052" name="Rectangle 12"/>
          <p:cNvSpPr>
            <a:spLocks noChangeArrowheads="1"/>
          </p:cNvSpPr>
          <p:nvPr/>
        </p:nvSpPr>
        <p:spPr bwMode="auto">
          <a:xfrm>
            <a:off x="6983413" y="4164013"/>
            <a:ext cx="14843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lnSpc>
                <a:spcPct val="90000"/>
              </a:lnSpc>
              <a:spcBef>
                <a:spcPct val="0"/>
              </a:spcBef>
              <a:spcAft>
                <a:spcPct val="0"/>
              </a:spcAft>
            </a:pPr>
            <a:r>
              <a:rPr lang="en-US" sz="1600" b="1" smtClean="0">
                <a:solidFill>
                  <a:srgbClr val="000000"/>
                </a:solidFill>
              </a:rPr>
              <a:t>Cellular respiration</a:t>
            </a:r>
          </a:p>
        </p:txBody>
      </p:sp>
      <p:sp>
        <p:nvSpPr>
          <p:cNvPr id="87053" name="Rectangle 13"/>
          <p:cNvSpPr>
            <a:spLocks noChangeArrowheads="1"/>
          </p:cNvSpPr>
          <p:nvPr/>
        </p:nvSpPr>
        <p:spPr bwMode="auto">
          <a:xfrm>
            <a:off x="5765800" y="3973513"/>
            <a:ext cx="8620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lnSpc>
                <a:spcPct val="90000"/>
              </a:lnSpc>
              <a:spcBef>
                <a:spcPct val="0"/>
              </a:spcBef>
              <a:spcAft>
                <a:spcPct val="0"/>
              </a:spcAft>
            </a:pPr>
            <a:r>
              <a:rPr lang="en-US" sz="1600" b="1" smtClean="0">
                <a:solidFill>
                  <a:srgbClr val="000000"/>
                </a:solidFill>
              </a:rPr>
              <a:t>35 kcal</a:t>
            </a:r>
          </a:p>
        </p:txBody>
      </p:sp>
      <p:pic>
        <p:nvPicPr>
          <p:cNvPr id="3084" name="Picture 2" descr="http://t0.gstatic.com/images?q=tbn:ANd9GcRXiOfNaolT226B1cj5FEJJlPgWlzNjsLTpVaingItxHeIfM7_uF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685800"/>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278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0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70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70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70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705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705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705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7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autoUpdateAnimBg="0"/>
      <p:bldP spid="87047" grpId="0" autoUpdateAnimBg="0"/>
      <p:bldP spid="87048" grpId="0" autoUpdateAnimBg="0"/>
      <p:bldP spid="87049" grpId="0" autoUpdateAnimBg="0"/>
      <p:bldP spid="87050" grpId="0" autoUpdateAnimBg="0"/>
      <p:bldP spid="87051" grpId="0" autoUpdateAnimBg="0"/>
      <p:bldP spid="87052" grpId="0" autoUpdateAnimBg="0"/>
      <p:bldP spid="8705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609600"/>
            <a:ext cx="7848600" cy="1143000"/>
          </a:xfrm>
        </p:spPr>
        <p:txBody>
          <a:bodyPr/>
          <a:lstStyle/>
          <a:p>
            <a:pPr eaLnBrk="1" hangingPunct="1"/>
            <a:r>
              <a:rPr lang="en-US" sz="3600" smtClean="0">
                <a:solidFill>
                  <a:schemeClr val="tx1"/>
                </a:solidFill>
                <a:latin typeface="Arial Unicode MS" pitchFamily="34" charset="-128"/>
                <a:cs typeface="Times New Roman" pitchFamily="18" charset="0"/>
              </a:rPr>
              <a:t>Most ecological pyramids are large at the base and narrow at the top.</a:t>
            </a:r>
            <a:r>
              <a:rPr lang="en-US" sz="3600" smtClean="0">
                <a:solidFill>
                  <a:schemeClr val="tx1"/>
                </a:solidFill>
                <a:latin typeface="Comic Sans MS" pitchFamily="66" charset="0"/>
                <a:cs typeface="Times New Roman" pitchFamily="18" charset="0"/>
              </a:rPr>
              <a:t> </a:t>
            </a:r>
          </a:p>
        </p:txBody>
      </p:sp>
      <p:sp>
        <p:nvSpPr>
          <p:cNvPr id="52227" name="Text Box 3"/>
          <p:cNvSpPr txBox="1">
            <a:spLocks noChangeArrowheads="1"/>
          </p:cNvSpPr>
          <p:nvPr/>
        </p:nvSpPr>
        <p:spPr bwMode="auto">
          <a:xfrm>
            <a:off x="685800" y="2362200"/>
            <a:ext cx="4572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800" smtClean="0">
                <a:solidFill>
                  <a:srgbClr val="000000"/>
                </a:solidFill>
                <a:latin typeface="Arial Unicode MS" pitchFamily="34" charset="-128"/>
                <a:cs typeface="Times New Roman" pitchFamily="18" charset="0"/>
              </a:rPr>
              <a:t>This is because every time that an organism is eaten by the next trophic level, some of the energy is lost as heat.</a:t>
            </a:r>
            <a:r>
              <a:rPr lang="en-US" sz="3600" smtClean="0">
                <a:solidFill>
                  <a:srgbClr val="000000"/>
                </a:solidFill>
                <a:latin typeface="Arial Unicode MS" pitchFamily="34" charset="-128"/>
              </a:rPr>
              <a:t> </a:t>
            </a:r>
          </a:p>
        </p:txBody>
      </p:sp>
      <p:sp>
        <p:nvSpPr>
          <p:cNvPr id="52228" name="AutoShape 4"/>
          <p:cNvSpPr>
            <a:spLocks noChangeArrowheads="1"/>
          </p:cNvSpPr>
          <p:nvPr/>
        </p:nvSpPr>
        <p:spPr bwMode="auto">
          <a:xfrm>
            <a:off x="5715000" y="2362200"/>
            <a:ext cx="2057400" cy="2819400"/>
          </a:xfrm>
          <a:prstGeom prst="triangle">
            <a:avLst>
              <a:gd name="adj" fmla="val 50000"/>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endParaRPr>
          </a:p>
        </p:txBody>
      </p:sp>
      <p:grpSp>
        <p:nvGrpSpPr>
          <p:cNvPr id="2" name="Group 5"/>
          <p:cNvGrpSpPr>
            <a:grpSpLocks/>
          </p:cNvGrpSpPr>
          <p:nvPr/>
        </p:nvGrpSpPr>
        <p:grpSpPr bwMode="auto">
          <a:xfrm>
            <a:off x="5638800" y="2514600"/>
            <a:ext cx="2590800" cy="3109913"/>
            <a:chOff x="0" y="1632"/>
            <a:chExt cx="1632" cy="1959"/>
          </a:xfrm>
        </p:grpSpPr>
        <p:sp>
          <p:nvSpPr>
            <p:cNvPr id="4102" name="Text Box 6"/>
            <p:cNvSpPr txBox="1">
              <a:spLocks noChangeArrowheads="1"/>
            </p:cNvSpPr>
            <p:nvPr/>
          </p:nvSpPr>
          <p:spPr bwMode="auto">
            <a:xfrm>
              <a:off x="0" y="3264"/>
              <a:ext cx="15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800" smtClean="0">
                  <a:solidFill>
                    <a:srgbClr val="FF0000"/>
                  </a:solidFill>
                  <a:latin typeface="Arial Unicode MS" pitchFamily="34" charset="-128"/>
                </a:rPr>
                <a:t>More Energy</a:t>
              </a:r>
            </a:p>
          </p:txBody>
        </p:sp>
        <p:sp>
          <p:nvSpPr>
            <p:cNvPr id="4103" name="Text Box 7"/>
            <p:cNvSpPr txBox="1">
              <a:spLocks noChangeArrowheads="1"/>
            </p:cNvSpPr>
            <p:nvPr/>
          </p:nvSpPr>
          <p:spPr bwMode="auto">
            <a:xfrm>
              <a:off x="48" y="1632"/>
              <a:ext cx="158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800" smtClean="0">
                  <a:solidFill>
                    <a:srgbClr val="FF0000"/>
                  </a:solidFill>
                  <a:latin typeface="Arial Unicode MS" pitchFamily="34" charset="-128"/>
                </a:rPr>
                <a:t>Less Energy</a:t>
              </a:r>
            </a:p>
          </p:txBody>
        </p:sp>
        <p:sp>
          <p:nvSpPr>
            <p:cNvPr id="4104" name="Line 8"/>
            <p:cNvSpPr>
              <a:spLocks noChangeShapeType="1"/>
            </p:cNvSpPr>
            <p:nvPr/>
          </p:nvSpPr>
          <p:spPr bwMode="auto">
            <a:xfrm flipV="1">
              <a:off x="672" y="2016"/>
              <a:ext cx="0" cy="1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grpSp>
    </p:spTree>
    <p:extLst>
      <p:ext uri="{BB962C8B-B14F-4D97-AF65-F5344CB8AC3E}">
        <p14:creationId xmlns:p14="http://schemas.microsoft.com/office/powerpoint/2010/main" val="376086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wipe(right)">
                                      <p:cBhvr>
                                        <p:cTn id="7" dur="500"/>
                                        <p:tgtEl>
                                          <p:spTgt spid="522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2228"/>
                                        </p:tgtEl>
                                        <p:attrNameLst>
                                          <p:attrName>style.visibility</p:attrName>
                                        </p:attrNameLst>
                                      </p:cBhvr>
                                      <p:to>
                                        <p:strVal val="visible"/>
                                      </p:to>
                                    </p:set>
                                    <p:animEffect transition="in" filter="wipe(up)">
                                      <p:cBhvr>
                                        <p:cTn id="10" dur="500"/>
                                        <p:tgtEl>
                                          <p:spTgt spid="522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54-14-TrophLevelHumanPop-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3400" y="1905000"/>
            <a:ext cx="8305800" cy="3600450"/>
          </a:xfrm>
          <a:noFill/>
        </p:spPr>
      </p:pic>
    </p:spTree>
    <p:extLst>
      <p:ext uri="{BB962C8B-B14F-4D97-AF65-F5344CB8AC3E}">
        <p14:creationId xmlns:p14="http://schemas.microsoft.com/office/powerpoint/2010/main" val="334605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latin typeface="Comic Sans MS" pitchFamily="66" charset="0"/>
              </a:rPr>
              <a:t>3 TYPES OF PYRAMIDS:</a:t>
            </a:r>
          </a:p>
        </p:txBody>
      </p:sp>
      <p:sp>
        <p:nvSpPr>
          <p:cNvPr id="6147" name="Rectangle 3"/>
          <p:cNvSpPr>
            <a:spLocks noGrp="1" noChangeArrowheads="1"/>
          </p:cNvSpPr>
          <p:nvPr>
            <p:ph type="body" idx="1"/>
          </p:nvPr>
        </p:nvSpPr>
        <p:spPr>
          <a:xfrm>
            <a:off x="1219200" y="1600200"/>
            <a:ext cx="7467600" cy="1981200"/>
          </a:xfrm>
        </p:spPr>
        <p:txBody>
          <a:bodyPr/>
          <a:lstStyle/>
          <a:p>
            <a:pPr marL="609600" indent="-609600" eaLnBrk="1" hangingPunct="1">
              <a:buFontTx/>
              <a:buAutoNum type="arabicPeriod"/>
            </a:pPr>
            <a:r>
              <a:rPr lang="en-US" smtClean="0">
                <a:latin typeface="Comic Sans MS" pitchFamily="66" charset="0"/>
              </a:rPr>
              <a:t>Pyramid of Biomass</a:t>
            </a:r>
          </a:p>
          <a:p>
            <a:pPr marL="609600" indent="-609600" eaLnBrk="1" hangingPunct="1">
              <a:buFontTx/>
              <a:buAutoNum type="arabicPeriod"/>
            </a:pPr>
            <a:r>
              <a:rPr lang="en-US" smtClean="0">
                <a:latin typeface="Comic Sans MS" pitchFamily="66" charset="0"/>
              </a:rPr>
              <a:t>Pyramid of Energy</a:t>
            </a:r>
          </a:p>
          <a:p>
            <a:pPr marL="609600" indent="-609600" eaLnBrk="1" hangingPunct="1">
              <a:buFontTx/>
              <a:buAutoNum type="arabicPeriod" startAt="3"/>
            </a:pPr>
            <a:r>
              <a:rPr lang="en-US" smtClean="0">
                <a:latin typeface="Comic Sans MS" pitchFamily="66" charset="0"/>
              </a:rPr>
              <a:t>Pyramid of Numbers</a:t>
            </a:r>
          </a:p>
        </p:txBody>
      </p:sp>
      <p:pic>
        <p:nvPicPr>
          <p:cNvPr id="5128" name="Picture 8" descr="movi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038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movi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038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movi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038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633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1000" fill="hold"/>
                                        <p:tgtEl>
                                          <p:spTgt spid="5128"/>
                                        </p:tgtEl>
                                        <p:attrNameLst>
                                          <p:attrName>ppt_x</p:attrName>
                                        </p:attrNameLst>
                                      </p:cBhvr>
                                      <p:tavLst>
                                        <p:tav tm="0">
                                          <p:val>
                                            <p:strVal val="0-#ppt_w/2"/>
                                          </p:val>
                                        </p:tav>
                                        <p:tav tm="100000">
                                          <p:val>
                                            <p:strVal val="#ppt_x"/>
                                          </p:val>
                                        </p:tav>
                                      </p:tavLst>
                                    </p:anim>
                                    <p:anim calcmode="lin" valueType="num">
                                      <p:cBhvr additive="base">
                                        <p:cTn id="8" dur="1000" fill="hold"/>
                                        <p:tgtEl>
                                          <p:spTgt spid="512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8" fill="hold" nodeType="afterEffect">
                                  <p:stCondLst>
                                    <p:cond delay="2000"/>
                                  </p:stCondLst>
                                  <p:childTnLst>
                                    <p:set>
                                      <p:cBhvr>
                                        <p:cTn id="11" dur="1" fill="hold">
                                          <p:stCondLst>
                                            <p:cond delay="0"/>
                                          </p:stCondLst>
                                        </p:cTn>
                                        <p:tgtEl>
                                          <p:spTgt spid="5134"/>
                                        </p:tgtEl>
                                        <p:attrNameLst>
                                          <p:attrName>style.visibility</p:attrName>
                                        </p:attrNameLst>
                                      </p:cBhvr>
                                      <p:to>
                                        <p:strVal val="visible"/>
                                      </p:to>
                                    </p:set>
                                    <p:anim calcmode="lin" valueType="num">
                                      <p:cBhvr additive="base">
                                        <p:cTn id="12" dur="1000" fill="hold"/>
                                        <p:tgtEl>
                                          <p:spTgt spid="5134"/>
                                        </p:tgtEl>
                                        <p:attrNameLst>
                                          <p:attrName>ppt_x</p:attrName>
                                        </p:attrNameLst>
                                      </p:cBhvr>
                                      <p:tavLst>
                                        <p:tav tm="0">
                                          <p:val>
                                            <p:strVal val="0-#ppt_w/2"/>
                                          </p:val>
                                        </p:tav>
                                        <p:tav tm="100000">
                                          <p:val>
                                            <p:strVal val="#ppt_x"/>
                                          </p:val>
                                        </p:tav>
                                      </p:tavLst>
                                    </p:anim>
                                    <p:anim calcmode="lin" valueType="num">
                                      <p:cBhvr additive="base">
                                        <p:cTn id="13" dur="1000" fill="hold"/>
                                        <p:tgtEl>
                                          <p:spTgt spid="513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8" fill="hold" nodeType="afterEffect">
                                  <p:stCondLst>
                                    <p:cond delay="3000"/>
                                  </p:stCondLst>
                                  <p:childTnLst>
                                    <p:set>
                                      <p:cBhvr>
                                        <p:cTn id="16" dur="1" fill="hold">
                                          <p:stCondLst>
                                            <p:cond delay="0"/>
                                          </p:stCondLst>
                                        </p:cTn>
                                        <p:tgtEl>
                                          <p:spTgt spid="5131"/>
                                        </p:tgtEl>
                                        <p:attrNameLst>
                                          <p:attrName>style.visibility</p:attrName>
                                        </p:attrNameLst>
                                      </p:cBhvr>
                                      <p:to>
                                        <p:strVal val="visible"/>
                                      </p:to>
                                    </p:set>
                                    <p:anim calcmode="lin" valueType="num">
                                      <p:cBhvr additive="base">
                                        <p:cTn id="17" dur="1000" fill="hold"/>
                                        <p:tgtEl>
                                          <p:spTgt spid="5131"/>
                                        </p:tgtEl>
                                        <p:attrNameLst>
                                          <p:attrName>ppt_x</p:attrName>
                                        </p:attrNameLst>
                                      </p:cBhvr>
                                      <p:tavLst>
                                        <p:tav tm="0">
                                          <p:val>
                                            <p:strVal val="0-#ppt_w/2"/>
                                          </p:val>
                                        </p:tav>
                                        <p:tav tm="100000">
                                          <p:val>
                                            <p:strVal val="#ppt_x"/>
                                          </p:val>
                                        </p:tav>
                                      </p:tavLst>
                                    </p:anim>
                                    <p:anim calcmode="lin" valueType="num">
                                      <p:cBhvr additive="base">
                                        <p:cTn id="18" dur="1000" fill="hold"/>
                                        <p:tgtEl>
                                          <p:spTgt spid="5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mtClean="0">
                <a:latin typeface="Comic Sans MS" pitchFamily="66" charset="0"/>
              </a:rPr>
              <a:t>Pyramid of Biomass:</a:t>
            </a:r>
          </a:p>
        </p:txBody>
      </p:sp>
      <p:sp>
        <p:nvSpPr>
          <p:cNvPr id="7171" name="Rectangle 3"/>
          <p:cNvSpPr>
            <a:spLocks noGrp="1" noChangeArrowheads="1"/>
          </p:cNvSpPr>
          <p:nvPr>
            <p:ph type="body" sz="half" idx="1"/>
          </p:nvPr>
        </p:nvSpPr>
        <p:spPr>
          <a:xfrm>
            <a:off x="0" y="1295400"/>
            <a:ext cx="8763000" cy="2286000"/>
          </a:xfrm>
        </p:spPr>
        <p:txBody>
          <a:bodyPr/>
          <a:lstStyle/>
          <a:p>
            <a:pPr eaLnBrk="1" hangingPunct="1"/>
            <a:r>
              <a:rPr lang="en-US" sz="2400" smtClean="0">
                <a:latin typeface="Comic Sans MS" pitchFamily="66" charset="0"/>
              </a:rPr>
              <a:t>Illustrates the amount of biomass in each trophic level</a:t>
            </a:r>
            <a:r>
              <a:rPr lang="en-US" sz="2800" smtClean="0">
                <a:latin typeface="Comic Sans MS" pitchFamily="66" charset="0"/>
              </a:rPr>
              <a:t> </a:t>
            </a:r>
          </a:p>
          <a:p>
            <a:pPr lvl="1" eaLnBrk="1" hangingPunct="1"/>
            <a:r>
              <a:rPr lang="en-US" sz="2000" smtClean="0">
                <a:latin typeface="Comic Sans MS" pitchFamily="66" charset="0"/>
              </a:rPr>
              <a:t>Biomass weight is determined after dehydration</a:t>
            </a:r>
          </a:p>
          <a:p>
            <a:pPr eaLnBrk="1" hangingPunct="1"/>
            <a:r>
              <a:rPr lang="en-US" sz="2400" smtClean="0">
                <a:latin typeface="Comic Sans MS" pitchFamily="66" charset="0"/>
              </a:rPr>
              <a:t>Shows the amount </a:t>
            </a:r>
          </a:p>
          <a:p>
            <a:pPr eaLnBrk="1" hangingPunct="1">
              <a:buFontTx/>
              <a:buNone/>
            </a:pPr>
            <a:r>
              <a:rPr lang="en-US" sz="2400" smtClean="0">
                <a:latin typeface="Comic Sans MS" pitchFamily="66" charset="0"/>
              </a:rPr>
              <a:t>	of </a:t>
            </a:r>
            <a:r>
              <a:rPr lang="en-US" sz="2400" b="1" smtClean="0">
                <a:latin typeface="Comic Sans MS" pitchFamily="66" charset="0"/>
              </a:rPr>
              <a:t>matter</a:t>
            </a:r>
            <a:r>
              <a:rPr lang="en-US" sz="2400" smtClean="0">
                <a:latin typeface="Comic Sans MS" pitchFamily="66" charset="0"/>
              </a:rPr>
              <a:t> lost </a:t>
            </a:r>
          </a:p>
          <a:p>
            <a:pPr eaLnBrk="1" hangingPunct="1">
              <a:buFontTx/>
              <a:buNone/>
            </a:pPr>
            <a:r>
              <a:rPr lang="en-US" sz="2400" smtClean="0">
                <a:latin typeface="Comic Sans MS" pitchFamily="66" charset="0"/>
              </a:rPr>
              <a:t>	between trophic </a:t>
            </a:r>
          </a:p>
          <a:p>
            <a:pPr eaLnBrk="1" hangingPunct="1">
              <a:buFontTx/>
              <a:buNone/>
            </a:pPr>
            <a:r>
              <a:rPr lang="en-US" sz="2400" smtClean="0">
                <a:latin typeface="Comic Sans MS" pitchFamily="66" charset="0"/>
              </a:rPr>
              <a:t>	levels.</a:t>
            </a:r>
          </a:p>
          <a:p>
            <a:pPr eaLnBrk="1" hangingPunct="1"/>
            <a:r>
              <a:rPr lang="en-US" sz="2400" smtClean="0">
                <a:latin typeface="Comic Sans MS" pitchFamily="66" charset="0"/>
              </a:rPr>
              <a:t>Measured in Kg, </a:t>
            </a:r>
          </a:p>
          <a:p>
            <a:pPr eaLnBrk="1" hangingPunct="1">
              <a:buFontTx/>
              <a:buNone/>
            </a:pPr>
            <a:r>
              <a:rPr lang="en-US" sz="2400" smtClean="0">
                <a:latin typeface="Comic Sans MS" pitchFamily="66" charset="0"/>
              </a:rPr>
              <a:t>	grams or pounds</a:t>
            </a:r>
          </a:p>
          <a:p>
            <a:pPr eaLnBrk="1" hangingPunct="1">
              <a:buFontTx/>
              <a:buNone/>
            </a:pPr>
            <a:endParaRPr lang="en-US" sz="2800" smtClean="0">
              <a:latin typeface="Comic Sans MS" pitchFamily="66" charset="0"/>
            </a:endParaRPr>
          </a:p>
        </p:txBody>
      </p:sp>
      <p:pic>
        <p:nvPicPr>
          <p:cNvPr id="7178" name="Picture 10" descr="trophic"/>
          <p:cNvPicPr>
            <a:picLocks noGrp="1" noChangeAspect="1" noChangeArrowheads="1"/>
          </p:cNvPicPr>
          <p:nvPr>
            <p:ph sz="quarter" idx="3"/>
          </p:nvPr>
        </p:nvPicPr>
        <p:blipFill>
          <a:blip r:embed="rId4">
            <a:lum bright="6000" contrast="6000"/>
            <a:extLst>
              <a:ext uri="{28A0092B-C50C-407E-A947-70E740481C1C}">
                <a14:useLocalDpi xmlns:a14="http://schemas.microsoft.com/office/drawing/2010/main" val="0"/>
              </a:ext>
            </a:extLst>
          </a:blip>
          <a:srcRect/>
          <a:stretch>
            <a:fillRect/>
          </a:stretch>
        </p:blipFill>
        <p:spPr>
          <a:xfrm>
            <a:off x="3733800" y="2362200"/>
            <a:ext cx="4953000" cy="4310063"/>
          </a:xfrm>
          <a:noFill/>
        </p:spPr>
      </p:pic>
    </p:spTree>
    <p:extLst>
      <p:ext uri="{BB962C8B-B14F-4D97-AF65-F5344CB8AC3E}">
        <p14:creationId xmlns:p14="http://schemas.microsoft.com/office/powerpoint/2010/main" val="33064679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amond(in)">
                                      <p:cBhvr>
                                        <p:cTn id="7" dur="20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amond(in)">
                                      <p:cBhvr>
                                        <p:cTn id="12" dur="20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amond(in)">
                                      <p:cBhvr>
                                        <p:cTn id="17" dur="2000"/>
                                        <p:tgtEl>
                                          <p:spTgt spid="7171">
                                            <p:txEl>
                                              <p:pRg st="2" end="2"/>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171">
                                            <p:txEl>
                                              <p:pRg st="3" end="3"/>
                                            </p:txEl>
                                          </p:spTgt>
                                        </p:tgtEl>
                                        <p:attrNameLst>
                                          <p:attrName>style.visibility</p:attrName>
                                        </p:attrNameLst>
                                      </p:cBhvr>
                                      <p:to>
                                        <p:strVal val="visible"/>
                                      </p:to>
                                    </p:set>
                                    <p:animEffect transition="in" filter="diamond(in)">
                                      <p:cBhvr>
                                        <p:cTn id="20" dur="2000"/>
                                        <p:tgtEl>
                                          <p:spTgt spid="7171">
                                            <p:txEl>
                                              <p:pRg st="3" end="3"/>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diamond(in)">
                                      <p:cBhvr>
                                        <p:cTn id="23" dur="2000"/>
                                        <p:tgtEl>
                                          <p:spTgt spid="7171">
                                            <p:txEl>
                                              <p:pRg st="4" end="4"/>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7171">
                                            <p:txEl>
                                              <p:pRg st="5" end="5"/>
                                            </p:txEl>
                                          </p:spTgt>
                                        </p:tgtEl>
                                        <p:attrNameLst>
                                          <p:attrName>style.visibility</p:attrName>
                                        </p:attrNameLst>
                                      </p:cBhvr>
                                      <p:to>
                                        <p:strVal val="visible"/>
                                      </p:to>
                                    </p:set>
                                    <p:animEffect transition="in" filter="diamond(in)">
                                      <p:cBhvr>
                                        <p:cTn id="26" dur="2000"/>
                                        <p:tgtEl>
                                          <p:spTgt spid="7171">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animEffect transition="in" filter="diamond(in)">
                                      <p:cBhvr>
                                        <p:cTn id="31" dur="2000"/>
                                        <p:tgtEl>
                                          <p:spTgt spid="7171">
                                            <p:txEl>
                                              <p:pRg st="6" end="6"/>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7171">
                                            <p:txEl>
                                              <p:pRg st="7" end="7"/>
                                            </p:txEl>
                                          </p:spTgt>
                                        </p:tgtEl>
                                        <p:attrNameLst>
                                          <p:attrName>style.visibility</p:attrName>
                                        </p:attrNameLst>
                                      </p:cBhvr>
                                      <p:to>
                                        <p:strVal val="visible"/>
                                      </p:to>
                                    </p:set>
                                    <p:animEffect transition="in" filter="diamond(in)">
                                      <p:cBhvr>
                                        <p:cTn id="34" dur="2000"/>
                                        <p:tgtEl>
                                          <p:spTgt spid="7171">
                                            <p:txEl>
                                              <p:pRg st="7" end="7"/>
                                            </p:txEl>
                                          </p:spTgt>
                                        </p:tgtEl>
                                      </p:cBhvr>
                                    </p:animEffect>
                                  </p:childTnLst>
                                </p:cTn>
                              </p:par>
                              <p:par>
                                <p:cTn id="35" presetID="8" presetClass="entr" presetSubtype="16" fill="hold" nodeType="withEffect">
                                  <p:stCondLst>
                                    <p:cond delay="0"/>
                                  </p:stCondLst>
                                  <p:childTnLst>
                                    <p:set>
                                      <p:cBhvr>
                                        <p:cTn id="36" dur="1" fill="hold">
                                          <p:stCondLst>
                                            <p:cond delay="0"/>
                                          </p:stCondLst>
                                        </p:cTn>
                                        <p:tgtEl>
                                          <p:spTgt spid="7178"/>
                                        </p:tgtEl>
                                        <p:attrNameLst>
                                          <p:attrName>style.visibility</p:attrName>
                                        </p:attrNameLst>
                                      </p:cBhvr>
                                      <p:to>
                                        <p:strVal val="visible"/>
                                      </p:to>
                                    </p:set>
                                    <p:animEffect transition="in" filter="diamond(in)">
                                      <p:cBhvr>
                                        <p:cTn id="37"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latin typeface="Comic Sans MS" pitchFamily="66" charset="0"/>
              </a:rPr>
              <a:t>Pyramid of Energy:</a:t>
            </a:r>
          </a:p>
        </p:txBody>
      </p:sp>
      <p:sp>
        <p:nvSpPr>
          <p:cNvPr id="9219" name="Rectangle 3"/>
          <p:cNvSpPr>
            <a:spLocks noGrp="1" noChangeArrowheads="1"/>
          </p:cNvSpPr>
          <p:nvPr>
            <p:ph type="body" sz="half" idx="1"/>
          </p:nvPr>
        </p:nvSpPr>
        <p:spPr>
          <a:xfrm>
            <a:off x="457200" y="1447800"/>
            <a:ext cx="8382000" cy="1600200"/>
          </a:xfrm>
        </p:spPr>
        <p:txBody>
          <a:bodyPr/>
          <a:lstStyle/>
          <a:p>
            <a:pPr eaLnBrk="1" hangingPunct="1"/>
            <a:r>
              <a:rPr lang="en-US" sz="2400" smtClean="0">
                <a:latin typeface="Comic Sans MS" pitchFamily="66" charset="0"/>
              </a:rPr>
              <a:t>Shows the </a:t>
            </a:r>
            <a:r>
              <a:rPr lang="en-US" sz="2400" b="1" i="1" u="sng" smtClean="0">
                <a:latin typeface="Comic Sans MS" pitchFamily="66" charset="0"/>
              </a:rPr>
              <a:t>energy available</a:t>
            </a:r>
            <a:r>
              <a:rPr lang="en-US" sz="2400" smtClean="0">
                <a:latin typeface="Comic Sans MS" pitchFamily="66" charset="0"/>
              </a:rPr>
              <a:t> at each trophic level.</a:t>
            </a:r>
          </a:p>
          <a:p>
            <a:pPr lvl="1" eaLnBrk="1" hangingPunct="1"/>
            <a:r>
              <a:rPr lang="en-US" sz="2000" smtClean="0">
                <a:latin typeface="Comic Sans MS" pitchFamily="66" charset="0"/>
              </a:rPr>
              <a:t>The </a:t>
            </a:r>
            <a:r>
              <a:rPr lang="en-US" sz="2000" b="1" u="sng" smtClean="0">
                <a:latin typeface="Comic Sans MS" pitchFamily="66" charset="0"/>
              </a:rPr>
              <a:t>size</a:t>
            </a:r>
            <a:r>
              <a:rPr lang="en-US" sz="2000" smtClean="0">
                <a:latin typeface="Comic Sans MS" pitchFamily="66" charset="0"/>
              </a:rPr>
              <a:t> of the blocks represents the proportion of productivity</a:t>
            </a:r>
          </a:p>
          <a:p>
            <a:pPr lvl="1" eaLnBrk="1" hangingPunct="1"/>
            <a:r>
              <a:rPr lang="en-US" sz="2000" smtClean="0">
                <a:latin typeface="Comic Sans MS" pitchFamily="66" charset="0"/>
              </a:rPr>
              <a:t>Measured in Joules or Calories</a:t>
            </a:r>
          </a:p>
        </p:txBody>
      </p:sp>
      <p:pic>
        <p:nvPicPr>
          <p:cNvPr id="9220" name="Picture 5" descr="54-11-NetProductPyramid-L"/>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295400" y="2971800"/>
            <a:ext cx="6858000" cy="3746500"/>
          </a:xfrm>
          <a:noFill/>
        </p:spPr>
      </p:pic>
    </p:spTree>
    <p:extLst>
      <p:ext uri="{BB962C8B-B14F-4D97-AF65-F5344CB8AC3E}">
        <p14:creationId xmlns:p14="http://schemas.microsoft.com/office/powerpoint/2010/main" val="26324779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457200" y="3810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smtClean="0">
                <a:solidFill>
                  <a:srgbClr val="000000"/>
                </a:solidFill>
                <a:latin typeface="Comic Sans MS" pitchFamily="66" charset="0"/>
              </a:rPr>
              <a:t>Pyramid of Energy:</a:t>
            </a:r>
          </a:p>
        </p:txBody>
      </p:sp>
      <p:sp>
        <p:nvSpPr>
          <p:cNvPr id="10243" name="Rectangle 4"/>
          <p:cNvSpPr>
            <a:spLocks noChangeArrowheads="1"/>
          </p:cNvSpPr>
          <p:nvPr/>
        </p:nvSpPr>
        <p:spPr bwMode="auto">
          <a:xfrm>
            <a:off x="609600" y="1219200"/>
            <a:ext cx="800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FontTx/>
              <a:buChar char="•"/>
            </a:pPr>
            <a:r>
              <a:rPr lang="en-US" sz="2400" b="1" smtClean="0">
                <a:solidFill>
                  <a:srgbClr val="000000"/>
                </a:solidFill>
                <a:latin typeface="Comic Sans MS" pitchFamily="66" charset="0"/>
              </a:rPr>
              <a:t>Most</a:t>
            </a:r>
            <a:r>
              <a:rPr lang="en-US" sz="2400" smtClean="0">
                <a:solidFill>
                  <a:srgbClr val="000000"/>
                </a:solidFill>
                <a:latin typeface="Comic Sans MS" pitchFamily="66" charset="0"/>
              </a:rPr>
              <a:t> of the energy available to the community is in the </a:t>
            </a:r>
            <a:r>
              <a:rPr lang="en-US" sz="2400" b="1" smtClean="0">
                <a:solidFill>
                  <a:srgbClr val="000000"/>
                </a:solidFill>
                <a:latin typeface="Comic Sans MS" pitchFamily="66" charset="0"/>
              </a:rPr>
              <a:t>1st</a:t>
            </a:r>
            <a:r>
              <a:rPr lang="en-US" sz="2400" smtClean="0">
                <a:solidFill>
                  <a:srgbClr val="000000"/>
                </a:solidFill>
                <a:latin typeface="Comic Sans MS" pitchFamily="66" charset="0"/>
              </a:rPr>
              <a:t> trophic level.</a:t>
            </a:r>
          </a:p>
          <a:p>
            <a:pPr marL="342900" indent="-342900" fontAlgn="base">
              <a:spcBef>
                <a:spcPct val="20000"/>
              </a:spcBef>
              <a:spcAft>
                <a:spcPct val="0"/>
              </a:spcAft>
              <a:buFontTx/>
              <a:buChar char="•"/>
            </a:pPr>
            <a:r>
              <a:rPr lang="en-US" sz="2400" smtClean="0">
                <a:solidFill>
                  <a:srgbClr val="000000"/>
                </a:solidFill>
                <a:latin typeface="Comic Sans MS" pitchFamily="66" charset="0"/>
              </a:rPr>
              <a:t>Only 10-20% of the energy is available to the next trophic level (≈ 90% lost)</a:t>
            </a:r>
          </a:p>
        </p:txBody>
      </p:sp>
      <p:pic>
        <p:nvPicPr>
          <p:cNvPr id="10244" name="Picture 5" descr="ener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00400"/>
            <a:ext cx="8001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4624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latin typeface="Comic Sans MS" pitchFamily="66" charset="0"/>
              </a:rPr>
              <a:t>Pyramid of Numbers:</a:t>
            </a:r>
          </a:p>
        </p:txBody>
      </p:sp>
      <p:sp>
        <p:nvSpPr>
          <p:cNvPr id="11267" name="Rectangle 3"/>
          <p:cNvSpPr>
            <a:spLocks noGrp="1" noChangeArrowheads="1"/>
          </p:cNvSpPr>
          <p:nvPr>
            <p:ph type="body" sz="half" idx="1"/>
          </p:nvPr>
        </p:nvSpPr>
        <p:spPr>
          <a:xfrm>
            <a:off x="457200" y="1219200"/>
            <a:ext cx="8686800" cy="1447800"/>
          </a:xfrm>
        </p:spPr>
        <p:txBody>
          <a:bodyPr/>
          <a:lstStyle/>
          <a:p>
            <a:pPr eaLnBrk="1" hangingPunct="1"/>
            <a:r>
              <a:rPr lang="en-US" sz="2800" smtClean="0">
                <a:latin typeface="Comic Sans MS" pitchFamily="66" charset="0"/>
              </a:rPr>
              <a:t>Illustration of the </a:t>
            </a:r>
            <a:r>
              <a:rPr lang="en-US" sz="2800" b="1" u="sng" smtClean="0">
                <a:latin typeface="Comic Sans MS" pitchFamily="66" charset="0"/>
              </a:rPr>
              <a:t>number</a:t>
            </a:r>
            <a:r>
              <a:rPr lang="en-US" sz="2800" smtClean="0">
                <a:latin typeface="Comic Sans MS" pitchFamily="66" charset="0"/>
              </a:rPr>
              <a:t> of organisms at each level</a:t>
            </a:r>
            <a:br>
              <a:rPr lang="en-US" sz="2800" smtClean="0">
                <a:latin typeface="Comic Sans MS" pitchFamily="66" charset="0"/>
              </a:rPr>
            </a:br>
            <a:endParaRPr lang="en-US" sz="2800" smtClean="0">
              <a:latin typeface="Comic Sans MS" pitchFamily="66" charset="0"/>
            </a:endParaRPr>
          </a:p>
        </p:txBody>
      </p:sp>
      <p:pic>
        <p:nvPicPr>
          <p:cNvPr id="11268" name="Picture 5" descr="54-13-PyramidOfNumbers-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2286000"/>
            <a:ext cx="9144000" cy="3862388"/>
          </a:xfrm>
          <a:noFill/>
        </p:spPr>
      </p:pic>
    </p:spTree>
    <p:extLst>
      <p:ext uri="{BB962C8B-B14F-4D97-AF65-F5344CB8AC3E}">
        <p14:creationId xmlns:p14="http://schemas.microsoft.com/office/powerpoint/2010/main" val="291433337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a:t>
            </a:r>
            <a:endParaRPr lang="en-US" dirty="0"/>
          </a:p>
        </p:txBody>
      </p:sp>
      <p:sp>
        <p:nvSpPr>
          <p:cNvPr id="3" name="Content Placeholder 2"/>
          <p:cNvSpPr>
            <a:spLocks noGrp="1"/>
          </p:cNvSpPr>
          <p:nvPr>
            <p:ph idx="1"/>
          </p:nvPr>
        </p:nvSpPr>
        <p:spPr/>
        <p:txBody>
          <a:bodyPr/>
          <a:lstStyle/>
          <a:p>
            <a:r>
              <a:rPr lang="en-US" dirty="0" smtClean="0"/>
              <a:t>All levels of life have systems of related parts.</a:t>
            </a:r>
          </a:p>
          <a:p>
            <a:r>
              <a:rPr lang="en-US" dirty="0" smtClean="0"/>
              <a:t>A system is an organized group of related parts that interact to form a whole.</a:t>
            </a:r>
          </a:p>
          <a:p>
            <a:r>
              <a:rPr lang="en-US" dirty="0" smtClean="0"/>
              <a:t>Task: With your tablemate, write down one example of a system and explain why you think it is a system.</a:t>
            </a:r>
          </a:p>
          <a:p>
            <a:endParaRPr lang="en-US" dirty="0"/>
          </a:p>
        </p:txBody>
      </p:sp>
    </p:spTree>
    <p:extLst>
      <p:ext uri="{BB962C8B-B14F-4D97-AF65-F5344CB8AC3E}">
        <p14:creationId xmlns:p14="http://schemas.microsoft.com/office/powerpoint/2010/main" val="226492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4000" u="sng" dirty="0" smtClean="0"/>
              <a:t>Trophic Pyramid Vocabulary </a:t>
            </a:r>
            <a:endParaRPr lang="en-US" sz="4000" dirty="0"/>
          </a:p>
        </p:txBody>
      </p:sp>
      <p:sp>
        <p:nvSpPr>
          <p:cNvPr id="3" name="Subtitle 2"/>
          <p:cNvSpPr>
            <a:spLocks noGrp="1"/>
          </p:cNvSpPr>
          <p:nvPr>
            <p:ph type="subTitle" idx="1"/>
          </p:nvPr>
        </p:nvSpPr>
        <p:spPr>
          <a:xfrm>
            <a:off x="0" y="914400"/>
            <a:ext cx="9144000" cy="6096000"/>
          </a:xfrm>
        </p:spPr>
        <p:txBody>
          <a:bodyPr>
            <a:normAutofit/>
          </a:bodyPr>
          <a:lstStyle/>
          <a:p>
            <a:endParaRPr lang="en-US" sz="4000" dirty="0" smtClean="0"/>
          </a:p>
          <a:p>
            <a:endParaRPr lang="en-US" sz="4000" dirty="0" smtClean="0"/>
          </a:p>
          <a:p>
            <a:r>
              <a:rPr lang="en-US" sz="4000" dirty="0" err="1" smtClean="0"/>
              <a:t>Trophic</a:t>
            </a:r>
            <a:r>
              <a:rPr lang="en-US" sz="4000" dirty="0" smtClean="0"/>
              <a:t> Level</a:t>
            </a:r>
          </a:p>
          <a:p>
            <a:r>
              <a:rPr lang="en-US" sz="4000" dirty="0" err="1" smtClean="0"/>
              <a:t>Autotroph</a:t>
            </a:r>
            <a:endParaRPr lang="en-US" sz="4000" dirty="0" smtClean="0"/>
          </a:p>
          <a:p>
            <a:r>
              <a:rPr lang="en-US" sz="4000" dirty="0" err="1" smtClean="0"/>
              <a:t>Heterotroph</a:t>
            </a:r>
            <a:endParaRPr lang="en-US" sz="4000" dirty="0" smtClean="0"/>
          </a:p>
          <a:p>
            <a:r>
              <a:rPr lang="en-US" sz="4000" dirty="0" smtClean="0"/>
              <a:t>Decomposer</a:t>
            </a:r>
          </a:p>
          <a:p>
            <a:r>
              <a:rPr lang="en-US" sz="4000" dirty="0" err="1" smtClean="0"/>
              <a:t>Scavanger</a:t>
            </a:r>
            <a:r>
              <a:rPr lang="en-US" sz="4000" dirty="0" smtClean="0"/>
              <a:t>/</a:t>
            </a:r>
            <a:r>
              <a:rPr lang="en-US" sz="4000" dirty="0" err="1" smtClean="0"/>
              <a:t>Detritivore</a:t>
            </a:r>
            <a:endParaRPr lang="en-US" sz="4000" dirty="0" smtClean="0"/>
          </a:p>
          <a:p>
            <a:r>
              <a:rPr lang="en-US" sz="4000" dirty="0" err="1" smtClean="0"/>
              <a:t>Saprotroph</a:t>
            </a:r>
            <a:endParaRPr lang="en-US" sz="4000" dirty="0" smtClean="0"/>
          </a:p>
        </p:txBody>
      </p:sp>
    </p:spTree>
    <p:extLst>
      <p:ext uri="{BB962C8B-B14F-4D97-AF65-F5344CB8AC3E}">
        <p14:creationId xmlns:p14="http://schemas.microsoft.com/office/powerpoint/2010/main" val="26383731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457200" y="549275"/>
            <a:ext cx="8229600" cy="118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t>Succession</a:t>
            </a:r>
          </a:p>
        </p:txBody>
      </p:sp>
      <p:pic>
        <p:nvPicPr>
          <p:cNvPr id="6147"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 y="1447800"/>
            <a:ext cx="8295886" cy="4908399"/>
          </a:xfrm>
          <a:prstGeom prst="rect">
            <a:avLst/>
          </a:prstGeom>
          <a:noFill/>
          <a:ln>
            <a:noFill/>
          </a:ln>
          <a:effectLst>
            <a:softEdge rad="0"/>
          </a:effectLst>
          <a:extLst>
            <a:ext uri="{909E8E84-426E-40dd-AFC4-6F175D3DCCD1}"/>
            <a:ext uri="{91240B29-F687-4f45-9708-019B960494DF}"/>
          </a:extLst>
        </p:spPr>
      </p:pic>
    </p:spTree>
    <p:extLst>
      <p:ext uri="{BB962C8B-B14F-4D97-AF65-F5344CB8AC3E}">
        <p14:creationId xmlns:p14="http://schemas.microsoft.com/office/powerpoint/2010/main" val="399692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457200" y="549275"/>
            <a:ext cx="82296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t>Learning Objectives</a:t>
            </a:r>
          </a:p>
        </p:txBody>
      </p:sp>
      <p:sp>
        <p:nvSpPr>
          <p:cNvPr id="10243" name="Text Placeholder 1"/>
          <p:cNvSpPr>
            <a:spLocks noGrp="1"/>
          </p:cNvSpPr>
          <p:nvPr>
            <p:ph type="body" sz="quarter" idx="10"/>
          </p:nvPr>
        </p:nvSpPr>
        <p:spPr bwMode="auto">
          <a:xfrm>
            <a:off x="457200" y="1189038"/>
            <a:ext cx="8229600" cy="201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pPr>
            <a:r>
              <a:rPr lang="en-US" altLang="en-US" smtClean="0"/>
              <a:t>Explain how communities change over time.</a:t>
            </a:r>
          </a:p>
          <a:p>
            <a:pPr eaLnBrk="1" hangingPunct="1">
              <a:buClr>
                <a:srgbClr val="A6A6A6"/>
              </a:buClr>
            </a:pPr>
            <a:r>
              <a:rPr lang="en-US" altLang="en-US" smtClean="0"/>
              <a:t>Explain how communities recover after a disturbance. </a:t>
            </a:r>
          </a:p>
        </p:txBody>
      </p:sp>
    </p:spTree>
    <p:extLst>
      <p:ext uri="{BB962C8B-B14F-4D97-AF65-F5344CB8AC3E}">
        <p14:creationId xmlns:p14="http://schemas.microsoft.com/office/powerpoint/2010/main" val="2394436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t>Ecological Succession</a:t>
            </a:r>
          </a:p>
        </p:txBody>
      </p:sp>
      <p:sp>
        <p:nvSpPr>
          <p:cNvPr id="12291" name="Text Placeholder 3"/>
          <p:cNvSpPr>
            <a:spLocks noGrp="1"/>
          </p:cNvSpPr>
          <p:nvPr>
            <p:ph type="body" sz="quarter" idx="12"/>
          </p:nvPr>
        </p:nvSpPr>
        <p:spPr bwMode="auto">
          <a:xfrm>
            <a:off x="452438" y="1096963"/>
            <a:ext cx="822960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smtClean="0"/>
              <a:t>A series of more-or-less predictable events that occur in a community over time</a:t>
            </a:r>
          </a:p>
        </p:txBody>
      </p:sp>
      <p:pic>
        <p:nvPicPr>
          <p:cNvPr id="8196"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19943" y="2192338"/>
            <a:ext cx="2778176" cy="4237037"/>
          </a:xfrm>
          <a:prstGeom prst="rect">
            <a:avLst/>
          </a:prstGeom>
          <a:ln>
            <a:noFill/>
          </a:ln>
          <a:effectLst>
            <a:softEdge rad="112500"/>
          </a:effectLs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568310" y="2182759"/>
            <a:ext cx="2566295" cy="4243279"/>
          </a:xfrm>
          <a:prstGeom prst="rect">
            <a:avLst/>
          </a:prstGeom>
          <a:ln>
            <a:noFill/>
          </a:ln>
          <a:effectLst>
            <a:softEdge rad="112500"/>
          </a:effectLst>
          <a:extLst/>
        </p:spPr>
      </p:pic>
      <p:sp>
        <p:nvSpPr>
          <p:cNvPr id="7" name="Right Arrow 6"/>
          <p:cNvSpPr/>
          <p:nvPr/>
        </p:nvSpPr>
        <p:spPr>
          <a:xfrm>
            <a:off x="4113213" y="3917950"/>
            <a:ext cx="1176337" cy="735013"/>
          </a:xfrm>
          <a:prstGeom prst="rightArrow">
            <a:avLst/>
          </a:prstGeom>
          <a:solidFill>
            <a:srgbClr val="008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a:lstStyle/>
          <a:p>
            <a:pPr eaLnBrk="1" hangingPunct="1">
              <a:defRPr/>
            </a:pPr>
            <a:endParaRPr lang="en-US" sz="1200" dirty="0">
              <a:solidFill>
                <a:schemeClr val="tx2"/>
              </a:solidFill>
              <a:ea typeface="ＭＳ Ｐゴシック" charset="0"/>
              <a:cs typeface="ＭＳ Ｐゴシック" charset="0"/>
            </a:endParaRPr>
          </a:p>
        </p:txBody>
      </p:sp>
    </p:spTree>
    <p:extLst>
      <p:ext uri="{BB962C8B-B14F-4D97-AF65-F5344CB8AC3E}">
        <p14:creationId xmlns:p14="http://schemas.microsoft.com/office/powerpoint/2010/main" val="78008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t>Primary Succession</a:t>
            </a:r>
          </a:p>
        </p:txBody>
      </p:sp>
      <p:sp>
        <p:nvSpPr>
          <p:cNvPr id="4" name="Text Placeholder 3"/>
          <p:cNvSpPr>
            <a:spLocks noGrp="1"/>
          </p:cNvSpPr>
          <p:nvPr>
            <p:ph type="body" sz="quarter" idx="12"/>
          </p:nvPr>
        </p:nvSpPr>
        <p:spPr bwMode="auto">
          <a:xfrm>
            <a:off x="452438" y="1096963"/>
            <a:ext cx="8229600" cy="871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85000" lnSpcReduction="20000"/>
          </a:bodyPr>
          <a:lstStyle/>
          <a:p>
            <a:pPr eaLnBrk="1" hangingPunct="1">
              <a:buClr>
                <a:srgbClr val="A6A6A6"/>
              </a:buClr>
            </a:pPr>
            <a:r>
              <a:rPr lang="en-US" altLang="en-US" smtClean="0"/>
              <a:t>Succession that begins in areas that have no remnants </a:t>
            </a:r>
            <a:br>
              <a:rPr lang="en-US" altLang="en-US" smtClean="0"/>
            </a:br>
            <a:r>
              <a:rPr lang="en-US" altLang="en-US" smtClean="0"/>
              <a:t>of an older community.</a:t>
            </a:r>
          </a:p>
          <a:p>
            <a:pPr eaLnBrk="1" hangingPunct="1">
              <a:buClr>
                <a:srgbClr val="A6A6A6"/>
              </a:buClr>
            </a:pPr>
            <a:r>
              <a:rPr lang="en-US" altLang="en-US" smtClean="0"/>
              <a:t>Fill in the specific times on your notes</a:t>
            </a:r>
          </a:p>
        </p:txBody>
      </p:sp>
      <p:pic>
        <p:nvPicPr>
          <p:cNvPr id="143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93975"/>
            <a:ext cx="9144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0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t>Pioneer Species</a:t>
            </a:r>
          </a:p>
        </p:txBody>
      </p:sp>
      <p:sp>
        <p:nvSpPr>
          <p:cNvPr id="4" name="Text Placeholder 3"/>
          <p:cNvSpPr>
            <a:spLocks noGrp="1"/>
          </p:cNvSpPr>
          <p:nvPr>
            <p:ph type="body" sz="quarter" idx="12"/>
          </p:nvPr>
        </p:nvSpPr>
        <p:spPr bwMode="auto">
          <a:xfrm>
            <a:off x="452438" y="1096963"/>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buClr>
                <a:srgbClr val="A6A6A6"/>
              </a:buClr>
            </a:pPr>
            <a:r>
              <a:rPr lang="en-US" altLang="en-US" smtClean="0"/>
              <a:t>The first species to colonize barren areas</a:t>
            </a:r>
          </a:p>
        </p:txBody>
      </p:sp>
      <p:pic>
        <p:nvPicPr>
          <p:cNvPr id="1024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11967" y="2206625"/>
            <a:ext cx="4885165" cy="357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Box 29"/>
          <p:cNvSpPr txBox="1">
            <a:spLocks noChangeArrowheads="1"/>
          </p:cNvSpPr>
          <p:nvPr/>
        </p:nvSpPr>
        <p:spPr bwMode="auto">
          <a:xfrm>
            <a:off x="5607050" y="3319463"/>
            <a:ext cx="906463" cy="376237"/>
          </a:xfrm>
          <a:prstGeom prst="rect">
            <a:avLst/>
          </a:prstGeom>
          <a:noFill/>
          <a:ln w="9525">
            <a:noFill/>
            <a:miter lim="800000"/>
            <a:headEnd/>
            <a:tailEnd/>
          </a:ln>
        </p:spPr>
        <p:txBody>
          <a:bodyPr>
            <a:spAutoFit/>
          </a:bodyPr>
          <a:lstStyle/>
          <a:p>
            <a:pPr eaLnBrk="1" hangingPunct="1">
              <a:spcBef>
                <a:spcPct val="50000"/>
              </a:spcBef>
              <a:defRPr/>
            </a:pPr>
            <a:r>
              <a:rPr lang="en-US" dirty="0">
                <a:solidFill>
                  <a:srgbClr val="000000"/>
                </a:solidFill>
                <a:latin typeface="+mn-lt"/>
                <a:ea typeface="ヒラギノ角ゴ Pro W3" charset="-128"/>
              </a:rPr>
              <a:t>Lichen</a:t>
            </a:r>
          </a:p>
        </p:txBody>
      </p:sp>
      <p:cxnSp>
        <p:nvCxnSpPr>
          <p:cNvPr id="8" name="Straight Arrow Connector 7"/>
          <p:cNvCxnSpPr/>
          <p:nvPr/>
        </p:nvCxnSpPr>
        <p:spPr>
          <a:xfrm flipH="1">
            <a:off x="5446713" y="3736975"/>
            <a:ext cx="476250" cy="1192213"/>
          </a:xfrm>
          <a:prstGeom prst="straightConnector1">
            <a:avLst/>
          </a:prstGeom>
          <a:ln w="317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694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t>Secondary Succession</a:t>
            </a:r>
          </a:p>
        </p:txBody>
      </p:sp>
      <p:sp>
        <p:nvSpPr>
          <p:cNvPr id="4" name="Text Placeholder 3"/>
          <p:cNvSpPr>
            <a:spLocks noGrp="1"/>
          </p:cNvSpPr>
          <p:nvPr>
            <p:ph type="body" sz="quarter" idx="12"/>
          </p:nvPr>
        </p:nvSpPr>
        <p:spPr bwMode="auto">
          <a:xfrm>
            <a:off x="452438" y="1096963"/>
            <a:ext cx="8229600" cy="890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pPr>
            <a:r>
              <a:rPr lang="en-US" altLang="en-US" smtClean="0"/>
              <a:t>Succession that occurs when a disturbance affects an existing community but doesn’t completely destroy it</a:t>
            </a:r>
          </a:p>
        </p:txBody>
      </p:sp>
      <p:pic>
        <p:nvPicPr>
          <p:cNvPr id="1843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2432050"/>
            <a:ext cx="91408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2"/>
          <p:cNvSpPr>
            <a:spLocks noChangeArrowheads="1"/>
          </p:cNvSpPr>
          <p:nvPr/>
        </p:nvSpPr>
        <p:spPr bwMode="auto">
          <a:xfrm>
            <a:off x="954088" y="5311775"/>
            <a:ext cx="6003925" cy="49212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719474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t>Climax Community</a:t>
            </a:r>
          </a:p>
        </p:txBody>
      </p:sp>
      <p:sp>
        <p:nvSpPr>
          <p:cNvPr id="2" name="Text Placeholder 3"/>
          <p:cNvSpPr>
            <a:spLocks noGrp="1"/>
          </p:cNvSpPr>
          <p:nvPr>
            <p:ph type="body" sz="quarter" idx="12"/>
          </p:nvPr>
        </p:nvSpPr>
        <p:spPr bwMode="auto">
          <a:xfrm>
            <a:off x="452438" y="1625600"/>
            <a:ext cx="4119562" cy="3919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20000"/>
          </a:bodyPr>
          <a:lstStyle/>
          <a:p>
            <a:pPr>
              <a:buClr>
                <a:srgbClr val="A6A6A6"/>
              </a:buClr>
            </a:pPr>
            <a:r>
              <a:rPr lang="en-US" altLang="en-US" smtClean="0"/>
              <a:t>A specific, uniform, and stable community at the “</a:t>
            </a:r>
            <a:r>
              <a:rPr lang="en-US" altLang="ja-JP" smtClean="0"/>
              <a:t>end” of succession</a:t>
            </a:r>
          </a:p>
          <a:p>
            <a:pPr>
              <a:buClr>
                <a:srgbClr val="A6A6A6"/>
              </a:buClr>
            </a:pPr>
            <a:endParaRPr lang="en-US" altLang="en-US" smtClean="0"/>
          </a:p>
          <a:p>
            <a:pPr>
              <a:buClr>
                <a:srgbClr val="A6A6A6"/>
              </a:buClr>
            </a:pPr>
            <a:r>
              <a:rPr lang="en-US" altLang="en-US" i="1" smtClean="0"/>
              <a:t>However . . .</a:t>
            </a:r>
          </a:p>
          <a:p>
            <a:pPr>
              <a:buClr>
                <a:srgbClr val="A6A6A6"/>
              </a:buClr>
            </a:pPr>
            <a:endParaRPr lang="en-US" altLang="en-US" smtClean="0"/>
          </a:p>
          <a:p>
            <a:pPr>
              <a:buClr>
                <a:srgbClr val="A6A6A6"/>
              </a:buClr>
            </a:pPr>
            <a:r>
              <a:rPr lang="en-US" altLang="en-US" smtClean="0"/>
              <a:t>Recent research shows climax communities are not always uniform and stable.</a:t>
            </a:r>
          </a:p>
          <a:p>
            <a:pPr>
              <a:buClr>
                <a:srgbClr val="A6A6A6"/>
              </a:buClr>
            </a:pPr>
            <a:r>
              <a:rPr lang="en-US" altLang="en-US" smtClean="0"/>
              <a:t>Label the climax communities in both the primary and secondary communities on your notes.</a:t>
            </a:r>
          </a:p>
        </p:txBody>
      </p:sp>
      <p:pic>
        <p:nvPicPr>
          <p:cNvPr id="12292"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51176" y="1330861"/>
            <a:ext cx="2960177" cy="4827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77715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452438" y="392113"/>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t>Succession After Natural Disturbances</a:t>
            </a:r>
          </a:p>
        </p:txBody>
      </p:sp>
      <p:sp>
        <p:nvSpPr>
          <p:cNvPr id="13317" name="Text Box 29"/>
          <p:cNvSpPr txBox="1">
            <a:spLocks noChangeArrowheads="1"/>
          </p:cNvSpPr>
          <p:nvPr/>
        </p:nvSpPr>
        <p:spPr bwMode="auto">
          <a:xfrm>
            <a:off x="2865438" y="5575300"/>
            <a:ext cx="2906712" cy="400050"/>
          </a:xfrm>
          <a:prstGeom prst="rect">
            <a:avLst/>
          </a:prstGeom>
          <a:noFill/>
          <a:ln w="9525">
            <a:noFill/>
            <a:miter lim="800000"/>
            <a:headEnd/>
            <a:tailEnd/>
          </a:ln>
        </p:spPr>
        <p:txBody>
          <a:bodyPr>
            <a:spAutoFit/>
          </a:bodyPr>
          <a:lstStyle/>
          <a:p>
            <a:pPr algn="ctr" eaLnBrk="1" hangingPunct="1">
              <a:spcBef>
                <a:spcPct val="50000"/>
              </a:spcBef>
              <a:defRPr/>
            </a:pPr>
            <a:r>
              <a:rPr lang="en-US" sz="2000" dirty="0">
                <a:solidFill>
                  <a:srgbClr val="000000"/>
                </a:solidFill>
                <a:latin typeface="+mn-lt"/>
                <a:ea typeface="ヒラギノ角ゴ Pro W3" charset="-128"/>
              </a:rPr>
              <a:t>December 2004</a:t>
            </a:r>
          </a:p>
        </p:txBody>
      </p:sp>
      <p:sp>
        <p:nvSpPr>
          <p:cNvPr id="13318" name="Text Box 29"/>
          <p:cNvSpPr txBox="1">
            <a:spLocks noChangeArrowheads="1"/>
          </p:cNvSpPr>
          <p:nvPr/>
        </p:nvSpPr>
        <p:spPr bwMode="auto">
          <a:xfrm>
            <a:off x="5772150" y="5575300"/>
            <a:ext cx="2909888" cy="400050"/>
          </a:xfrm>
          <a:prstGeom prst="rect">
            <a:avLst/>
          </a:prstGeom>
          <a:noFill/>
          <a:ln w="9525">
            <a:noFill/>
            <a:miter lim="800000"/>
            <a:headEnd/>
            <a:tailEnd/>
          </a:ln>
        </p:spPr>
        <p:txBody>
          <a:bodyPr>
            <a:spAutoFit/>
          </a:bodyPr>
          <a:lstStyle/>
          <a:p>
            <a:pPr algn="ctr" eaLnBrk="1" hangingPunct="1">
              <a:spcBef>
                <a:spcPct val="50000"/>
              </a:spcBef>
              <a:defRPr/>
            </a:pPr>
            <a:r>
              <a:rPr lang="en-US" sz="2000" dirty="0">
                <a:solidFill>
                  <a:srgbClr val="000000"/>
                </a:solidFill>
                <a:latin typeface="+mn-lt"/>
                <a:ea typeface="ヒラギノ角ゴ Pro W3" charset="-128"/>
              </a:rPr>
              <a:t>December 2014</a:t>
            </a:r>
          </a:p>
        </p:txBody>
      </p:sp>
      <p:sp>
        <p:nvSpPr>
          <p:cNvPr id="22533" name="Text Placeholder 4"/>
          <p:cNvSpPr>
            <a:spLocks noGrp="1"/>
          </p:cNvSpPr>
          <p:nvPr>
            <p:ph type="body" sz="quarter" idx="12"/>
          </p:nvPr>
        </p:nvSpPr>
        <p:spPr bwMode="auto">
          <a:xfrm>
            <a:off x="452438" y="1096963"/>
            <a:ext cx="2138362" cy="3570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Clr>
                <a:srgbClr val="A6A6A6"/>
              </a:buClr>
            </a:pPr>
            <a:r>
              <a:rPr lang="en-US" altLang="en-US" smtClean="0"/>
              <a:t>Patches of climax communities may be in different stages of secondary succession due to multiple disturbances.</a:t>
            </a:r>
          </a:p>
        </p:txBody>
      </p:sp>
      <p:pic>
        <p:nvPicPr>
          <p:cNvPr id="225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5438" y="1096963"/>
            <a:ext cx="58166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9234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457200" y="384175"/>
            <a:ext cx="8562975"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0000"/>
          </a:bodyPr>
          <a:lstStyle/>
          <a:p>
            <a:pPr eaLnBrk="1" hangingPunct="1"/>
            <a:r>
              <a:rPr lang="en-US" altLang="en-US" smtClean="0"/>
              <a:t>Succession After Human-Caused Disturbances</a:t>
            </a:r>
            <a:br>
              <a:rPr lang="en-US" altLang="en-US" smtClean="0"/>
            </a:br>
            <a:r>
              <a:rPr lang="en-US" altLang="en-US" sz="2800" smtClean="0">
                <a:solidFill>
                  <a:schemeClr val="tx1"/>
                </a:solidFill>
              </a:rPr>
              <a:t>Can be unpredictable depending</a:t>
            </a:r>
            <a:br>
              <a:rPr lang="en-US" altLang="en-US" sz="2800" smtClean="0">
                <a:solidFill>
                  <a:schemeClr val="tx1"/>
                </a:solidFill>
              </a:rPr>
            </a:br>
            <a:r>
              <a:rPr lang="en-US" altLang="en-US" sz="2800" smtClean="0">
                <a:solidFill>
                  <a:schemeClr val="tx1"/>
                </a:solidFill>
              </a:rPr>
              <a:t>on the level of disturbance</a:t>
            </a:r>
            <a:endParaRPr lang="en-US" altLang="en-US" smtClean="0"/>
          </a:p>
        </p:txBody>
      </p:sp>
      <p:pic>
        <p:nvPicPr>
          <p:cNvPr id="23556" name="Picture 4"/>
          <p:cNvPicPr>
            <a:picLocks noChangeAspect="1"/>
          </p:cNvPicPr>
          <p:nvPr/>
        </p:nvPicPr>
        <p:blipFill>
          <a:blip r:embed="rId3"/>
          <a:srcRect/>
          <a:stretch>
            <a:fillRect/>
          </a:stretch>
        </p:blipFill>
        <p:spPr bwMode="auto">
          <a:xfrm>
            <a:off x="847725" y="2201863"/>
            <a:ext cx="2805113" cy="3414712"/>
          </a:xfrm>
          <a:prstGeom prst="rect">
            <a:avLst/>
          </a:prstGeom>
          <a:noFill/>
          <a:ln>
            <a:noFill/>
          </a:ln>
          <a:effectLst>
            <a:outerShdw blurRad="63500" dist="38100" dir="2700000" algn="tl" rotWithShape="0">
              <a:srgbClr val="000000">
                <a:alpha val="39998"/>
              </a:srgbClr>
            </a:outerShdw>
          </a:effectLst>
          <a:extLst>
            <a:ext uri="{909E8E84-426E-40dd-AFC4-6F175D3DCCD1}"/>
            <a:ext uri="{91240B29-F687-4f45-9708-019B960494DF}"/>
          </a:extLst>
        </p:spPr>
      </p:pic>
      <p:pic>
        <p:nvPicPr>
          <p:cNvPr id="23557" name="Picture 5"/>
          <p:cNvPicPr>
            <a:picLocks noChangeAspect="1"/>
          </p:cNvPicPr>
          <p:nvPr/>
        </p:nvPicPr>
        <p:blipFill>
          <a:blip r:embed="rId4"/>
          <a:srcRect/>
          <a:stretch>
            <a:fillRect/>
          </a:stretch>
        </p:blipFill>
        <p:spPr bwMode="auto">
          <a:xfrm>
            <a:off x="6045200" y="1392238"/>
            <a:ext cx="1924050" cy="2405062"/>
          </a:xfrm>
          <a:prstGeom prst="rect">
            <a:avLst/>
          </a:prstGeom>
          <a:noFill/>
          <a:ln>
            <a:noFill/>
          </a:ln>
          <a:effectLst>
            <a:outerShdw blurRad="63500" dist="38100" dir="2700000" algn="tl" rotWithShape="0">
              <a:srgbClr val="000000">
                <a:alpha val="39998"/>
              </a:srgbClr>
            </a:outerShdw>
          </a:effectLst>
          <a:extLst>
            <a:ext uri="{909E8E84-426E-40dd-AFC4-6F175D3DCCD1}"/>
            <a:ext uri="{91240B29-F687-4f45-9708-019B960494DF}"/>
          </a:extLst>
        </p:spPr>
      </p:pic>
      <p:sp>
        <p:nvSpPr>
          <p:cNvPr id="7" name="Rectangle 6"/>
          <p:cNvSpPr>
            <a:spLocks noChangeArrowheads="1"/>
          </p:cNvSpPr>
          <p:nvPr/>
        </p:nvSpPr>
        <p:spPr bwMode="auto">
          <a:xfrm>
            <a:off x="6022975" y="4114800"/>
            <a:ext cx="1968500" cy="2365375"/>
          </a:xfrm>
          <a:prstGeom prst="rect">
            <a:avLst/>
          </a:prstGeom>
          <a:solidFill>
            <a:srgbClr val="008000"/>
          </a:solidFill>
          <a:ln w="12700">
            <a:solidFill>
              <a:schemeClr val="bg2"/>
            </a:solidFill>
            <a:miter lim="800000"/>
            <a:headEnd/>
            <a:tailEnd/>
          </a:ln>
          <a:effectLst>
            <a:outerShdw blurRad="63500" dist="38100" dir="2700000" algn="tl" rotWithShape="0">
              <a:srgbClr val="000000">
                <a:alpha val="39998"/>
              </a:srgbClr>
            </a:outerShdw>
          </a:effectLst>
        </p:spPr>
        <p:txBody>
          <a:bodyPr tIns="91440"/>
          <a:lstStyle/>
          <a:p>
            <a:pPr algn="ctr" eaLnBrk="1" hangingPunct="1">
              <a:defRPr/>
            </a:pPr>
            <a:endParaRPr lang="en-US" sz="1200" dirty="0">
              <a:solidFill>
                <a:schemeClr val="tx2"/>
              </a:solidFill>
              <a:latin typeface="Arial" charset="0"/>
              <a:ea typeface="ＭＳ Ｐゴシック" charset="0"/>
              <a:cs typeface="ＭＳ Ｐゴシック" charset="0"/>
            </a:endParaRPr>
          </a:p>
          <a:p>
            <a:pPr algn="ctr" eaLnBrk="1" hangingPunct="1">
              <a:defRPr/>
            </a:pPr>
            <a:endParaRPr lang="en-US" sz="1200" dirty="0">
              <a:solidFill>
                <a:schemeClr val="tx2"/>
              </a:solidFill>
              <a:latin typeface="Arial" charset="0"/>
              <a:ea typeface="ＭＳ Ｐゴシック" charset="0"/>
              <a:cs typeface="ＭＳ Ｐゴシック" charset="0"/>
            </a:endParaRPr>
          </a:p>
          <a:p>
            <a:pPr algn="ctr" eaLnBrk="1" hangingPunct="1">
              <a:defRPr/>
            </a:pPr>
            <a:endParaRPr lang="en-US" sz="1200" dirty="0">
              <a:solidFill>
                <a:schemeClr val="tx2"/>
              </a:solidFill>
              <a:latin typeface="Arial" charset="0"/>
              <a:ea typeface="ＭＳ Ｐゴシック" charset="0"/>
              <a:cs typeface="ＭＳ Ｐゴシック" charset="0"/>
            </a:endParaRPr>
          </a:p>
          <a:p>
            <a:pPr algn="ctr" eaLnBrk="1" hangingPunct="1">
              <a:defRPr/>
            </a:pPr>
            <a:endParaRPr lang="en-US" sz="1200" dirty="0">
              <a:solidFill>
                <a:schemeClr val="tx2"/>
              </a:solidFill>
              <a:latin typeface="Arial" charset="0"/>
              <a:ea typeface="ＭＳ Ｐゴシック" charset="0"/>
              <a:cs typeface="ＭＳ Ｐゴシック" charset="0"/>
            </a:endParaRPr>
          </a:p>
          <a:p>
            <a:pPr algn="ctr" eaLnBrk="1" hangingPunct="1">
              <a:defRPr/>
            </a:pPr>
            <a:r>
              <a:rPr lang="en-US" sz="4000" dirty="0">
                <a:solidFill>
                  <a:schemeClr val="bg1"/>
                </a:solidFill>
                <a:latin typeface="Arial" charset="0"/>
                <a:ea typeface="ＭＳ Ｐゴシック" charset="0"/>
                <a:cs typeface="ＭＳ Ｐゴシック" charset="0"/>
              </a:rPr>
              <a:t>?</a:t>
            </a:r>
          </a:p>
        </p:txBody>
      </p:sp>
      <p:cxnSp>
        <p:nvCxnSpPr>
          <p:cNvPr id="9" name="Straight Arrow Connector 8"/>
          <p:cNvCxnSpPr/>
          <p:nvPr/>
        </p:nvCxnSpPr>
        <p:spPr>
          <a:xfrm flipV="1">
            <a:off x="3657600" y="2593975"/>
            <a:ext cx="2386013" cy="1293813"/>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7" idx="1"/>
          </p:cNvCxnSpPr>
          <p:nvPr/>
        </p:nvCxnSpPr>
        <p:spPr>
          <a:xfrm>
            <a:off x="3657600" y="3887788"/>
            <a:ext cx="2365375" cy="14097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344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Systems</a:t>
            </a:r>
            <a:endParaRPr lang="en-US" dirty="0"/>
          </a:p>
        </p:txBody>
      </p:sp>
      <p:sp>
        <p:nvSpPr>
          <p:cNvPr id="3" name="Content Placeholder 2"/>
          <p:cNvSpPr>
            <a:spLocks noGrp="1"/>
          </p:cNvSpPr>
          <p:nvPr>
            <p:ph idx="1"/>
          </p:nvPr>
        </p:nvSpPr>
        <p:spPr/>
        <p:txBody>
          <a:bodyPr/>
          <a:lstStyle/>
          <a:p>
            <a:endParaRPr lang="en-US" dirty="0"/>
          </a:p>
        </p:txBody>
      </p:sp>
      <p:pic>
        <p:nvPicPr>
          <p:cNvPr id="65538" name="Picture 2" descr="http://cdn4.explainthatstuff.com/car-engine-jaguar-xjs-v12-red1.jpg"/>
          <p:cNvPicPr>
            <a:picLocks noChangeAspect="1" noChangeArrowheads="1"/>
          </p:cNvPicPr>
          <p:nvPr/>
        </p:nvPicPr>
        <p:blipFill>
          <a:blip r:embed="rId2" cstate="print"/>
          <a:srcRect/>
          <a:stretch>
            <a:fillRect/>
          </a:stretch>
        </p:blipFill>
        <p:spPr bwMode="auto">
          <a:xfrm>
            <a:off x="533400" y="1828800"/>
            <a:ext cx="3333750" cy="2505076"/>
          </a:xfrm>
          <a:prstGeom prst="rect">
            <a:avLst/>
          </a:prstGeom>
          <a:noFill/>
        </p:spPr>
      </p:pic>
      <p:pic>
        <p:nvPicPr>
          <p:cNvPr id="65540" name="Picture 4" descr="http://www.radicalskatekids.com/images/Safety/anatomy1.gif"/>
          <p:cNvPicPr>
            <a:picLocks noChangeAspect="1" noChangeArrowheads="1"/>
          </p:cNvPicPr>
          <p:nvPr/>
        </p:nvPicPr>
        <p:blipFill>
          <a:blip r:embed="rId3" cstate="print"/>
          <a:srcRect/>
          <a:stretch>
            <a:fillRect/>
          </a:stretch>
        </p:blipFill>
        <p:spPr bwMode="auto">
          <a:xfrm>
            <a:off x="4695562" y="1828801"/>
            <a:ext cx="3600713" cy="2362200"/>
          </a:xfrm>
          <a:prstGeom prst="rect">
            <a:avLst/>
          </a:prstGeom>
          <a:noFill/>
        </p:spPr>
      </p:pic>
      <p:pic>
        <p:nvPicPr>
          <p:cNvPr id="65542" name="Picture 6" descr="http://civilitasresearch.com/wp-content/uploads/2010/05/classic-toaster.jpg"/>
          <p:cNvPicPr>
            <a:picLocks noChangeAspect="1" noChangeArrowheads="1"/>
          </p:cNvPicPr>
          <p:nvPr/>
        </p:nvPicPr>
        <p:blipFill>
          <a:blip r:embed="rId4" cstate="print"/>
          <a:srcRect/>
          <a:stretch>
            <a:fillRect/>
          </a:stretch>
        </p:blipFill>
        <p:spPr bwMode="auto">
          <a:xfrm>
            <a:off x="3657600" y="3886200"/>
            <a:ext cx="2857500" cy="2428875"/>
          </a:xfrm>
          <a:prstGeom prst="rect">
            <a:avLst/>
          </a:prstGeom>
          <a:noFill/>
        </p:spPr>
      </p:pic>
    </p:spTree>
    <p:extLst>
      <p:ext uri="{BB962C8B-B14F-4D97-AF65-F5344CB8AC3E}">
        <p14:creationId xmlns:p14="http://schemas.microsoft.com/office/powerpoint/2010/main" val="40465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blinds(horizontal)">
                                      <p:cBhvr>
                                        <p:cTn id="7" dur="5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5540"/>
                                        </p:tgtEl>
                                        <p:attrNameLst>
                                          <p:attrName>style.visibility</p:attrName>
                                        </p:attrNameLst>
                                      </p:cBhvr>
                                      <p:to>
                                        <p:strVal val="visible"/>
                                      </p:to>
                                    </p:set>
                                    <p:animEffect transition="in" filter="blinds(horizontal)">
                                      <p:cBhvr>
                                        <p:cTn id="12" dur="500"/>
                                        <p:tgtEl>
                                          <p:spTgt spid="6554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5542"/>
                                        </p:tgtEl>
                                        <p:attrNameLst>
                                          <p:attrName>style.visibility</p:attrName>
                                        </p:attrNameLst>
                                      </p:cBhvr>
                                      <p:to>
                                        <p:strVal val="visible"/>
                                      </p:to>
                                    </p:set>
                                    <p:animEffect transition="in" filter="blinds(horizontal)">
                                      <p:cBhvr>
                                        <p:cTn id="17"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549275"/>
            <a:ext cx="82296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mtClean="0"/>
              <a:t>Aquatic Succession</a:t>
            </a:r>
          </a:p>
        </p:txBody>
      </p:sp>
      <p:sp>
        <p:nvSpPr>
          <p:cNvPr id="6" name="Text Placeholder 5"/>
          <p:cNvSpPr>
            <a:spLocks noGrp="1"/>
          </p:cNvSpPr>
          <p:nvPr>
            <p:ph type="body" sz="quarter" idx="10"/>
          </p:nvPr>
        </p:nvSpPr>
        <p:spPr>
          <a:xfrm>
            <a:off x="457200" y="1189038"/>
            <a:ext cx="4416425" cy="5211762"/>
          </a:xfrm>
        </p:spPr>
        <p:txBody>
          <a:bodyPr>
            <a:normAutofit fontScale="92500"/>
          </a:bodyPr>
          <a:lstStyle/>
          <a:p>
            <a:pPr>
              <a:defRPr/>
            </a:pPr>
            <a:r>
              <a:rPr lang="en-US" sz="2800" dirty="0" smtClean="0"/>
              <a:t>Begins with a body of water such as a pond</a:t>
            </a:r>
          </a:p>
          <a:p>
            <a:pPr>
              <a:defRPr/>
            </a:pPr>
            <a:endParaRPr lang="en-US" sz="2800" dirty="0" smtClean="0"/>
          </a:p>
          <a:p>
            <a:pPr>
              <a:defRPr/>
            </a:pPr>
            <a:r>
              <a:rPr lang="en-US" sz="2800" dirty="0" smtClean="0"/>
              <a:t>Over time sediments and decaying organisms build up and create soil which fills the pond or lake</a:t>
            </a:r>
          </a:p>
          <a:p>
            <a:pPr>
              <a:defRPr/>
            </a:pPr>
            <a:endParaRPr lang="en-US" sz="2800" dirty="0" smtClean="0"/>
          </a:p>
          <a:p>
            <a:pPr>
              <a:defRPr/>
            </a:pPr>
            <a:r>
              <a:rPr lang="en-US" sz="2800" dirty="0" smtClean="0"/>
              <a:t>Eventually the pond or lake fills completely with soil and a land ecosystem develops—like a meadow.</a:t>
            </a:r>
            <a:endParaRPr lang="en-US" sz="2800" dirty="0"/>
          </a:p>
        </p:txBody>
      </p:sp>
      <p:pic>
        <p:nvPicPr>
          <p:cNvPr id="266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25" y="1006475"/>
            <a:ext cx="450215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9697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457200" y="384175"/>
            <a:ext cx="8229600" cy="54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mtClean="0"/>
              <a:t>Studying Succession</a:t>
            </a:r>
          </a:p>
        </p:txBody>
      </p:sp>
      <p:pic>
        <p:nvPicPr>
          <p:cNvPr id="2765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825" y="1504950"/>
            <a:ext cx="73723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0183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7" descr="bhspe-0411co-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10287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0"/>
            <a:ext cx="7086600" cy="1600200"/>
          </a:xfrm>
        </p:spPr>
        <p:txBody>
          <a:bodyPr/>
          <a:lstStyle/>
          <a:p>
            <a:pPr eaLnBrk="1" hangingPunct="1">
              <a:defRPr/>
            </a:pPr>
            <a:r>
              <a:rPr lang="en-US" b="1" dirty="0" smtClean="0">
                <a:solidFill>
                  <a:srgbClr val="FFFF00"/>
                </a:solidFill>
                <a:effectLst>
                  <a:outerShdw blurRad="38100" dist="38100" dir="2700000" algn="tl">
                    <a:srgbClr val="000000">
                      <a:alpha val="43137"/>
                    </a:srgbClr>
                  </a:outerShdw>
                </a:effectLst>
                <a:latin typeface="Arial Narrow" pitchFamily="34" charset="0"/>
              </a:rPr>
              <a:t>POPULATIONS</a:t>
            </a:r>
          </a:p>
        </p:txBody>
      </p:sp>
      <p:sp>
        <p:nvSpPr>
          <p:cNvPr id="2051" name="Rectangle 3"/>
          <p:cNvSpPr>
            <a:spLocks noGrp="1" noChangeArrowheads="1"/>
          </p:cNvSpPr>
          <p:nvPr>
            <p:ph type="subTitle" idx="1"/>
          </p:nvPr>
        </p:nvSpPr>
        <p:spPr>
          <a:xfrm>
            <a:off x="0" y="4953000"/>
            <a:ext cx="5638800" cy="1905000"/>
          </a:xfrm>
        </p:spPr>
        <p:txBody>
          <a:bodyPr/>
          <a:lstStyle/>
          <a:p>
            <a:pPr eaLnBrk="1" hangingPunct="1">
              <a:defRPr/>
            </a:pPr>
            <a:r>
              <a:rPr lang="en-US" sz="2800" b="1" u="sng" dirty="0" smtClean="0">
                <a:solidFill>
                  <a:srgbClr val="FFFF00"/>
                </a:solidFill>
                <a:effectLst>
                  <a:outerShdw blurRad="38100" dist="38100" dir="2700000" algn="tl">
                    <a:srgbClr val="000000">
                      <a:alpha val="43137"/>
                    </a:srgbClr>
                  </a:outerShdw>
                </a:effectLst>
                <a:latin typeface="Arial Narrow" pitchFamily="34" charset="0"/>
              </a:rPr>
              <a:t>Definition:</a:t>
            </a:r>
          </a:p>
          <a:p>
            <a:pPr eaLnBrk="1" hangingPunct="1">
              <a:defRPr/>
            </a:pPr>
            <a:r>
              <a:rPr lang="en-US" sz="2800" b="1" dirty="0" smtClean="0">
                <a:solidFill>
                  <a:srgbClr val="FFFF00"/>
                </a:solidFill>
                <a:effectLst>
                  <a:outerShdw blurRad="38100" dist="38100" dir="2700000" algn="tl">
                    <a:srgbClr val="000000">
                      <a:alpha val="43137"/>
                    </a:srgbClr>
                  </a:outerShdw>
                </a:effectLst>
                <a:latin typeface="Arial Narrow" pitchFamily="34" charset="0"/>
              </a:rPr>
              <a:t>All the members of a species that live in one place at one time.</a:t>
            </a:r>
          </a:p>
          <a:p>
            <a:pPr eaLnBrk="1" hangingPunct="1">
              <a:defRPr/>
            </a:pPr>
            <a:endParaRPr lang="en-US" sz="2800" dirty="0" smtClean="0">
              <a:latin typeface="Arial Narrow" pitchFamily="34" charset="0"/>
            </a:endParaRPr>
          </a:p>
        </p:txBody>
      </p:sp>
    </p:spTree>
    <p:extLst>
      <p:ext uri="{BB962C8B-B14F-4D97-AF65-F5344CB8AC3E}">
        <p14:creationId xmlns:p14="http://schemas.microsoft.com/office/powerpoint/2010/main" val="291905758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68" decel="100000"/>
                                        <p:tgtEl>
                                          <p:spTgt spid="2050"/>
                                        </p:tgtEl>
                                      </p:cBhvr>
                                    </p:animEffect>
                                    <p:animScale>
                                      <p:cBhvr>
                                        <p:cTn id="8" dur="768" decel="100000"/>
                                        <p:tgtEl>
                                          <p:spTgt spid="2050"/>
                                        </p:tgtEl>
                                      </p:cBhvr>
                                      <p:from x="10000" y="10000"/>
                                      <p:to x="200000" y="450000"/>
                                    </p:animScale>
                                    <p:animScale>
                                      <p:cBhvr>
                                        <p:cTn id="9" dur="1230" accel="100000" fill="hold">
                                          <p:stCondLst>
                                            <p:cond delay="768"/>
                                          </p:stCondLst>
                                        </p:cTn>
                                        <p:tgtEl>
                                          <p:spTgt spid="2050"/>
                                        </p:tgtEl>
                                      </p:cBhvr>
                                      <p:from x="200000" y="450000"/>
                                      <p:to x="100000" y="100000"/>
                                    </p:animScale>
                                    <p:set>
                                      <p:cBhvr>
                                        <p:cTn id="10" dur="768" fill="hold"/>
                                        <p:tgtEl>
                                          <p:spTgt spid="2050"/>
                                        </p:tgtEl>
                                        <p:attrNameLst>
                                          <p:attrName>ppt_x</p:attrName>
                                        </p:attrNameLst>
                                      </p:cBhvr>
                                      <p:to>
                                        <p:strVal val="(0.5)"/>
                                      </p:to>
                                    </p:set>
                                    <p:anim from="(0.5)" to="(#ppt_x)" calcmode="lin" valueType="num">
                                      <p:cBhvr>
                                        <p:cTn id="11" dur="1230" accel="100000" fill="hold">
                                          <p:stCondLst>
                                            <p:cond delay="768"/>
                                          </p:stCondLst>
                                        </p:cTn>
                                        <p:tgtEl>
                                          <p:spTgt spid="2050"/>
                                        </p:tgtEl>
                                        <p:attrNameLst>
                                          <p:attrName>ppt_x</p:attrName>
                                        </p:attrNameLst>
                                      </p:cBhvr>
                                    </p:anim>
                                    <p:set>
                                      <p:cBhvr>
                                        <p:cTn id="12" dur="768" fill="hold"/>
                                        <p:tgtEl>
                                          <p:spTgt spid="2050"/>
                                        </p:tgtEl>
                                        <p:attrNameLst>
                                          <p:attrName>ppt_y</p:attrName>
                                        </p:attrNameLst>
                                      </p:cBhvr>
                                      <p:to>
                                        <p:strVal val="(#ppt_y+0.4)"/>
                                      </p:to>
                                    </p:set>
                                    <p:anim from="(#ppt_y+0.4)" to="(#ppt_y)" calcmode="lin" valueType="num">
                                      <p:cBhvr>
                                        <p:cTn id="13" dur="1230" accel="100000" fill="hold">
                                          <p:stCondLst>
                                            <p:cond delay="768"/>
                                          </p:stCondLst>
                                        </p:cTn>
                                        <p:tgtEl>
                                          <p:spTgt spid="205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051">
                                            <p:txEl>
                                              <p:pRg st="0" end="0"/>
                                            </p:txEl>
                                          </p:spTgt>
                                        </p:tgtEl>
                                        <p:attrNameLst>
                                          <p:attrName>style.visibility</p:attrName>
                                        </p:attrNameLst>
                                      </p:cBhvr>
                                      <p:to>
                                        <p:strVal val="visible"/>
                                      </p:to>
                                    </p:set>
                                    <p:anim calcmode="lin" valueType="num">
                                      <p:cBhvr>
                                        <p:cTn id="18"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05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05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2051">
                                            <p:txEl>
                                              <p:pRg st="1" end="1"/>
                                            </p:txEl>
                                          </p:spTgt>
                                        </p:tgtEl>
                                        <p:attrNameLst>
                                          <p:attrName>style.visibility</p:attrName>
                                        </p:attrNameLst>
                                      </p:cBhvr>
                                      <p:to>
                                        <p:strVal val="visible"/>
                                      </p:to>
                                    </p:set>
                                    <p:anim calcmode="lin" valueType="num">
                                      <p:cBhvr>
                                        <p:cTn id="25" dur="500" fill="hold"/>
                                        <p:tgtEl>
                                          <p:spTgt spid="2051">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2051">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2051">
                                            <p:txEl>
                                              <p:pRg st="1" end="1"/>
                                            </p:txEl>
                                          </p:spTgt>
                                        </p:tgtEl>
                                      </p:cBhvr>
                                    </p:animEffect>
                                  </p:childTnLst>
                                </p:cTn>
                              </p:par>
                            </p:childTnLst>
                          </p:cTn>
                        </p:par>
                        <p:par>
                          <p:cTn id="28" fill="hold" nodeType="afterGroup">
                            <p:stCondLst>
                              <p:cond delay="500"/>
                            </p:stCondLst>
                            <p:childTnLst>
                              <p:par>
                                <p:cTn id="29" presetID="22" presetClass="entr" presetSubtype="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smtClean="0">
                <a:latin typeface="Arial Narrow" pitchFamily="34" charset="0"/>
              </a:rPr>
              <a:t>PROPERTIES</a:t>
            </a:r>
            <a:r>
              <a:rPr lang="en-US" smtClean="0">
                <a:latin typeface="Arial Narrow" pitchFamily="34" charset="0"/>
              </a:rPr>
              <a:t> of Populations</a:t>
            </a:r>
          </a:p>
        </p:txBody>
      </p:sp>
      <p:sp>
        <p:nvSpPr>
          <p:cNvPr id="5123" name="Rectangle 3"/>
          <p:cNvSpPr>
            <a:spLocks noGrp="1" noChangeArrowheads="1"/>
          </p:cNvSpPr>
          <p:nvPr>
            <p:ph type="body" idx="1"/>
          </p:nvPr>
        </p:nvSpPr>
        <p:spPr>
          <a:xfrm>
            <a:off x="914400" y="2514600"/>
            <a:ext cx="7661275" cy="4114800"/>
          </a:xfrm>
        </p:spPr>
        <p:txBody>
          <a:bodyPr/>
          <a:lstStyle/>
          <a:p>
            <a:pPr marL="457200" indent="-457200" eaLnBrk="1" hangingPunct="1"/>
            <a:r>
              <a:rPr lang="en-US" sz="2800" smtClean="0">
                <a:latin typeface="Arial Narrow" pitchFamily="34" charset="0"/>
              </a:rPr>
              <a:t>Population </a:t>
            </a:r>
            <a:r>
              <a:rPr lang="en-US" sz="2800" b="1" u="sng" smtClean="0">
                <a:latin typeface="Arial Narrow" pitchFamily="34" charset="0"/>
              </a:rPr>
              <a:t>SIZE</a:t>
            </a:r>
          </a:p>
          <a:p>
            <a:pPr marL="1027113" lvl="1" indent="-455613" eaLnBrk="1" hangingPunct="1"/>
            <a:r>
              <a:rPr lang="en-US" sz="2400" smtClean="0">
                <a:latin typeface="Arial Narrow" pitchFamily="34" charset="0"/>
              </a:rPr>
              <a:t>The number of individuals in a population</a:t>
            </a:r>
          </a:p>
          <a:p>
            <a:pPr marL="457200" indent="-457200" eaLnBrk="1" hangingPunct="1"/>
            <a:r>
              <a:rPr lang="en-US" sz="2800" smtClean="0">
                <a:latin typeface="Arial Narrow" pitchFamily="34" charset="0"/>
              </a:rPr>
              <a:t>Population </a:t>
            </a:r>
            <a:r>
              <a:rPr lang="en-US" sz="2800" b="1" u="sng" smtClean="0">
                <a:latin typeface="Arial Narrow" pitchFamily="34" charset="0"/>
              </a:rPr>
              <a:t>DENSITY</a:t>
            </a:r>
          </a:p>
          <a:p>
            <a:pPr marL="1027113" lvl="1" indent="-455613" eaLnBrk="1" hangingPunct="1"/>
            <a:r>
              <a:rPr lang="en-US" sz="2400" smtClean="0">
                <a:latin typeface="Arial Narrow" pitchFamily="34" charset="0"/>
              </a:rPr>
              <a:t>Number of individuals per unit of area</a:t>
            </a:r>
          </a:p>
          <a:p>
            <a:pPr marL="457200" indent="-457200" eaLnBrk="1" hangingPunct="1"/>
            <a:r>
              <a:rPr lang="en-US" sz="2800" b="1" u="sng" smtClean="0">
                <a:latin typeface="Arial Narrow" pitchFamily="34" charset="0"/>
              </a:rPr>
              <a:t>DISPERSION</a:t>
            </a:r>
          </a:p>
          <a:p>
            <a:pPr marL="1027113" lvl="1" indent="-455613" eaLnBrk="1" hangingPunct="1"/>
            <a:r>
              <a:rPr lang="en-US" sz="2400" b="1" u="sng" smtClean="0">
                <a:latin typeface="Arial Narrow" pitchFamily="34" charset="0"/>
              </a:rPr>
              <a:t>SPATIAL</a:t>
            </a:r>
            <a:r>
              <a:rPr lang="en-US" sz="2400" smtClean="0">
                <a:latin typeface="Arial Narrow" pitchFamily="34" charset="0"/>
              </a:rPr>
              <a:t> distribution of individuals within the population</a:t>
            </a:r>
          </a:p>
          <a:p>
            <a:pPr marL="1370013" lvl="2" indent="-228600" eaLnBrk="1" hangingPunct="1"/>
            <a:r>
              <a:rPr lang="en-US" sz="2000" smtClean="0">
                <a:latin typeface="Arial Narrow" pitchFamily="34" charset="0"/>
              </a:rPr>
              <a:t>Uniform</a:t>
            </a:r>
          </a:p>
          <a:p>
            <a:pPr marL="1370013" lvl="2" indent="-228600" eaLnBrk="1" hangingPunct="1"/>
            <a:r>
              <a:rPr lang="en-US" sz="2000" smtClean="0">
                <a:latin typeface="Arial Narrow" pitchFamily="34" charset="0"/>
              </a:rPr>
              <a:t>Random</a:t>
            </a:r>
          </a:p>
          <a:p>
            <a:pPr marL="1370013" lvl="2" indent="-228600" eaLnBrk="1" hangingPunct="1"/>
            <a:r>
              <a:rPr lang="en-US" sz="2000" smtClean="0">
                <a:latin typeface="Arial Narrow" pitchFamily="34" charset="0"/>
              </a:rPr>
              <a:t>Clumped</a:t>
            </a:r>
          </a:p>
        </p:txBody>
      </p:sp>
      <p:pic>
        <p:nvPicPr>
          <p:cNvPr id="5124" name="Picture 4" descr="39d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68929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4915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anim calcmode="lin" valueType="num">
                                      <p:cBhvr additive="base">
                                        <p:cTn id="11"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 calcmode="lin" valueType="num">
                                      <p:cBhvr additive="base">
                                        <p:cTn id="17"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123">
                                            <p:txEl>
                                              <p:pRg st="3" end="3"/>
                                            </p:txEl>
                                          </p:spTgt>
                                        </p:tgtEl>
                                        <p:attrNameLst>
                                          <p:attrName>style.visibility</p:attrName>
                                        </p:attrNameLst>
                                      </p:cBhvr>
                                      <p:to>
                                        <p:strVal val="visible"/>
                                      </p:to>
                                    </p:set>
                                    <p:anim calcmode="lin" valueType="num">
                                      <p:cBhvr additive="base">
                                        <p:cTn id="21"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1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 calcmode="lin" valueType="num">
                                      <p:cBhvr additive="base">
                                        <p:cTn id="27"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123">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123">
                                            <p:txEl>
                                              <p:pRg st="5" end="5"/>
                                            </p:txEl>
                                          </p:spTgt>
                                        </p:tgtEl>
                                        <p:attrNameLst>
                                          <p:attrName>style.visibility</p:attrName>
                                        </p:attrNameLst>
                                      </p:cBhvr>
                                      <p:to>
                                        <p:strVal val="visible"/>
                                      </p:to>
                                    </p:set>
                                    <p:anim calcmode="lin" valueType="num">
                                      <p:cBhvr additive="base">
                                        <p:cTn id="31" dur="500" fill="hold"/>
                                        <p:tgtEl>
                                          <p:spTgt spid="512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123">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5123">
                                            <p:txEl>
                                              <p:pRg st="6" end="6"/>
                                            </p:txEl>
                                          </p:spTgt>
                                        </p:tgtEl>
                                        <p:attrNameLst>
                                          <p:attrName>style.visibility</p:attrName>
                                        </p:attrNameLst>
                                      </p:cBhvr>
                                      <p:to>
                                        <p:strVal val="visible"/>
                                      </p:to>
                                    </p:set>
                                    <p:anim calcmode="lin" valueType="num">
                                      <p:cBhvr additive="base">
                                        <p:cTn id="35" dur="500" fill="hold"/>
                                        <p:tgtEl>
                                          <p:spTgt spid="512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123">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123">
                                            <p:txEl>
                                              <p:pRg st="7" end="7"/>
                                            </p:txEl>
                                          </p:spTgt>
                                        </p:tgtEl>
                                        <p:attrNameLst>
                                          <p:attrName>style.visibility</p:attrName>
                                        </p:attrNameLst>
                                      </p:cBhvr>
                                      <p:to>
                                        <p:strVal val="visible"/>
                                      </p:to>
                                    </p:set>
                                    <p:anim calcmode="lin" valueType="num">
                                      <p:cBhvr additive="base">
                                        <p:cTn id="39" dur="500" fill="hold"/>
                                        <p:tgtEl>
                                          <p:spTgt spid="5123">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123">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123">
                                            <p:txEl>
                                              <p:pRg st="8" end="8"/>
                                            </p:txEl>
                                          </p:spTgt>
                                        </p:tgtEl>
                                        <p:attrNameLst>
                                          <p:attrName>style.visibility</p:attrName>
                                        </p:attrNameLst>
                                      </p:cBhvr>
                                      <p:to>
                                        <p:strVal val="visible"/>
                                      </p:to>
                                    </p:set>
                                    <p:anim calcmode="lin" valueType="num">
                                      <p:cBhvr additive="base">
                                        <p:cTn id="43" dur="500" fill="hold"/>
                                        <p:tgtEl>
                                          <p:spTgt spid="5123">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12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5124"/>
                                        </p:tgtEl>
                                        <p:attrNameLst>
                                          <p:attrName>style.visibility</p:attrName>
                                        </p:attrNameLst>
                                      </p:cBhvr>
                                      <p:to>
                                        <p:strVal val="visible"/>
                                      </p:to>
                                    </p:set>
                                    <p:anim calcmode="lin" valueType="num">
                                      <p:cBhvr additive="base">
                                        <p:cTn id="49" dur="500" fill="hold"/>
                                        <p:tgtEl>
                                          <p:spTgt spid="5124"/>
                                        </p:tgtEl>
                                        <p:attrNameLst>
                                          <p:attrName>ppt_x</p:attrName>
                                        </p:attrNameLst>
                                      </p:cBhvr>
                                      <p:tavLst>
                                        <p:tav tm="0">
                                          <p:val>
                                            <p:strVal val="0-#ppt_w/2"/>
                                          </p:val>
                                        </p:tav>
                                        <p:tav tm="100000">
                                          <p:val>
                                            <p:strVal val="#ppt_x"/>
                                          </p:val>
                                        </p:tav>
                                      </p:tavLst>
                                    </p:anim>
                                    <p:anim calcmode="lin" valueType="num">
                                      <p:cBhvr additive="base">
                                        <p:cTn id="50"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mtClean="0">
                <a:latin typeface="Arial Narrow" pitchFamily="34" charset="0"/>
              </a:rPr>
              <a:t>Population Growth </a:t>
            </a:r>
            <a:r>
              <a:rPr lang="en-US" b="1" u="sng" smtClean="0">
                <a:effectLst>
                  <a:outerShdw blurRad="38100" dist="38100" dir="2700000" algn="tl">
                    <a:srgbClr val="C0C0C0"/>
                  </a:outerShdw>
                </a:effectLst>
                <a:latin typeface="Arial Narrow" pitchFamily="34" charset="0"/>
              </a:rPr>
              <a:t>RATE</a:t>
            </a:r>
          </a:p>
        </p:txBody>
      </p:sp>
      <p:sp>
        <p:nvSpPr>
          <p:cNvPr id="6147" name="Rectangle 3"/>
          <p:cNvSpPr>
            <a:spLocks noGrp="1" noChangeArrowheads="1"/>
          </p:cNvSpPr>
          <p:nvPr>
            <p:ph type="body" idx="1"/>
          </p:nvPr>
        </p:nvSpPr>
        <p:spPr>
          <a:xfrm>
            <a:off x="949325" y="1981200"/>
            <a:ext cx="7135813" cy="1708150"/>
          </a:xfrm>
        </p:spPr>
        <p:txBody>
          <a:bodyPr/>
          <a:lstStyle/>
          <a:p>
            <a:pPr marL="457200" indent="-457200" eaLnBrk="1" hangingPunct="1">
              <a:buFont typeface="Wingdings" pitchFamily="2" charset="2"/>
              <a:buNone/>
            </a:pPr>
            <a:r>
              <a:rPr lang="en-US" u="sng" smtClean="0">
                <a:latin typeface="Arial Narrow" pitchFamily="34" charset="0"/>
              </a:rPr>
              <a:t>Definition</a:t>
            </a:r>
          </a:p>
          <a:p>
            <a:pPr marL="457200" indent="-457200" eaLnBrk="1" hangingPunct="1"/>
            <a:r>
              <a:rPr lang="en-US" smtClean="0">
                <a:latin typeface="Arial Narrow" pitchFamily="34" charset="0"/>
              </a:rPr>
              <a:t>The a</a:t>
            </a:r>
            <a:r>
              <a:rPr lang="en-US" u="sng" smtClean="0">
                <a:latin typeface="Arial Narrow" pitchFamily="34" charset="0"/>
              </a:rPr>
              <a:t>mount</a:t>
            </a:r>
            <a:r>
              <a:rPr lang="en-US" smtClean="0">
                <a:latin typeface="Arial Narrow" pitchFamily="34" charset="0"/>
              </a:rPr>
              <a:t> by which a population’s </a:t>
            </a:r>
            <a:r>
              <a:rPr lang="en-US" u="sng" smtClean="0">
                <a:latin typeface="Arial Narrow" pitchFamily="34" charset="0"/>
              </a:rPr>
              <a:t>size</a:t>
            </a:r>
            <a:r>
              <a:rPr lang="en-US" smtClean="0">
                <a:latin typeface="Arial Narrow" pitchFamily="34" charset="0"/>
              </a:rPr>
              <a:t> </a:t>
            </a:r>
            <a:r>
              <a:rPr lang="en-US" u="sng" smtClean="0">
                <a:latin typeface="Arial Narrow" pitchFamily="34" charset="0"/>
              </a:rPr>
              <a:t>changes</a:t>
            </a:r>
            <a:r>
              <a:rPr lang="en-US" smtClean="0">
                <a:latin typeface="Arial Narrow" pitchFamily="34" charset="0"/>
              </a:rPr>
              <a:t> over time.</a:t>
            </a:r>
          </a:p>
        </p:txBody>
      </p:sp>
    </p:spTree>
    <p:extLst>
      <p:ext uri="{BB962C8B-B14F-4D97-AF65-F5344CB8AC3E}">
        <p14:creationId xmlns:p14="http://schemas.microsoft.com/office/powerpoint/2010/main" val="83552653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 to="" calcmode="lin" valueType="num">
                                      <p:cBhvr>
                                        <p:cTn id="12" dur="1" fill="hold"/>
                                        <p:tgtEl>
                                          <p:spTgt spid="6147">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 to="" calcmode="lin" valueType="num">
                                      <p:cBhvr>
                                        <p:cTn id="15" dur="1" fill="hold"/>
                                        <p:tgtEl>
                                          <p:spTgt spid="614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mtClean="0">
                <a:latin typeface="Arial Narrow" pitchFamily="34" charset="0"/>
              </a:rPr>
              <a:t>Population Growth </a:t>
            </a:r>
            <a:r>
              <a:rPr lang="en-US" b="1" u="sng" smtClean="0">
                <a:effectLst>
                  <a:outerShdw blurRad="38100" dist="38100" dir="2700000" algn="tl">
                    <a:srgbClr val="C0C0C0"/>
                  </a:outerShdw>
                </a:effectLst>
                <a:latin typeface="Arial Narrow" pitchFamily="34" charset="0"/>
              </a:rPr>
              <a:t>RATE</a:t>
            </a:r>
          </a:p>
        </p:txBody>
      </p:sp>
      <p:sp>
        <p:nvSpPr>
          <p:cNvPr id="7171" name="Rectangle 3"/>
          <p:cNvSpPr>
            <a:spLocks noGrp="1" noChangeArrowheads="1"/>
          </p:cNvSpPr>
          <p:nvPr>
            <p:ph type="body" idx="1"/>
          </p:nvPr>
        </p:nvSpPr>
        <p:spPr/>
        <p:txBody>
          <a:bodyPr/>
          <a:lstStyle/>
          <a:p>
            <a:pPr marL="457200" indent="-457200" eaLnBrk="1" hangingPunct="1"/>
            <a:r>
              <a:rPr lang="en-US" smtClean="0">
                <a:latin typeface="Arial Narrow" pitchFamily="34" charset="0"/>
              </a:rPr>
              <a:t>Depends on:</a:t>
            </a:r>
          </a:p>
          <a:p>
            <a:pPr marL="1027113" lvl="1" indent="-455613" eaLnBrk="1" hangingPunct="1"/>
            <a:r>
              <a:rPr lang="en-US" smtClean="0">
                <a:latin typeface="Arial Narrow" pitchFamily="34" charset="0"/>
              </a:rPr>
              <a:t>Birth</a:t>
            </a:r>
          </a:p>
          <a:p>
            <a:pPr marL="1027113" lvl="1" indent="-455613" eaLnBrk="1" hangingPunct="1"/>
            <a:r>
              <a:rPr lang="en-US" smtClean="0">
                <a:latin typeface="Arial Narrow" pitchFamily="34" charset="0"/>
              </a:rPr>
              <a:t>Death</a:t>
            </a:r>
          </a:p>
          <a:p>
            <a:pPr marL="1027113" lvl="1" indent="-455613" eaLnBrk="1" hangingPunct="1"/>
            <a:r>
              <a:rPr lang="en-US" u="sng" smtClean="0">
                <a:latin typeface="Arial Narrow" pitchFamily="34" charset="0"/>
              </a:rPr>
              <a:t>Emigration</a:t>
            </a:r>
            <a:r>
              <a:rPr lang="en-US" smtClean="0">
                <a:latin typeface="Arial Narrow" pitchFamily="34" charset="0"/>
              </a:rPr>
              <a:t>:  movement of individuals </a:t>
            </a:r>
            <a:r>
              <a:rPr lang="en-US" b="1" u="sng" smtClean="0">
                <a:latin typeface="Arial Narrow" pitchFamily="34" charset="0"/>
              </a:rPr>
              <a:t>OUT OF</a:t>
            </a:r>
            <a:r>
              <a:rPr lang="en-US" smtClean="0">
                <a:latin typeface="Arial Narrow" pitchFamily="34" charset="0"/>
              </a:rPr>
              <a:t> a population</a:t>
            </a:r>
          </a:p>
          <a:p>
            <a:pPr marL="1027113" lvl="1" indent="-455613" eaLnBrk="1" hangingPunct="1"/>
            <a:r>
              <a:rPr lang="en-US" u="sng" smtClean="0">
                <a:latin typeface="Arial Narrow" pitchFamily="34" charset="0"/>
              </a:rPr>
              <a:t>Immigration</a:t>
            </a:r>
            <a:r>
              <a:rPr lang="en-US" smtClean="0">
                <a:latin typeface="Arial Narrow" pitchFamily="34" charset="0"/>
              </a:rPr>
              <a:t>:  movement of individuals </a:t>
            </a:r>
            <a:r>
              <a:rPr lang="en-US" b="1" u="sng" smtClean="0">
                <a:latin typeface="Arial Narrow" pitchFamily="34" charset="0"/>
              </a:rPr>
              <a:t>INTO</a:t>
            </a:r>
            <a:r>
              <a:rPr lang="en-US" smtClean="0">
                <a:latin typeface="Arial Narrow" pitchFamily="34" charset="0"/>
              </a:rPr>
              <a:t> a population</a:t>
            </a:r>
          </a:p>
        </p:txBody>
      </p:sp>
      <p:sp>
        <p:nvSpPr>
          <p:cNvPr id="7172" name="Rectangle 4"/>
          <p:cNvSpPr>
            <a:spLocks noChangeArrowheads="1"/>
          </p:cNvSpPr>
          <p:nvPr/>
        </p:nvSpPr>
        <p:spPr bwMode="auto">
          <a:xfrm>
            <a:off x="2819400" y="2590800"/>
            <a:ext cx="533400" cy="457200"/>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3600" b="1" smtClean="0">
                <a:solidFill>
                  <a:srgbClr val="FFFFFF"/>
                </a:solidFill>
              </a:rPr>
              <a:t>+</a:t>
            </a:r>
          </a:p>
        </p:txBody>
      </p:sp>
      <p:sp>
        <p:nvSpPr>
          <p:cNvPr id="7173" name="Rectangle 5"/>
          <p:cNvSpPr>
            <a:spLocks noChangeArrowheads="1"/>
          </p:cNvSpPr>
          <p:nvPr/>
        </p:nvSpPr>
        <p:spPr bwMode="auto">
          <a:xfrm>
            <a:off x="3124200" y="3124200"/>
            <a:ext cx="533400" cy="45720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r>
              <a:rPr lang="en-US" sz="3200" b="1" smtClean="0">
                <a:solidFill>
                  <a:srgbClr val="FFFFFF"/>
                </a:solidFill>
              </a:rPr>
              <a:t>-</a:t>
            </a:r>
          </a:p>
        </p:txBody>
      </p:sp>
      <p:sp>
        <p:nvSpPr>
          <p:cNvPr id="7174" name="Rectangle 6"/>
          <p:cNvSpPr>
            <a:spLocks noChangeArrowheads="1"/>
          </p:cNvSpPr>
          <p:nvPr/>
        </p:nvSpPr>
        <p:spPr bwMode="auto">
          <a:xfrm>
            <a:off x="5486400" y="4038600"/>
            <a:ext cx="533400" cy="457200"/>
          </a:xfrm>
          <a:prstGeom prst="rect">
            <a:avLst/>
          </a:prstGeom>
          <a:solidFill>
            <a:schemeClr val="accent2"/>
          </a:solidFill>
          <a:ln w="9525">
            <a:solidFill>
              <a:schemeClr val="tx1"/>
            </a:solidFill>
            <a:miter lim="800000"/>
            <a:headEnd/>
            <a:tailEnd/>
          </a:ln>
        </p:spPr>
        <p:txBody>
          <a:bodyPr wrap="none" anchor="ctr"/>
          <a:lstStyle/>
          <a:p>
            <a:pPr algn="ctr" fontAlgn="base">
              <a:spcBef>
                <a:spcPct val="0"/>
              </a:spcBef>
              <a:spcAft>
                <a:spcPct val="0"/>
              </a:spcAft>
            </a:pPr>
            <a:r>
              <a:rPr lang="en-US" sz="3200" b="1" smtClean="0">
                <a:solidFill>
                  <a:srgbClr val="FFFFFF"/>
                </a:solidFill>
              </a:rPr>
              <a:t>-</a:t>
            </a:r>
          </a:p>
        </p:txBody>
      </p:sp>
      <p:sp>
        <p:nvSpPr>
          <p:cNvPr id="7175" name="Rectangle 7"/>
          <p:cNvSpPr>
            <a:spLocks noChangeArrowheads="1"/>
          </p:cNvSpPr>
          <p:nvPr/>
        </p:nvSpPr>
        <p:spPr bwMode="auto">
          <a:xfrm>
            <a:off x="5029200" y="5029200"/>
            <a:ext cx="533400" cy="457200"/>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3600" b="1" smtClean="0">
                <a:solidFill>
                  <a:srgbClr val="FFFFFF"/>
                </a:solidFill>
              </a:rPr>
              <a:t>+</a:t>
            </a:r>
          </a:p>
        </p:txBody>
      </p:sp>
    </p:spTree>
    <p:extLst>
      <p:ext uri="{BB962C8B-B14F-4D97-AF65-F5344CB8AC3E}">
        <p14:creationId xmlns:p14="http://schemas.microsoft.com/office/powerpoint/2010/main" val="216959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172"/>
                                        </p:tgtEl>
                                        <p:attrNameLst>
                                          <p:attrName>style.visibility</p:attrName>
                                        </p:attrNameLst>
                                      </p:cBhvr>
                                      <p:to>
                                        <p:strVal val="visible"/>
                                      </p:to>
                                    </p:set>
                                    <p:anim calcmode="lin" valueType="num">
                                      <p:cBhvr additive="base">
                                        <p:cTn id="37" dur="500" fill="hold"/>
                                        <p:tgtEl>
                                          <p:spTgt spid="7172"/>
                                        </p:tgtEl>
                                        <p:attrNameLst>
                                          <p:attrName>ppt_x</p:attrName>
                                        </p:attrNameLst>
                                      </p:cBhvr>
                                      <p:tavLst>
                                        <p:tav tm="0">
                                          <p:val>
                                            <p:strVal val="0-#ppt_w/2"/>
                                          </p:val>
                                        </p:tav>
                                        <p:tav tm="100000">
                                          <p:val>
                                            <p:strVal val="#ppt_x"/>
                                          </p:val>
                                        </p:tav>
                                      </p:tavLst>
                                    </p:anim>
                                    <p:anim calcmode="lin" valueType="num">
                                      <p:cBhvr additive="base">
                                        <p:cTn id="38"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173"/>
                                        </p:tgtEl>
                                        <p:attrNameLst>
                                          <p:attrName>style.visibility</p:attrName>
                                        </p:attrNameLst>
                                      </p:cBhvr>
                                      <p:to>
                                        <p:strVal val="visible"/>
                                      </p:to>
                                    </p:set>
                                    <p:anim calcmode="lin" valueType="num">
                                      <p:cBhvr additive="base">
                                        <p:cTn id="43" dur="500" fill="hold"/>
                                        <p:tgtEl>
                                          <p:spTgt spid="7173"/>
                                        </p:tgtEl>
                                        <p:attrNameLst>
                                          <p:attrName>ppt_x</p:attrName>
                                        </p:attrNameLst>
                                      </p:cBhvr>
                                      <p:tavLst>
                                        <p:tav tm="0">
                                          <p:val>
                                            <p:strVal val="0-#ppt_w/2"/>
                                          </p:val>
                                        </p:tav>
                                        <p:tav tm="100000">
                                          <p:val>
                                            <p:strVal val="#ppt_x"/>
                                          </p:val>
                                        </p:tav>
                                      </p:tavLst>
                                    </p:anim>
                                    <p:anim calcmode="lin" valueType="num">
                                      <p:cBhvr additive="base">
                                        <p:cTn id="44"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174"/>
                                        </p:tgtEl>
                                        <p:attrNameLst>
                                          <p:attrName>style.visibility</p:attrName>
                                        </p:attrNameLst>
                                      </p:cBhvr>
                                      <p:to>
                                        <p:strVal val="visible"/>
                                      </p:to>
                                    </p:set>
                                    <p:anim calcmode="lin" valueType="num">
                                      <p:cBhvr additive="base">
                                        <p:cTn id="49" dur="500" fill="hold"/>
                                        <p:tgtEl>
                                          <p:spTgt spid="7174"/>
                                        </p:tgtEl>
                                        <p:attrNameLst>
                                          <p:attrName>ppt_x</p:attrName>
                                        </p:attrNameLst>
                                      </p:cBhvr>
                                      <p:tavLst>
                                        <p:tav tm="0">
                                          <p:val>
                                            <p:strVal val="0-#ppt_w/2"/>
                                          </p:val>
                                        </p:tav>
                                        <p:tav tm="100000">
                                          <p:val>
                                            <p:strVal val="#ppt_x"/>
                                          </p:val>
                                        </p:tav>
                                      </p:tavLst>
                                    </p:anim>
                                    <p:anim calcmode="lin" valueType="num">
                                      <p:cBhvr additive="base">
                                        <p:cTn id="50"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175"/>
                                        </p:tgtEl>
                                        <p:attrNameLst>
                                          <p:attrName>style.visibility</p:attrName>
                                        </p:attrNameLst>
                                      </p:cBhvr>
                                      <p:to>
                                        <p:strVal val="visible"/>
                                      </p:to>
                                    </p:set>
                                    <p:anim calcmode="lin" valueType="num">
                                      <p:cBhvr additive="base">
                                        <p:cTn id="55" dur="500" fill="hold"/>
                                        <p:tgtEl>
                                          <p:spTgt spid="7175"/>
                                        </p:tgtEl>
                                        <p:attrNameLst>
                                          <p:attrName>ppt_x</p:attrName>
                                        </p:attrNameLst>
                                      </p:cBhvr>
                                      <p:tavLst>
                                        <p:tav tm="0">
                                          <p:val>
                                            <p:strVal val="0-#ppt_w/2"/>
                                          </p:val>
                                        </p:tav>
                                        <p:tav tm="100000">
                                          <p:val>
                                            <p:strVal val="#ppt_x"/>
                                          </p:val>
                                        </p:tav>
                                      </p:tavLst>
                                    </p:anim>
                                    <p:anim calcmode="lin" valueType="num">
                                      <p:cBhvr additive="base">
                                        <p:cTn id="56" dur="500" fill="hold"/>
                                        <p:tgtEl>
                                          <p:spTgt spid="71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2" autoUpdateAnimBg="0"/>
      <p:bldP spid="7172" grpId="0" animBg="1" autoUpdateAnimBg="0"/>
      <p:bldP spid="7173" grpId="0" animBg="1" autoUpdateAnimBg="0"/>
      <p:bldP spid="7174" grpId="0" animBg="1" autoUpdateAnimBg="0"/>
      <p:bldP spid="7175"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latin typeface="Arial Narrow" pitchFamily="34" charset="0"/>
              </a:rPr>
              <a:t>2 Types of Population Growth</a:t>
            </a:r>
          </a:p>
        </p:txBody>
      </p:sp>
      <p:sp>
        <p:nvSpPr>
          <p:cNvPr id="22531" name="Rectangle 3"/>
          <p:cNvSpPr>
            <a:spLocks noGrp="1" noChangeArrowheads="1"/>
          </p:cNvSpPr>
          <p:nvPr>
            <p:ph type="body" idx="1"/>
          </p:nvPr>
        </p:nvSpPr>
        <p:spPr/>
        <p:txBody>
          <a:bodyPr/>
          <a:lstStyle/>
          <a:p>
            <a:pPr marL="609600" indent="-609600" eaLnBrk="1" hangingPunct="1">
              <a:buFont typeface="Wingdings" pitchFamily="2" charset="2"/>
              <a:buAutoNum type="arabicPeriod"/>
            </a:pPr>
            <a:r>
              <a:rPr lang="en-US" smtClean="0">
                <a:latin typeface="Arial Narrow" pitchFamily="34" charset="0"/>
              </a:rPr>
              <a:t>Exponential</a:t>
            </a:r>
          </a:p>
          <a:p>
            <a:pPr marL="609600" indent="-609600" eaLnBrk="1" hangingPunct="1">
              <a:buFont typeface="Wingdings" pitchFamily="2" charset="2"/>
              <a:buAutoNum type="arabicPeriod"/>
            </a:pPr>
            <a:r>
              <a:rPr lang="en-US" smtClean="0">
                <a:latin typeface="Arial Narrow" pitchFamily="34" charset="0"/>
              </a:rPr>
              <a:t>Logistic</a:t>
            </a:r>
          </a:p>
        </p:txBody>
      </p:sp>
    </p:spTree>
    <p:extLst>
      <p:ext uri="{BB962C8B-B14F-4D97-AF65-F5344CB8AC3E}">
        <p14:creationId xmlns:p14="http://schemas.microsoft.com/office/powerpoint/2010/main" val="296298050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to="" calcmode="lin" valueType="num">
                                      <p:cBhvr>
                                        <p:cTn id="7" dur="1" fill="hold"/>
                                        <p:tgtEl>
                                          <p:spTgt spid="2253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 to="" calcmode="lin" valueType="num">
                                      <p:cBhvr>
                                        <p:cTn id="12" dur="1" fill="hold"/>
                                        <p:tgtEl>
                                          <p:spTgt spid="2253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 to="" calcmode="lin" valueType="num">
                                      <p:cBhvr>
                                        <p:cTn id="17" dur="1" fill="hold"/>
                                        <p:tgtEl>
                                          <p:spTgt spid="2253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457200"/>
            <a:ext cx="7158038" cy="1036638"/>
          </a:xfrm>
        </p:spPr>
        <p:txBody>
          <a:bodyPr/>
          <a:lstStyle/>
          <a:p>
            <a:pPr eaLnBrk="1" hangingPunct="1"/>
            <a:r>
              <a:rPr lang="en-US" sz="3200" b="1" u="sng" smtClean="0">
                <a:latin typeface="Arial Narrow" pitchFamily="34" charset="0"/>
              </a:rPr>
              <a:t>EXPONENTIAL</a:t>
            </a:r>
            <a:r>
              <a:rPr lang="en-US" sz="3200" smtClean="0">
                <a:latin typeface="Arial Narrow" pitchFamily="34" charset="0"/>
              </a:rPr>
              <a:t> Model of Population Growth</a:t>
            </a:r>
          </a:p>
        </p:txBody>
      </p:sp>
      <p:sp>
        <p:nvSpPr>
          <p:cNvPr id="10243" name="Rectangle 3"/>
          <p:cNvSpPr>
            <a:spLocks noGrp="1" noChangeArrowheads="1"/>
          </p:cNvSpPr>
          <p:nvPr>
            <p:ph type="body" sz="half" idx="1"/>
          </p:nvPr>
        </p:nvSpPr>
        <p:spPr>
          <a:xfrm>
            <a:off x="457200" y="1676400"/>
            <a:ext cx="7448550" cy="1455738"/>
          </a:xfrm>
        </p:spPr>
        <p:txBody>
          <a:bodyPr/>
          <a:lstStyle/>
          <a:p>
            <a:pPr marL="457200" indent="-457200" eaLnBrk="1" hangingPunct="1"/>
            <a:r>
              <a:rPr lang="en-US" sz="2800" smtClean="0">
                <a:latin typeface="Arial Narrow" pitchFamily="34" charset="0"/>
              </a:rPr>
              <a:t>Population </a:t>
            </a:r>
            <a:r>
              <a:rPr lang="en-US" sz="2800" u="sng" smtClean="0">
                <a:latin typeface="Arial Narrow" pitchFamily="34" charset="0"/>
              </a:rPr>
              <a:t>increases</a:t>
            </a:r>
            <a:r>
              <a:rPr lang="en-US" sz="2800" smtClean="0">
                <a:latin typeface="Arial Narrow" pitchFamily="34" charset="0"/>
              </a:rPr>
              <a:t> rapidly with </a:t>
            </a:r>
            <a:r>
              <a:rPr lang="en-US" sz="2800" u="sng" smtClean="0">
                <a:latin typeface="Arial Narrow" pitchFamily="34" charset="0"/>
              </a:rPr>
              <a:t>no limit</a:t>
            </a:r>
          </a:p>
          <a:p>
            <a:pPr marL="457200" indent="-457200" eaLnBrk="1" hangingPunct="1"/>
            <a:r>
              <a:rPr lang="en-US" sz="2800" smtClean="0">
                <a:latin typeface="Arial Narrow" pitchFamily="34" charset="0"/>
              </a:rPr>
              <a:t>What will a graph look like?</a:t>
            </a:r>
          </a:p>
          <a:p>
            <a:pPr marL="457200" indent="-457200" eaLnBrk="1" hangingPunct="1"/>
            <a:r>
              <a:rPr lang="en-US" sz="2800" u="sng" smtClean="0">
                <a:latin typeface="Arial Narrow" pitchFamily="34" charset="0"/>
              </a:rPr>
              <a:t>Rare</a:t>
            </a:r>
            <a:r>
              <a:rPr lang="en-US" sz="2800" smtClean="0">
                <a:latin typeface="Arial Narrow" pitchFamily="34" charset="0"/>
              </a:rPr>
              <a:t> in </a:t>
            </a:r>
            <a:r>
              <a:rPr lang="en-US" sz="2800" u="sng" smtClean="0">
                <a:latin typeface="Arial Narrow" pitchFamily="34" charset="0"/>
              </a:rPr>
              <a:t>nature</a:t>
            </a:r>
            <a:r>
              <a:rPr lang="en-US" sz="2800" smtClean="0">
                <a:latin typeface="Arial Narrow" pitchFamily="34" charset="0"/>
              </a:rPr>
              <a:t>.  Why?</a:t>
            </a:r>
          </a:p>
        </p:txBody>
      </p:sp>
      <p:pic>
        <p:nvPicPr>
          <p:cNvPr id="8196" name="Picture 4" descr="3503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219200" y="3657600"/>
            <a:ext cx="6858000" cy="3557588"/>
          </a:xfrm>
          <a:noFill/>
        </p:spPr>
      </p:pic>
      <p:sp>
        <p:nvSpPr>
          <p:cNvPr id="8197" name="Rectangle 5"/>
          <p:cNvSpPr>
            <a:spLocks noChangeArrowheads="1"/>
          </p:cNvSpPr>
          <p:nvPr/>
        </p:nvSpPr>
        <p:spPr bwMode="auto">
          <a:xfrm>
            <a:off x="5562600" y="2286000"/>
            <a:ext cx="2819400" cy="3048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2400" b="1" smtClean="0">
                <a:solidFill>
                  <a:srgbClr val="292929"/>
                </a:solidFill>
              </a:rPr>
              <a:t>“J” shaped curve</a:t>
            </a:r>
          </a:p>
        </p:txBody>
      </p:sp>
      <p:sp>
        <p:nvSpPr>
          <p:cNvPr id="8198" name="Rectangle 6"/>
          <p:cNvSpPr>
            <a:spLocks noChangeArrowheads="1"/>
          </p:cNvSpPr>
          <p:nvPr/>
        </p:nvSpPr>
        <p:spPr bwMode="auto">
          <a:xfrm>
            <a:off x="1066800" y="3276600"/>
            <a:ext cx="7086600" cy="381000"/>
          </a:xfrm>
          <a:prstGeom prst="rect">
            <a:avLst/>
          </a:prstGeom>
          <a:solidFill>
            <a:schemeClr val="folHlink"/>
          </a:solidFill>
          <a:ln w="9525">
            <a:solidFill>
              <a:schemeClr val="tx1"/>
            </a:solidFill>
            <a:miter lim="800000"/>
            <a:headEnd/>
            <a:tailEnd/>
          </a:ln>
        </p:spPr>
        <p:txBody>
          <a:bodyPr wrap="none" anchor="ctr"/>
          <a:lstStyle/>
          <a:p>
            <a:pPr algn="ctr" fontAlgn="base">
              <a:spcBef>
                <a:spcPct val="0"/>
              </a:spcBef>
              <a:spcAft>
                <a:spcPct val="0"/>
              </a:spcAft>
            </a:pPr>
            <a:r>
              <a:rPr lang="en-US" sz="2400" b="1" smtClean="0">
                <a:solidFill>
                  <a:srgbClr val="292929"/>
                </a:solidFill>
              </a:rPr>
              <a:t>Limit on the amount of resources (food / space)</a:t>
            </a:r>
          </a:p>
        </p:txBody>
      </p:sp>
    </p:spTree>
    <p:extLst>
      <p:ext uri="{BB962C8B-B14F-4D97-AF65-F5344CB8AC3E}">
        <p14:creationId xmlns:p14="http://schemas.microsoft.com/office/powerpoint/2010/main" val="3510784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7"/>
                                        </p:tgtEl>
                                        <p:attrNameLst>
                                          <p:attrName>style.visibility</p:attrName>
                                        </p:attrNameLst>
                                      </p:cBhvr>
                                      <p:to>
                                        <p:strVal val="visible"/>
                                      </p:to>
                                    </p:set>
                                    <p:anim calcmode="lin" valueType="num">
                                      <p:cBhvr additive="base">
                                        <p:cTn id="13" dur="500" fill="hold"/>
                                        <p:tgtEl>
                                          <p:spTgt spid="8197"/>
                                        </p:tgtEl>
                                        <p:attrNameLst>
                                          <p:attrName>ppt_x</p:attrName>
                                        </p:attrNameLst>
                                      </p:cBhvr>
                                      <p:tavLst>
                                        <p:tav tm="0">
                                          <p:val>
                                            <p:strVal val="0-#ppt_w/2"/>
                                          </p:val>
                                        </p:tav>
                                        <p:tav tm="100000">
                                          <p:val>
                                            <p:strVal val="#ppt_x"/>
                                          </p:val>
                                        </p:tav>
                                      </p:tavLst>
                                    </p:anim>
                                    <p:anim calcmode="lin" valueType="num">
                                      <p:cBhvr additive="base">
                                        <p:cTn id="14" dur="500" fill="hold"/>
                                        <p:tgtEl>
                                          <p:spTgt spid="819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0-#ppt_w/2"/>
                                          </p:val>
                                        </p:tav>
                                        <p:tav tm="100000">
                                          <p:val>
                                            <p:strVal val="#ppt_x"/>
                                          </p:val>
                                        </p:tav>
                                      </p:tavLst>
                                    </p:anim>
                                    <p:anim calcmode="lin" valueType="num">
                                      <p:cBhvr additive="base">
                                        <p:cTn id="20"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autoUpdateAnimBg="0"/>
      <p:bldP spid="8198"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latin typeface="Arial Narrow" pitchFamily="34" charset="0"/>
              </a:rPr>
              <a:t>Population Growth</a:t>
            </a:r>
          </a:p>
        </p:txBody>
      </p:sp>
      <p:sp>
        <p:nvSpPr>
          <p:cNvPr id="11267" name="Rectangle 3"/>
          <p:cNvSpPr>
            <a:spLocks noGrp="1" noChangeArrowheads="1"/>
          </p:cNvSpPr>
          <p:nvPr>
            <p:ph type="body" idx="1"/>
          </p:nvPr>
        </p:nvSpPr>
        <p:spPr/>
        <p:txBody>
          <a:bodyPr/>
          <a:lstStyle/>
          <a:p>
            <a:pPr marL="457200" indent="-457200" algn="ctr" eaLnBrk="1" hangingPunct="1">
              <a:buFont typeface="Wingdings" pitchFamily="2" charset="2"/>
              <a:buNone/>
            </a:pPr>
            <a:endParaRPr lang="en-US" smtClean="0">
              <a:latin typeface="Arial Narrow" pitchFamily="34" charset="0"/>
            </a:endParaRPr>
          </a:p>
          <a:p>
            <a:pPr marL="457200" indent="-457200" algn="ctr" eaLnBrk="1" hangingPunct="1">
              <a:buFont typeface="Wingdings" pitchFamily="2" charset="2"/>
              <a:buNone/>
            </a:pPr>
            <a:r>
              <a:rPr lang="en-US" smtClean="0">
                <a:latin typeface="Arial Narrow" pitchFamily="34" charset="0"/>
              </a:rPr>
              <a:t>Limited by </a:t>
            </a:r>
            <a:r>
              <a:rPr lang="en-US" u="sng" smtClean="0">
                <a:solidFill>
                  <a:srgbClr val="FF0000"/>
                </a:solidFill>
                <a:latin typeface="Arial Narrow" pitchFamily="34" charset="0"/>
              </a:rPr>
              <a:t>Carrying Capacity</a:t>
            </a:r>
          </a:p>
          <a:p>
            <a:pPr marL="1370013" lvl="2" indent="-228600" eaLnBrk="1" hangingPunct="1">
              <a:buFont typeface="Wingdings" pitchFamily="2" charset="2"/>
              <a:buNone/>
            </a:pPr>
            <a:endParaRPr lang="en-US" smtClean="0">
              <a:latin typeface="Arial Narrow" pitchFamily="34" charset="0"/>
            </a:endParaRPr>
          </a:p>
        </p:txBody>
      </p:sp>
      <p:sp>
        <p:nvSpPr>
          <p:cNvPr id="9220" name="Rectangle 4"/>
          <p:cNvSpPr>
            <a:spLocks noChangeArrowheads="1"/>
          </p:cNvSpPr>
          <p:nvPr/>
        </p:nvSpPr>
        <p:spPr bwMode="auto">
          <a:xfrm>
            <a:off x="1752600" y="3505200"/>
            <a:ext cx="6553200" cy="2286000"/>
          </a:xfrm>
          <a:prstGeom prst="rect">
            <a:avLst/>
          </a:prstGeom>
          <a:solidFill>
            <a:schemeClr val="accent1"/>
          </a:solidFill>
          <a:ln w="9525">
            <a:solidFill>
              <a:schemeClr val="tx1"/>
            </a:solidFill>
            <a:miter lim="800000"/>
            <a:headEnd/>
            <a:tailEnd/>
          </a:ln>
        </p:spPr>
        <p:txBody>
          <a:bodyPr wrap="none" anchor="ctr"/>
          <a:lstStyle/>
          <a:p>
            <a:pPr lvl="1" fontAlgn="base">
              <a:spcBef>
                <a:spcPct val="20000"/>
              </a:spcBef>
              <a:spcAft>
                <a:spcPct val="0"/>
              </a:spcAft>
              <a:buClr>
                <a:srgbClr val="CCCC99"/>
              </a:buClr>
              <a:buSzPct val="75000"/>
              <a:buFont typeface="Wingdings" pitchFamily="2" charset="2"/>
              <a:buNone/>
            </a:pPr>
            <a:r>
              <a:rPr lang="en-US" sz="2800" smtClean="0">
                <a:solidFill>
                  <a:srgbClr val="292929"/>
                </a:solidFill>
              </a:rPr>
              <a:t>Definition:  </a:t>
            </a:r>
          </a:p>
          <a:p>
            <a:pPr lvl="1" fontAlgn="base">
              <a:spcBef>
                <a:spcPct val="20000"/>
              </a:spcBef>
              <a:spcAft>
                <a:spcPct val="0"/>
              </a:spcAft>
              <a:buClr>
                <a:srgbClr val="CCCC99"/>
              </a:buClr>
              <a:buSzPct val="75000"/>
              <a:buFont typeface="Wingdings" pitchFamily="2" charset="2"/>
              <a:buNone/>
            </a:pPr>
            <a:r>
              <a:rPr lang="en-US" sz="2800" smtClean="0">
                <a:solidFill>
                  <a:srgbClr val="292929"/>
                </a:solidFill>
              </a:rPr>
              <a:t>The number of individuals</a:t>
            </a:r>
          </a:p>
          <a:p>
            <a:pPr lvl="1" fontAlgn="base">
              <a:spcBef>
                <a:spcPct val="20000"/>
              </a:spcBef>
              <a:spcAft>
                <a:spcPct val="0"/>
              </a:spcAft>
              <a:buClr>
                <a:srgbClr val="CCCC99"/>
              </a:buClr>
              <a:buSzPct val="75000"/>
              <a:buFont typeface="Wingdings" pitchFamily="2" charset="2"/>
              <a:buNone/>
            </a:pPr>
            <a:r>
              <a:rPr lang="en-US" sz="2800" smtClean="0">
                <a:solidFill>
                  <a:srgbClr val="292929"/>
                </a:solidFill>
              </a:rPr>
              <a:t>the environment can support </a:t>
            </a:r>
          </a:p>
          <a:p>
            <a:pPr lvl="1" fontAlgn="base">
              <a:spcBef>
                <a:spcPct val="20000"/>
              </a:spcBef>
              <a:spcAft>
                <a:spcPct val="0"/>
              </a:spcAft>
              <a:buClr>
                <a:srgbClr val="CCCC99"/>
              </a:buClr>
              <a:buSzPct val="75000"/>
              <a:buFont typeface="Wingdings" pitchFamily="2" charset="2"/>
              <a:buNone/>
            </a:pPr>
            <a:r>
              <a:rPr lang="en-US" sz="2800" smtClean="0">
                <a:solidFill>
                  <a:srgbClr val="292929"/>
                </a:solidFill>
              </a:rPr>
              <a:t>over a long period of time</a:t>
            </a:r>
          </a:p>
          <a:p>
            <a:pPr fontAlgn="base">
              <a:spcBef>
                <a:spcPct val="0"/>
              </a:spcBef>
              <a:spcAft>
                <a:spcPct val="0"/>
              </a:spcAft>
            </a:pPr>
            <a:endParaRPr lang="en-US" smtClean="0">
              <a:solidFill>
                <a:srgbClr val="FFFFFF"/>
              </a:solidFill>
            </a:endParaRPr>
          </a:p>
        </p:txBody>
      </p:sp>
    </p:spTree>
    <p:extLst>
      <p:ext uri="{BB962C8B-B14F-4D97-AF65-F5344CB8AC3E}">
        <p14:creationId xmlns:p14="http://schemas.microsoft.com/office/powerpoint/2010/main" val="851093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b="1" u="sng" smtClean="0">
                <a:latin typeface="Arial Narrow" pitchFamily="34" charset="0"/>
              </a:rPr>
              <a:t>LOGISTIC</a:t>
            </a:r>
            <a:r>
              <a:rPr lang="en-US" sz="3200" smtClean="0">
                <a:latin typeface="Arial Narrow" pitchFamily="34" charset="0"/>
              </a:rPr>
              <a:t> Model </a:t>
            </a:r>
            <a:br>
              <a:rPr lang="en-US" sz="3200" smtClean="0">
                <a:latin typeface="Arial Narrow" pitchFamily="34" charset="0"/>
              </a:rPr>
            </a:br>
            <a:r>
              <a:rPr lang="en-US" sz="3200" smtClean="0">
                <a:latin typeface="Arial Narrow" pitchFamily="34" charset="0"/>
              </a:rPr>
              <a:t>of Population Growth</a:t>
            </a:r>
          </a:p>
        </p:txBody>
      </p:sp>
      <p:sp>
        <p:nvSpPr>
          <p:cNvPr id="12291" name="Rectangle 3"/>
          <p:cNvSpPr>
            <a:spLocks noGrp="1" noChangeArrowheads="1"/>
          </p:cNvSpPr>
          <p:nvPr>
            <p:ph type="body" sz="half" idx="1"/>
          </p:nvPr>
        </p:nvSpPr>
        <p:spPr>
          <a:xfrm>
            <a:off x="949325" y="1981200"/>
            <a:ext cx="3756025" cy="2470150"/>
          </a:xfrm>
        </p:spPr>
        <p:txBody>
          <a:bodyPr/>
          <a:lstStyle/>
          <a:p>
            <a:pPr marL="457200" indent="-457200" eaLnBrk="1" hangingPunct="1"/>
            <a:r>
              <a:rPr lang="en-US" sz="2400" smtClean="0">
                <a:latin typeface="Arial Narrow" pitchFamily="34" charset="0"/>
              </a:rPr>
              <a:t>Accounts for influence of </a:t>
            </a:r>
            <a:r>
              <a:rPr lang="en-US" sz="2400" u="sng" smtClean="0">
                <a:latin typeface="Arial Narrow" pitchFamily="34" charset="0"/>
              </a:rPr>
              <a:t>limiting factors </a:t>
            </a:r>
            <a:r>
              <a:rPr lang="en-US" sz="2400" smtClean="0">
                <a:latin typeface="Arial Narrow" pitchFamily="34" charset="0"/>
              </a:rPr>
              <a:t>(like food, space)</a:t>
            </a:r>
          </a:p>
          <a:p>
            <a:pPr marL="457200" indent="-457200" eaLnBrk="1" hangingPunct="1"/>
            <a:r>
              <a:rPr lang="en-US" sz="2400" smtClean="0">
                <a:latin typeface="Arial Narrow" pitchFamily="34" charset="0"/>
              </a:rPr>
              <a:t>What will the graph look like? </a:t>
            </a:r>
          </a:p>
          <a:p>
            <a:pPr marL="457200" indent="-457200" eaLnBrk="1" hangingPunct="1"/>
            <a:endParaRPr lang="en-US" sz="2400" smtClean="0">
              <a:latin typeface="Arial Narrow" pitchFamily="34" charset="0"/>
            </a:endParaRPr>
          </a:p>
        </p:txBody>
      </p:sp>
      <p:pic>
        <p:nvPicPr>
          <p:cNvPr id="10244" name="Picture 4" descr="3503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24400" y="1905000"/>
            <a:ext cx="4191000" cy="3898900"/>
          </a:xfrm>
          <a:noFill/>
          <a:ln>
            <a:solidFill>
              <a:srgbClr val="FF0000"/>
            </a:solidFill>
            <a:miter lim="800000"/>
            <a:headEnd/>
            <a:tailEnd/>
          </a:ln>
        </p:spPr>
      </p:pic>
      <p:sp>
        <p:nvSpPr>
          <p:cNvPr id="10245" name="Rectangle 5"/>
          <p:cNvSpPr>
            <a:spLocks noChangeArrowheads="1"/>
          </p:cNvSpPr>
          <p:nvPr/>
        </p:nvSpPr>
        <p:spPr bwMode="auto">
          <a:xfrm>
            <a:off x="1295400" y="4572000"/>
            <a:ext cx="3429000" cy="685800"/>
          </a:xfrm>
          <a:prstGeom prst="rect">
            <a:avLst/>
          </a:prstGeom>
          <a:solidFill>
            <a:schemeClr val="accent1"/>
          </a:solidFill>
          <a:ln w="9525">
            <a:solidFill>
              <a:schemeClr val="tx1"/>
            </a:solidFill>
            <a:miter lim="800000"/>
            <a:headEnd/>
            <a:tailEnd/>
          </a:ln>
        </p:spPr>
        <p:txBody>
          <a:bodyPr wrap="none" anchor="ctr"/>
          <a:lstStyle/>
          <a:p>
            <a:pPr algn="ctr" fontAlgn="base">
              <a:spcBef>
                <a:spcPct val="20000"/>
              </a:spcBef>
              <a:spcAft>
                <a:spcPct val="0"/>
              </a:spcAft>
              <a:buClr>
                <a:srgbClr val="CCCC99"/>
              </a:buClr>
              <a:buSzPct val="75000"/>
              <a:buFont typeface="Wingdings" pitchFamily="2" charset="2"/>
              <a:buNone/>
            </a:pPr>
            <a:r>
              <a:rPr lang="en-US" sz="2800" smtClean="0">
                <a:solidFill>
                  <a:srgbClr val="292929"/>
                </a:solidFill>
              </a:rPr>
              <a:t>Stretched out “S”</a:t>
            </a:r>
          </a:p>
        </p:txBody>
      </p:sp>
      <p:sp>
        <p:nvSpPr>
          <p:cNvPr id="10246" name="Rectangle 6"/>
          <p:cNvSpPr>
            <a:spLocks noChangeArrowheads="1"/>
          </p:cNvSpPr>
          <p:nvPr/>
        </p:nvSpPr>
        <p:spPr bwMode="auto">
          <a:xfrm>
            <a:off x="457200" y="4572000"/>
            <a:ext cx="4648200" cy="1905000"/>
          </a:xfrm>
          <a:prstGeom prst="rect">
            <a:avLst/>
          </a:prstGeom>
          <a:solidFill>
            <a:schemeClr val="folHlink"/>
          </a:solidFill>
          <a:ln w="9525">
            <a:solidFill>
              <a:schemeClr val="tx1"/>
            </a:solidFill>
            <a:miter lim="800000"/>
            <a:headEnd/>
            <a:tailEnd/>
          </a:ln>
        </p:spPr>
        <p:txBody>
          <a:bodyPr wrap="none" anchor="ctr"/>
          <a:lstStyle/>
          <a:p>
            <a:pPr algn="ctr" fontAlgn="base">
              <a:spcBef>
                <a:spcPct val="20000"/>
              </a:spcBef>
              <a:spcAft>
                <a:spcPct val="0"/>
              </a:spcAft>
              <a:buClr>
                <a:srgbClr val="CCCC99"/>
              </a:buClr>
              <a:buSzPct val="75000"/>
              <a:buFont typeface="Wingdings" pitchFamily="2" charset="2"/>
              <a:buNone/>
            </a:pPr>
            <a:r>
              <a:rPr lang="en-US" sz="2400" smtClean="0">
                <a:solidFill>
                  <a:srgbClr val="292929"/>
                </a:solidFill>
              </a:rPr>
              <a:t>When population is small, </a:t>
            </a:r>
          </a:p>
          <a:p>
            <a:pPr algn="ctr" fontAlgn="base">
              <a:spcBef>
                <a:spcPct val="20000"/>
              </a:spcBef>
              <a:spcAft>
                <a:spcPct val="0"/>
              </a:spcAft>
              <a:buClr>
                <a:srgbClr val="CCCC99"/>
              </a:buClr>
              <a:buSzPct val="75000"/>
              <a:buFont typeface="Wingdings" pitchFamily="2" charset="2"/>
              <a:buNone/>
            </a:pPr>
            <a:r>
              <a:rPr lang="en-US" sz="2400" smtClean="0">
                <a:solidFill>
                  <a:srgbClr val="292929"/>
                </a:solidFill>
              </a:rPr>
              <a:t>birth rate is higher </a:t>
            </a:r>
          </a:p>
          <a:p>
            <a:pPr algn="ctr" fontAlgn="base">
              <a:spcBef>
                <a:spcPct val="20000"/>
              </a:spcBef>
              <a:spcAft>
                <a:spcPct val="0"/>
              </a:spcAft>
              <a:buClr>
                <a:srgbClr val="CCCC99"/>
              </a:buClr>
              <a:buSzPct val="75000"/>
              <a:buFont typeface="Wingdings" pitchFamily="2" charset="2"/>
              <a:buNone/>
            </a:pPr>
            <a:r>
              <a:rPr lang="en-US" sz="2400" smtClean="0">
                <a:solidFill>
                  <a:srgbClr val="292929"/>
                </a:solidFill>
              </a:rPr>
              <a:t>than death rate</a:t>
            </a:r>
          </a:p>
        </p:txBody>
      </p:sp>
      <p:sp>
        <p:nvSpPr>
          <p:cNvPr id="10247" name="Rectangle 7"/>
          <p:cNvSpPr>
            <a:spLocks noChangeArrowheads="1"/>
          </p:cNvSpPr>
          <p:nvPr/>
        </p:nvSpPr>
        <p:spPr bwMode="auto">
          <a:xfrm>
            <a:off x="457200" y="762000"/>
            <a:ext cx="4648200" cy="2057400"/>
          </a:xfrm>
          <a:prstGeom prst="rect">
            <a:avLst/>
          </a:prstGeom>
          <a:solidFill>
            <a:schemeClr val="accent1"/>
          </a:solidFill>
          <a:ln w="9525">
            <a:solidFill>
              <a:schemeClr val="tx1"/>
            </a:solidFill>
            <a:miter lim="800000"/>
            <a:headEnd/>
            <a:tailEnd/>
          </a:ln>
        </p:spPr>
        <p:txBody>
          <a:bodyPr wrap="none" anchor="ctr"/>
          <a:lstStyle/>
          <a:p>
            <a:pPr algn="ctr" fontAlgn="base">
              <a:spcBef>
                <a:spcPct val="20000"/>
              </a:spcBef>
              <a:spcAft>
                <a:spcPct val="0"/>
              </a:spcAft>
              <a:buClr>
                <a:srgbClr val="CCCC99"/>
              </a:buClr>
              <a:buSzPct val="75000"/>
              <a:buFont typeface="Wingdings" pitchFamily="2" charset="2"/>
              <a:buNone/>
            </a:pPr>
            <a:r>
              <a:rPr lang="en-US" sz="2400" smtClean="0">
                <a:solidFill>
                  <a:srgbClr val="292929"/>
                </a:solidFill>
              </a:rPr>
              <a:t>As population reaches </a:t>
            </a:r>
          </a:p>
          <a:p>
            <a:pPr algn="ctr" fontAlgn="base">
              <a:spcBef>
                <a:spcPct val="20000"/>
              </a:spcBef>
              <a:spcAft>
                <a:spcPct val="0"/>
              </a:spcAft>
              <a:buClr>
                <a:srgbClr val="CCCC99"/>
              </a:buClr>
              <a:buSzPct val="75000"/>
              <a:buFont typeface="Wingdings" pitchFamily="2" charset="2"/>
              <a:buNone/>
            </a:pPr>
            <a:r>
              <a:rPr lang="en-US" sz="2400" smtClean="0">
                <a:solidFill>
                  <a:srgbClr val="292929"/>
                </a:solidFill>
              </a:rPr>
              <a:t>carrying capacity, </a:t>
            </a:r>
          </a:p>
          <a:p>
            <a:pPr algn="ctr" fontAlgn="base">
              <a:spcBef>
                <a:spcPct val="20000"/>
              </a:spcBef>
              <a:spcAft>
                <a:spcPct val="0"/>
              </a:spcAft>
              <a:buClr>
                <a:srgbClr val="CCCC99"/>
              </a:buClr>
              <a:buSzPct val="75000"/>
              <a:buFont typeface="Wingdings" pitchFamily="2" charset="2"/>
              <a:buNone/>
            </a:pPr>
            <a:r>
              <a:rPr lang="en-US" sz="2400" smtClean="0">
                <a:solidFill>
                  <a:srgbClr val="292929"/>
                </a:solidFill>
              </a:rPr>
              <a:t>death rate increases</a:t>
            </a:r>
          </a:p>
        </p:txBody>
      </p:sp>
      <p:sp>
        <p:nvSpPr>
          <p:cNvPr id="10248" name="Line 8"/>
          <p:cNvSpPr>
            <a:spLocks noChangeShapeType="1"/>
          </p:cNvSpPr>
          <p:nvPr/>
        </p:nvSpPr>
        <p:spPr bwMode="auto">
          <a:xfrm>
            <a:off x="4495800" y="2743200"/>
            <a:ext cx="2362200" cy="76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mtClean="0">
              <a:solidFill>
                <a:srgbClr val="292929"/>
              </a:solidFill>
            </a:endParaRPr>
          </a:p>
        </p:txBody>
      </p:sp>
      <p:sp>
        <p:nvSpPr>
          <p:cNvPr id="10249" name="Line 9"/>
          <p:cNvSpPr>
            <a:spLocks noChangeShapeType="1"/>
          </p:cNvSpPr>
          <p:nvPr/>
        </p:nvSpPr>
        <p:spPr bwMode="auto">
          <a:xfrm flipV="1">
            <a:off x="4572000" y="4572000"/>
            <a:ext cx="10668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mtClean="0">
              <a:solidFill>
                <a:srgbClr val="292929"/>
              </a:solidFill>
            </a:endParaRPr>
          </a:p>
        </p:txBody>
      </p:sp>
      <p:sp>
        <p:nvSpPr>
          <p:cNvPr id="10250" name="Rectangle 10"/>
          <p:cNvSpPr>
            <a:spLocks noChangeArrowheads="1"/>
          </p:cNvSpPr>
          <p:nvPr/>
        </p:nvSpPr>
        <p:spPr bwMode="auto">
          <a:xfrm>
            <a:off x="457200" y="2819400"/>
            <a:ext cx="4648200" cy="1752600"/>
          </a:xfrm>
          <a:prstGeom prst="rect">
            <a:avLst/>
          </a:prstGeom>
          <a:solidFill>
            <a:srgbClr val="3366CC"/>
          </a:solidFill>
          <a:ln w="9525">
            <a:solidFill>
              <a:schemeClr val="tx1"/>
            </a:solidFill>
            <a:miter lim="800000"/>
            <a:headEnd/>
            <a:tailEnd/>
          </a:ln>
        </p:spPr>
        <p:txBody>
          <a:bodyPr wrap="none" anchor="ctr"/>
          <a:lstStyle/>
          <a:p>
            <a:pPr algn="ctr" fontAlgn="base">
              <a:spcBef>
                <a:spcPct val="20000"/>
              </a:spcBef>
              <a:spcAft>
                <a:spcPct val="0"/>
              </a:spcAft>
              <a:buClr>
                <a:srgbClr val="CCCC99"/>
              </a:buClr>
              <a:buSzPct val="75000"/>
              <a:buFont typeface="Wingdings" pitchFamily="2" charset="2"/>
              <a:buNone/>
            </a:pPr>
            <a:r>
              <a:rPr lang="en-US" sz="2400" smtClean="0">
                <a:solidFill>
                  <a:srgbClr val="FFFFFF"/>
                </a:solidFill>
              </a:rPr>
              <a:t>When at carrying capacity, </a:t>
            </a:r>
          </a:p>
          <a:p>
            <a:pPr algn="ctr" fontAlgn="base">
              <a:spcBef>
                <a:spcPct val="20000"/>
              </a:spcBef>
              <a:spcAft>
                <a:spcPct val="0"/>
              </a:spcAft>
              <a:buClr>
                <a:srgbClr val="CCCC99"/>
              </a:buClr>
              <a:buSzPct val="75000"/>
              <a:buFont typeface="Wingdings" pitchFamily="2" charset="2"/>
              <a:buNone/>
            </a:pPr>
            <a:r>
              <a:rPr lang="en-US" sz="2400" smtClean="0">
                <a:solidFill>
                  <a:srgbClr val="FFFFFF"/>
                </a:solidFill>
              </a:rPr>
              <a:t>birth rate is equal to</a:t>
            </a:r>
          </a:p>
          <a:p>
            <a:pPr algn="ctr" fontAlgn="base">
              <a:spcBef>
                <a:spcPct val="20000"/>
              </a:spcBef>
              <a:spcAft>
                <a:spcPct val="0"/>
              </a:spcAft>
              <a:buClr>
                <a:srgbClr val="CCCC99"/>
              </a:buClr>
              <a:buSzPct val="75000"/>
              <a:buFont typeface="Wingdings" pitchFamily="2" charset="2"/>
              <a:buNone/>
            </a:pPr>
            <a:r>
              <a:rPr lang="en-US" sz="2400" smtClean="0">
                <a:solidFill>
                  <a:srgbClr val="FFFFFF"/>
                </a:solidFill>
              </a:rPr>
              <a:t>death rate</a:t>
            </a:r>
          </a:p>
        </p:txBody>
      </p:sp>
      <p:sp>
        <p:nvSpPr>
          <p:cNvPr id="10251" name="Line 11"/>
          <p:cNvSpPr>
            <a:spLocks noChangeShapeType="1"/>
          </p:cNvSpPr>
          <p:nvPr/>
        </p:nvSpPr>
        <p:spPr bwMode="auto">
          <a:xfrm>
            <a:off x="4953000" y="990600"/>
            <a:ext cx="3200400" cy="1371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mtClean="0">
              <a:solidFill>
                <a:srgbClr val="292929"/>
              </a:solidFill>
            </a:endParaRPr>
          </a:p>
        </p:txBody>
      </p:sp>
    </p:spTree>
    <p:extLst>
      <p:ext uri="{BB962C8B-B14F-4D97-AF65-F5344CB8AC3E}">
        <p14:creationId xmlns:p14="http://schemas.microsoft.com/office/powerpoint/2010/main" val="2357733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0-#ppt_w/2"/>
                                          </p:val>
                                        </p:tav>
                                        <p:tav tm="100000">
                                          <p:val>
                                            <p:strVal val="#ppt_x"/>
                                          </p:val>
                                        </p:tav>
                                      </p:tavLst>
                                    </p:anim>
                                    <p:anim calcmode="lin" valueType="num">
                                      <p:cBhvr additive="base">
                                        <p:cTn id="8"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additive="base">
                                        <p:cTn id="13" dur="500" fill="hold"/>
                                        <p:tgtEl>
                                          <p:spTgt spid="10245"/>
                                        </p:tgtEl>
                                        <p:attrNameLst>
                                          <p:attrName>ppt_x</p:attrName>
                                        </p:attrNameLst>
                                      </p:cBhvr>
                                      <p:tavLst>
                                        <p:tav tm="0">
                                          <p:val>
                                            <p:strVal val="0-#ppt_w/2"/>
                                          </p:val>
                                        </p:tav>
                                        <p:tav tm="100000">
                                          <p:val>
                                            <p:strVal val="#ppt_x"/>
                                          </p:val>
                                        </p:tav>
                                      </p:tavLst>
                                    </p:anim>
                                    <p:anim calcmode="lin" valueType="num">
                                      <p:cBhvr additive="base">
                                        <p:cTn id="14"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6"/>
                                        </p:tgtEl>
                                        <p:attrNameLst>
                                          <p:attrName>style.visibility</p:attrName>
                                        </p:attrNameLst>
                                      </p:cBhvr>
                                      <p:to>
                                        <p:strVal val="visible"/>
                                      </p:to>
                                    </p:set>
                                    <p:anim calcmode="lin" valueType="num">
                                      <p:cBhvr additive="base">
                                        <p:cTn id="19" dur="500" fill="hold"/>
                                        <p:tgtEl>
                                          <p:spTgt spid="10246"/>
                                        </p:tgtEl>
                                        <p:attrNameLst>
                                          <p:attrName>ppt_x</p:attrName>
                                        </p:attrNameLst>
                                      </p:cBhvr>
                                      <p:tavLst>
                                        <p:tav tm="0">
                                          <p:val>
                                            <p:strVal val="0-#ppt_w/2"/>
                                          </p:val>
                                        </p:tav>
                                        <p:tav tm="100000">
                                          <p:val>
                                            <p:strVal val="#ppt_x"/>
                                          </p:val>
                                        </p:tav>
                                      </p:tavLst>
                                    </p:anim>
                                    <p:anim calcmode="lin" valueType="num">
                                      <p:cBhvr additive="base">
                                        <p:cTn id="20" dur="500" fill="hold"/>
                                        <p:tgtEl>
                                          <p:spTgt spid="1024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1000"/>
                                  </p:stCondLst>
                                  <p:childTnLst>
                                    <p:set>
                                      <p:cBhvr>
                                        <p:cTn id="23" dur="1" fill="hold">
                                          <p:stCondLst>
                                            <p:cond delay="0"/>
                                          </p:stCondLst>
                                        </p:cTn>
                                        <p:tgtEl>
                                          <p:spTgt spid="10249"/>
                                        </p:tgtEl>
                                        <p:attrNameLst>
                                          <p:attrName>style.visibility</p:attrName>
                                        </p:attrNameLst>
                                      </p:cBhvr>
                                      <p:to>
                                        <p:strVal val="visible"/>
                                      </p:to>
                                    </p:set>
                                    <p:anim calcmode="lin" valueType="num">
                                      <p:cBhvr additive="base">
                                        <p:cTn id="24" dur="500" fill="hold"/>
                                        <p:tgtEl>
                                          <p:spTgt spid="10249"/>
                                        </p:tgtEl>
                                        <p:attrNameLst>
                                          <p:attrName>ppt_x</p:attrName>
                                        </p:attrNameLst>
                                      </p:cBhvr>
                                      <p:tavLst>
                                        <p:tav tm="0">
                                          <p:val>
                                            <p:strVal val="0-#ppt_w/2"/>
                                          </p:val>
                                        </p:tav>
                                        <p:tav tm="100000">
                                          <p:val>
                                            <p:strVal val="#ppt_x"/>
                                          </p:val>
                                        </p:tav>
                                      </p:tavLst>
                                    </p:anim>
                                    <p:anim calcmode="lin" valueType="num">
                                      <p:cBhvr additive="base">
                                        <p:cTn id="25" dur="500" fill="hold"/>
                                        <p:tgtEl>
                                          <p:spTgt spid="102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247"/>
                                        </p:tgtEl>
                                        <p:attrNameLst>
                                          <p:attrName>style.visibility</p:attrName>
                                        </p:attrNameLst>
                                      </p:cBhvr>
                                      <p:to>
                                        <p:strVal val="visible"/>
                                      </p:to>
                                    </p:set>
                                    <p:anim calcmode="lin" valueType="num">
                                      <p:cBhvr additive="base">
                                        <p:cTn id="30" dur="500" fill="hold"/>
                                        <p:tgtEl>
                                          <p:spTgt spid="10247"/>
                                        </p:tgtEl>
                                        <p:attrNameLst>
                                          <p:attrName>ppt_x</p:attrName>
                                        </p:attrNameLst>
                                      </p:cBhvr>
                                      <p:tavLst>
                                        <p:tav tm="0">
                                          <p:val>
                                            <p:strVal val="0-#ppt_w/2"/>
                                          </p:val>
                                        </p:tav>
                                        <p:tav tm="100000">
                                          <p:val>
                                            <p:strVal val="#ppt_x"/>
                                          </p:val>
                                        </p:tav>
                                      </p:tavLst>
                                    </p:anim>
                                    <p:anim calcmode="lin" valueType="num">
                                      <p:cBhvr additive="base">
                                        <p:cTn id="31" dur="500" fill="hold"/>
                                        <p:tgtEl>
                                          <p:spTgt spid="10247"/>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500"/>
                            </p:stCondLst>
                            <p:childTnLst>
                              <p:par>
                                <p:cTn id="33" presetID="2" presetClass="entr" presetSubtype="8" fill="hold" grpId="0" nodeType="afterEffect">
                                  <p:stCondLst>
                                    <p:cond delay="1000"/>
                                  </p:stCondLst>
                                  <p:childTnLst>
                                    <p:set>
                                      <p:cBhvr>
                                        <p:cTn id="34" dur="1" fill="hold">
                                          <p:stCondLst>
                                            <p:cond delay="0"/>
                                          </p:stCondLst>
                                        </p:cTn>
                                        <p:tgtEl>
                                          <p:spTgt spid="10248"/>
                                        </p:tgtEl>
                                        <p:attrNameLst>
                                          <p:attrName>style.visibility</p:attrName>
                                        </p:attrNameLst>
                                      </p:cBhvr>
                                      <p:to>
                                        <p:strVal val="visible"/>
                                      </p:to>
                                    </p:set>
                                    <p:anim calcmode="lin" valueType="num">
                                      <p:cBhvr additive="base">
                                        <p:cTn id="35" dur="500" fill="hold"/>
                                        <p:tgtEl>
                                          <p:spTgt spid="10248"/>
                                        </p:tgtEl>
                                        <p:attrNameLst>
                                          <p:attrName>ppt_x</p:attrName>
                                        </p:attrNameLst>
                                      </p:cBhvr>
                                      <p:tavLst>
                                        <p:tav tm="0">
                                          <p:val>
                                            <p:strVal val="0-#ppt_w/2"/>
                                          </p:val>
                                        </p:tav>
                                        <p:tav tm="100000">
                                          <p:val>
                                            <p:strVal val="#ppt_x"/>
                                          </p:val>
                                        </p:tav>
                                      </p:tavLst>
                                    </p:anim>
                                    <p:anim calcmode="lin" valueType="num">
                                      <p:cBhvr additive="base">
                                        <p:cTn id="36" dur="500" fill="hold"/>
                                        <p:tgtEl>
                                          <p:spTgt spid="1024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250"/>
                                        </p:tgtEl>
                                        <p:attrNameLst>
                                          <p:attrName>style.visibility</p:attrName>
                                        </p:attrNameLst>
                                      </p:cBhvr>
                                      <p:to>
                                        <p:strVal val="visible"/>
                                      </p:to>
                                    </p:set>
                                    <p:anim calcmode="lin" valueType="num">
                                      <p:cBhvr additive="base">
                                        <p:cTn id="41" dur="500" fill="hold"/>
                                        <p:tgtEl>
                                          <p:spTgt spid="10250"/>
                                        </p:tgtEl>
                                        <p:attrNameLst>
                                          <p:attrName>ppt_x</p:attrName>
                                        </p:attrNameLst>
                                      </p:cBhvr>
                                      <p:tavLst>
                                        <p:tav tm="0">
                                          <p:val>
                                            <p:strVal val="0-#ppt_w/2"/>
                                          </p:val>
                                        </p:tav>
                                        <p:tav tm="100000">
                                          <p:val>
                                            <p:strVal val="#ppt_x"/>
                                          </p:val>
                                        </p:tav>
                                      </p:tavLst>
                                    </p:anim>
                                    <p:anim calcmode="lin" valueType="num">
                                      <p:cBhvr additive="base">
                                        <p:cTn id="42" dur="500" fill="hold"/>
                                        <p:tgtEl>
                                          <p:spTgt spid="1025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 presetClass="entr" presetSubtype="8" fill="hold" grpId="0" nodeType="afterEffect">
                                  <p:stCondLst>
                                    <p:cond delay="1000"/>
                                  </p:stCondLst>
                                  <p:childTnLst>
                                    <p:set>
                                      <p:cBhvr>
                                        <p:cTn id="45" dur="1" fill="hold">
                                          <p:stCondLst>
                                            <p:cond delay="0"/>
                                          </p:stCondLst>
                                        </p:cTn>
                                        <p:tgtEl>
                                          <p:spTgt spid="10251"/>
                                        </p:tgtEl>
                                        <p:attrNameLst>
                                          <p:attrName>style.visibility</p:attrName>
                                        </p:attrNameLst>
                                      </p:cBhvr>
                                      <p:to>
                                        <p:strVal val="visible"/>
                                      </p:to>
                                    </p:set>
                                    <p:anim calcmode="lin" valueType="num">
                                      <p:cBhvr additive="base">
                                        <p:cTn id="46" dur="500" fill="hold"/>
                                        <p:tgtEl>
                                          <p:spTgt spid="10251"/>
                                        </p:tgtEl>
                                        <p:attrNameLst>
                                          <p:attrName>ppt_x</p:attrName>
                                        </p:attrNameLst>
                                      </p:cBhvr>
                                      <p:tavLst>
                                        <p:tav tm="0">
                                          <p:val>
                                            <p:strVal val="0-#ppt_w/2"/>
                                          </p:val>
                                        </p:tav>
                                        <p:tav tm="100000">
                                          <p:val>
                                            <p:strVal val="#ppt_x"/>
                                          </p:val>
                                        </p:tav>
                                      </p:tavLst>
                                    </p:anim>
                                    <p:anim calcmode="lin" valueType="num">
                                      <p:cBhvr additive="base">
                                        <p:cTn id="47" dur="500" fill="hold"/>
                                        <p:tgtEl>
                                          <p:spTgt spid="10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autoUpdateAnimBg="0"/>
      <p:bldP spid="10246" grpId="0" animBg="1" autoUpdateAnimBg="0"/>
      <p:bldP spid="10247" grpId="0" animBg="1" autoUpdateAnimBg="0"/>
      <p:bldP spid="10248" grpId="0" animBg="1"/>
      <p:bldP spid="10249" grpId="0" animBg="1"/>
      <p:bldP spid="10250" grpId="0" animBg="1" autoUpdateAnimBg="0"/>
      <p:bldP spid="102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in Biology</a:t>
            </a:r>
            <a:endParaRPr lang="en-US" dirty="0"/>
          </a:p>
        </p:txBody>
      </p:sp>
      <p:sp>
        <p:nvSpPr>
          <p:cNvPr id="3" name="Content Placeholder 2"/>
          <p:cNvSpPr>
            <a:spLocks noGrp="1"/>
          </p:cNvSpPr>
          <p:nvPr>
            <p:ph idx="1"/>
          </p:nvPr>
        </p:nvSpPr>
        <p:spPr/>
        <p:txBody>
          <a:bodyPr/>
          <a:lstStyle/>
          <a:p>
            <a:r>
              <a:rPr lang="en-US" dirty="0" smtClean="0"/>
              <a:t>Systems can be as small as atoms and molecules to as big as the universe.</a:t>
            </a:r>
          </a:p>
          <a:p>
            <a:pPr lvl="1"/>
            <a:r>
              <a:rPr lang="en-US" dirty="0" smtClean="0"/>
              <a:t>Systems have boundaries</a:t>
            </a:r>
          </a:p>
          <a:p>
            <a:pPr lvl="2"/>
            <a:r>
              <a:rPr lang="en-US" dirty="0" smtClean="0"/>
              <a:t>E.g.  Human skin that surrounds and holds together our internal organs.</a:t>
            </a:r>
          </a:p>
          <a:p>
            <a:pPr lvl="1"/>
            <a:r>
              <a:rPr lang="en-US" dirty="0" smtClean="0"/>
              <a:t>Systems have inputs and outputs</a:t>
            </a:r>
          </a:p>
          <a:p>
            <a:pPr lvl="2"/>
            <a:r>
              <a:rPr lang="en-US" dirty="0" smtClean="0"/>
              <a:t>matter and energy coming into and of the system boundaries</a:t>
            </a:r>
          </a:p>
        </p:txBody>
      </p:sp>
      <p:pic>
        <p:nvPicPr>
          <p:cNvPr id="4" name="Picture 3" descr="atom"/>
          <p:cNvPicPr>
            <a:picLocks noChangeAspect="1" noChangeArrowheads="1"/>
          </p:cNvPicPr>
          <p:nvPr/>
        </p:nvPicPr>
        <p:blipFill>
          <a:blip r:embed="rId2" cstate="print"/>
          <a:srcRect/>
          <a:stretch>
            <a:fillRect/>
          </a:stretch>
        </p:blipFill>
        <p:spPr bwMode="auto">
          <a:xfrm>
            <a:off x="3810000" y="4495800"/>
            <a:ext cx="1945341" cy="2362200"/>
          </a:xfrm>
          <a:prstGeom prst="rect">
            <a:avLst/>
          </a:prstGeom>
          <a:noFill/>
          <a:ln w="9525">
            <a:noFill/>
            <a:miter lim="800000"/>
            <a:headEnd/>
            <a:tailEnd/>
          </a:ln>
        </p:spPr>
      </p:pic>
      <p:pic>
        <p:nvPicPr>
          <p:cNvPr id="64514" name="Picture 2" descr="http://i.space.com/images/i/5983/i02/060809_ngc6397_02.jpg?1294159669"/>
          <p:cNvPicPr>
            <a:picLocks noChangeAspect="1" noChangeArrowheads="1"/>
          </p:cNvPicPr>
          <p:nvPr/>
        </p:nvPicPr>
        <p:blipFill>
          <a:blip r:embed="rId3" cstate="print"/>
          <a:srcRect/>
          <a:stretch>
            <a:fillRect/>
          </a:stretch>
        </p:blipFill>
        <p:spPr bwMode="auto">
          <a:xfrm>
            <a:off x="6248400" y="4572000"/>
            <a:ext cx="2286000" cy="2286000"/>
          </a:xfrm>
          <a:prstGeom prst="rect">
            <a:avLst/>
          </a:prstGeom>
          <a:noFill/>
        </p:spPr>
      </p:pic>
    </p:spTree>
    <p:extLst>
      <p:ext uri="{BB962C8B-B14F-4D97-AF65-F5344CB8AC3E}">
        <p14:creationId xmlns:p14="http://schemas.microsoft.com/office/powerpoint/2010/main" val="38176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checkerboard(across)">
                                      <p:cBhvr>
                                        <p:cTn id="17" dur="500"/>
                                        <p:tgtEl>
                                          <p:spTgt spid="645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linds(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linds(horizontal)">
                                      <p:cBhvr>
                                        <p:cTn id="30" dur="500"/>
                                        <p:tgtEl>
                                          <p:spTgt spid="3">
                                            <p:txEl>
                                              <p:pRg st="3" end="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linds(horizontal)">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xpgrow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633472"/>
      </p:ext>
    </p:extLst>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31863" y="96838"/>
            <a:ext cx="7526337" cy="1412875"/>
          </a:xfrm>
        </p:spPr>
        <p:txBody>
          <a:bodyPr/>
          <a:lstStyle/>
          <a:p>
            <a:pPr eaLnBrk="1" hangingPunct="1"/>
            <a:r>
              <a:rPr lang="en-US" smtClean="0">
                <a:latin typeface="Arial Narrow" pitchFamily="34" charset="0"/>
              </a:rPr>
              <a:t>Population Size </a:t>
            </a:r>
            <a:r>
              <a:rPr lang="en-US" b="1" u="sng" smtClean="0">
                <a:latin typeface="Arial Narrow" pitchFamily="34" charset="0"/>
              </a:rPr>
              <a:t>REGULATION</a:t>
            </a:r>
          </a:p>
        </p:txBody>
      </p:sp>
      <p:sp>
        <p:nvSpPr>
          <p:cNvPr id="12291" name="Rectangle 3"/>
          <p:cNvSpPr>
            <a:spLocks noGrp="1" noChangeArrowheads="1"/>
          </p:cNvSpPr>
          <p:nvPr>
            <p:ph type="body" idx="1"/>
          </p:nvPr>
        </p:nvSpPr>
        <p:spPr/>
        <p:txBody>
          <a:bodyPr/>
          <a:lstStyle/>
          <a:p>
            <a:pPr marL="457200" indent="-457200" eaLnBrk="1" hangingPunct="1">
              <a:buFont typeface="Wingdings" pitchFamily="2" charset="2"/>
              <a:buNone/>
              <a:defRPr/>
            </a:pPr>
            <a:r>
              <a:rPr lang="en-US" b="1" u="sng" smtClean="0">
                <a:solidFill>
                  <a:srgbClr val="9933FF"/>
                </a:solidFill>
                <a:latin typeface="Arial Narrow" pitchFamily="34" charset="0"/>
              </a:rPr>
              <a:t>1.  Density Independent Factors</a:t>
            </a:r>
            <a:r>
              <a:rPr lang="en-US" smtClean="0">
                <a:latin typeface="Arial Narrow" pitchFamily="34" charset="0"/>
              </a:rPr>
              <a:t>:  </a:t>
            </a:r>
            <a:r>
              <a:rPr lang="en-US" u="sng" smtClean="0">
                <a:latin typeface="Arial Narrow" pitchFamily="34" charset="0"/>
              </a:rPr>
              <a:t>reduce</a:t>
            </a:r>
            <a:r>
              <a:rPr lang="en-US" smtClean="0">
                <a:latin typeface="Arial Narrow" pitchFamily="34" charset="0"/>
              </a:rPr>
              <a:t> population </a:t>
            </a:r>
            <a:r>
              <a:rPr lang="en-US" u="sng" smtClean="0">
                <a:effectLst>
                  <a:outerShdw blurRad="38100" dist="38100" dir="2700000" algn="tl">
                    <a:srgbClr val="C0C0C0"/>
                  </a:outerShdw>
                </a:effectLst>
                <a:latin typeface="Arial Narrow" pitchFamily="34" charset="0"/>
              </a:rPr>
              <a:t>regardless</a:t>
            </a:r>
            <a:r>
              <a:rPr lang="en-US" smtClean="0">
                <a:latin typeface="Arial Narrow" pitchFamily="34" charset="0"/>
              </a:rPr>
              <a:t> of population </a:t>
            </a:r>
            <a:r>
              <a:rPr lang="en-US" u="sng" smtClean="0">
                <a:latin typeface="Arial Narrow" pitchFamily="34" charset="0"/>
              </a:rPr>
              <a:t>size</a:t>
            </a:r>
          </a:p>
          <a:p>
            <a:pPr marL="1027113" lvl="1" indent="-455613" eaLnBrk="1" hangingPunct="1">
              <a:buFont typeface="Wingdings" pitchFamily="2" charset="2"/>
              <a:buNone/>
              <a:defRPr/>
            </a:pPr>
            <a:r>
              <a:rPr lang="en-US" smtClean="0">
                <a:latin typeface="Arial Narrow" pitchFamily="34" charset="0"/>
              </a:rPr>
              <a:t>Examples:</a:t>
            </a:r>
          </a:p>
          <a:p>
            <a:pPr marL="1027113" lvl="1" indent="-455613" eaLnBrk="1" hangingPunct="1">
              <a:defRPr/>
            </a:pPr>
            <a:r>
              <a:rPr lang="en-US" smtClean="0">
                <a:latin typeface="Arial Narrow" pitchFamily="34" charset="0"/>
              </a:rPr>
              <a:t>Weather</a:t>
            </a:r>
          </a:p>
          <a:p>
            <a:pPr marL="1027113" lvl="1" indent="-455613" eaLnBrk="1" hangingPunct="1">
              <a:defRPr/>
            </a:pPr>
            <a:r>
              <a:rPr lang="en-US" smtClean="0">
                <a:latin typeface="Arial Narrow" pitchFamily="34" charset="0"/>
              </a:rPr>
              <a:t>Fires</a:t>
            </a:r>
          </a:p>
          <a:p>
            <a:pPr marL="1027113" lvl="1" indent="-455613" eaLnBrk="1" hangingPunct="1">
              <a:defRPr/>
            </a:pPr>
            <a:r>
              <a:rPr lang="en-US" smtClean="0">
                <a:latin typeface="Arial Narrow" pitchFamily="34" charset="0"/>
              </a:rPr>
              <a:t>Floods </a:t>
            </a:r>
          </a:p>
        </p:txBody>
      </p:sp>
      <p:pic>
        <p:nvPicPr>
          <p:cNvPr id="12292" name="Picture 4" descr="forest-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00400"/>
            <a:ext cx="35052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365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to="" calcmode="lin" valueType="num">
                                      <p:cBhvr>
                                        <p:cTn id="7" dur="1" fill="hold"/>
                                        <p:tgtEl>
                                          <p:spTgt spid="1229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 to="" calcmode="lin" valueType="num">
                                      <p:cBhvr>
                                        <p:cTn id="12" dur="1" fill="hold"/>
                                        <p:tgtEl>
                                          <p:spTgt spid="1229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 to="" calcmode="lin" valueType="num">
                                      <p:cBhvr>
                                        <p:cTn id="17" dur="1" fill="hold"/>
                                        <p:tgtEl>
                                          <p:spTgt spid="12291">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12291">
                                            <p:txEl>
                                              <p:pRg st="2" end="2"/>
                                            </p:txEl>
                                          </p:spTgt>
                                        </p:tgtEl>
                                        <p:attrNameLst>
                                          <p:attrName>style.visibility</p:attrName>
                                        </p:attrNameLst>
                                      </p:cBhvr>
                                      <p:to>
                                        <p:strVal val="visible"/>
                                      </p:to>
                                    </p:set>
                                    <p:animEffect transition="in" filter="slide(fromBottom)">
                                      <p:cBhvr>
                                        <p:cTn id="22" dur="500"/>
                                        <p:tgtEl>
                                          <p:spTgt spid="122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12291">
                                            <p:txEl>
                                              <p:pRg st="3" end="3"/>
                                            </p:txEl>
                                          </p:spTgt>
                                        </p:tgtEl>
                                        <p:attrNameLst>
                                          <p:attrName>style.visibility</p:attrName>
                                        </p:attrNameLst>
                                      </p:cBhvr>
                                      <p:to>
                                        <p:strVal val="visible"/>
                                      </p:to>
                                    </p:set>
                                    <p:animEffect transition="in" filter="slide(fromBottom)">
                                      <p:cBhvr>
                                        <p:cTn id="27" dur="500"/>
                                        <p:tgtEl>
                                          <p:spTgt spid="1229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12291">
                                            <p:txEl>
                                              <p:pRg st="4" end="4"/>
                                            </p:txEl>
                                          </p:spTgt>
                                        </p:tgtEl>
                                        <p:attrNameLst>
                                          <p:attrName>style.visibility</p:attrName>
                                        </p:attrNameLst>
                                      </p:cBhvr>
                                      <p:to>
                                        <p:strVal val="visible"/>
                                      </p:to>
                                    </p:set>
                                    <p:animEffect transition="in" filter="slide(fromBottom)">
                                      <p:cBhvr>
                                        <p:cTn id="32" dur="500"/>
                                        <p:tgtEl>
                                          <p:spTgt spid="1229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12292"/>
                                        </p:tgtEl>
                                        <p:attrNameLst>
                                          <p:attrName>style.visibility</p:attrName>
                                        </p:attrNameLst>
                                      </p:cBhvr>
                                      <p:to>
                                        <p:strVal val="visible"/>
                                      </p:to>
                                    </p:set>
                                    <p:anim to="" calcmode="lin" valueType="num">
                                      <p:cBhvr>
                                        <p:cTn id="37" dur="1" fill="hold"/>
                                        <p:tgtEl>
                                          <p:spTgt spid="12292"/>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12291">
                                            <p:txEl>
                                              <p:pRg st="4" end="4"/>
                                            </p:txEl>
                                          </p:spTgt>
                                        </p:tgtEl>
                                        <p:attrNameLst>
                                          <p:attrName>style.visibility</p:attrName>
                                        </p:attrNameLst>
                                      </p:cBhvr>
                                      <p:to>
                                        <p:strVal val="visible"/>
                                      </p:to>
                                    </p:set>
                                    <p:anim to="" calcmode="lin" valueType="num">
                                      <p:cBhvr>
                                        <p:cTn id="42" dur="1" fill="hold"/>
                                        <p:tgtEl>
                                          <p:spTgt spid="122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31863" y="96838"/>
            <a:ext cx="7602537" cy="1412875"/>
          </a:xfrm>
        </p:spPr>
        <p:txBody>
          <a:bodyPr/>
          <a:lstStyle/>
          <a:p>
            <a:pPr eaLnBrk="1" hangingPunct="1"/>
            <a:r>
              <a:rPr lang="en-US" smtClean="0">
                <a:latin typeface="Arial Narrow" pitchFamily="34" charset="0"/>
              </a:rPr>
              <a:t>Population Size </a:t>
            </a:r>
            <a:r>
              <a:rPr lang="en-US" b="1" u="sng" smtClean="0">
                <a:latin typeface="Arial Narrow" pitchFamily="34" charset="0"/>
              </a:rPr>
              <a:t>REGULATION </a:t>
            </a:r>
          </a:p>
        </p:txBody>
      </p:sp>
      <p:sp>
        <p:nvSpPr>
          <p:cNvPr id="13315" name="Rectangle 3"/>
          <p:cNvSpPr>
            <a:spLocks noGrp="1" noChangeArrowheads="1"/>
          </p:cNvSpPr>
          <p:nvPr>
            <p:ph type="body" sz="half" idx="1"/>
          </p:nvPr>
        </p:nvSpPr>
        <p:spPr>
          <a:xfrm>
            <a:off x="949325" y="1981200"/>
            <a:ext cx="4841875" cy="4114800"/>
          </a:xfrm>
        </p:spPr>
        <p:txBody>
          <a:bodyPr/>
          <a:lstStyle/>
          <a:p>
            <a:pPr marL="457200" indent="-457200" eaLnBrk="1" hangingPunct="1">
              <a:buFont typeface="Wingdings" pitchFamily="2" charset="2"/>
              <a:buNone/>
            </a:pPr>
            <a:r>
              <a:rPr lang="en-US" sz="2800" b="1" u="sng" smtClean="0">
                <a:solidFill>
                  <a:srgbClr val="9933FF"/>
                </a:solidFill>
                <a:latin typeface="Arial Narrow" pitchFamily="34" charset="0"/>
              </a:rPr>
              <a:t>2.  Density Dependent Factors</a:t>
            </a:r>
            <a:r>
              <a:rPr lang="en-US" sz="2800" smtClean="0">
                <a:latin typeface="Arial Narrow" pitchFamily="34" charset="0"/>
              </a:rPr>
              <a:t>: triggered by </a:t>
            </a:r>
            <a:r>
              <a:rPr lang="en-US" sz="2800" u="sng" smtClean="0">
                <a:latin typeface="Arial Narrow" pitchFamily="34" charset="0"/>
              </a:rPr>
              <a:t>increasing</a:t>
            </a:r>
            <a:r>
              <a:rPr lang="en-US" sz="2800" smtClean="0">
                <a:latin typeface="Arial Narrow" pitchFamily="34" charset="0"/>
              </a:rPr>
              <a:t> population </a:t>
            </a:r>
            <a:r>
              <a:rPr lang="en-US" sz="2800" u="sng" smtClean="0">
                <a:latin typeface="Arial Narrow" pitchFamily="34" charset="0"/>
              </a:rPr>
              <a:t>density</a:t>
            </a:r>
          </a:p>
          <a:p>
            <a:pPr marL="1027113" lvl="1" indent="-455613" eaLnBrk="1" hangingPunct="1">
              <a:buFont typeface="Wingdings" pitchFamily="2" charset="2"/>
              <a:buNone/>
            </a:pPr>
            <a:r>
              <a:rPr lang="en-US" sz="2400" smtClean="0">
                <a:latin typeface="Arial Narrow" pitchFamily="34" charset="0"/>
              </a:rPr>
              <a:t>Examples</a:t>
            </a:r>
          </a:p>
          <a:p>
            <a:pPr marL="1027113" lvl="1" indent="-455613" eaLnBrk="1" hangingPunct="1"/>
            <a:r>
              <a:rPr lang="en-US" sz="2400" smtClean="0">
                <a:latin typeface="Arial Narrow" pitchFamily="34" charset="0"/>
              </a:rPr>
              <a:t>Food shortages</a:t>
            </a:r>
          </a:p>
          <a:p>
            <a:pPr marL="1027113" lvl="1" indent="-455613" eaLnBrk="1" hangingPunct="1"/>
            <a:r>
              <a:rPr lang="en-US" sz="2400" smtClean="0">
                <a:latin typeface="Arial Narrow" pitchFamily="34" charset="0"/>
              </a:rPr>
              <a:t>Space limitations</a:t>
            </a:r>
          </a:p>
          <a:p>
            <a:pPr marL="1027113" lvl="1" indent="-455613" eaLnBrk="1" hangingPunct="1"/>
            <a:r>
              <a:rPr lang="en-US" sz="2400" smtClean="0">
                <a:latin typeface="Arial Narrow" pitchFamily="34" charset="0"/>
              </a:rPr>
              <a:t>Waste accumulation</a:t>
            </a:r>
          </a:p>
        </p:txBody>
      </p:sp>
      <p:pic>
        <p:nvPicPr>
          <p:cNvPr id="13317" name="Picture 5" descr="feat-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35663" y="1981200"/>
            <a:ext cx="2147887" cy="2667000"/>
          </a:xfrm>
          <a:noFill/>
        </p:spPr>
      </p:pic>
      <p:pic>
        <p:nvPicPr>
          <p:cNvPr id="13320" name="Picture 8" descr="wast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53000" y="4495800"/>
            <a:ext cx="2994025" cy="1981200"/>
          </a:xfrm>
          <a:noFill/>
        </p:spPr>
      </p:pic>
    </p:spTree>
    <p:extLst>
      <p:ext uri="{BB962C8B-B14F-4D97-AF65-F5344CB8AC3E}">
        <p14:creationId xmlns:p14="http://schemas.microsoft.com/office/powerpoint/2010/main" val="2729090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to="" calcmode="lin" valueType="num">
                                      <p:cBhvr>
                                        <p:cTn id="7" dur="1" fill="hold"/>
                                        <p:tgtEl>
                                          <p:spTgt spid="1331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 to="" calcmode="lin" valueType="num">
                                      <p:cBhvr>
                                        <p:cTn id="12" dur="1" fill="hold"/>
                                        <p:tgtEl>
                                          <p:spTgt spid="1331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 to="" calcmode="lin" valueType="num">
                                      <p:cBhvr>
                                        <p:cTn id="17" dur="1" fill="hold"/>
                                        <p:tgtEl>
                                          <p:spTgt spid="1331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 to="" calcmode="lin" valueType="num">
                                      <p:cBhvr>
                                        <p:cTn id="22" dur="1" fill="hold"/>
                                        <p:tgtEl>
                                          <p:spTgt spid="1331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3317"/>
                                        </p:tgtEl>
                                        <p:attrNameLst>
                                          <p:attrName>style.visibility</p:attrName>
                                        </p:attrNameLst>
                                      </p:cBhvr>
                                      <p:to>
                                        <p:strVal val="visible"/>
                                      </p:to>
                                    </p:set>
                                    <p:anim to="" calcmode="lin" valueType="num">
                                      <p:cBhvr>
                                        <p:cTn id="27" dur="1" fill="hold"/>
                                        <p:tgtEl>
                                          <p:spTgt spid="13317"/>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3315">
                                            <p:txEl>
                                              <p:pRg st="4" end="4"/>
                                            </p:txEl>
                                          </p:spTgt>
                                        </p:tgtEl>
                                        <p:attrNameLst>
                                          <p:attrName>style.visibility</p:attrName>
                                        </p:attrNameLst>
                                      </p:cBhvr>
                                      <p:to>
                                        <p:strVal val="visible"/>
                                      </p:to>
                                    </p:set>
                                    <p:anim to="" calcmode="lin" valueType="num">
                                      <p:cBhvr>
                                        <p:cTn id="32" dur="1" fill="hold"/>
                                        <p:tgtEl>
                                          <p:spTgt spid="13315">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13320"/>
                                        </p:tgtEl>
                                        <p:attrNameLst>
                                          <p:attrName>style.visibility</p:attrName>
                                        </p:attrNameLst>
                                      </p:cBhvr>
                                      <p:to>
                                        <p:strVal val="visible"/>
                                      </p:to>
                                    </p:set>
                                    <p:anim to="" calcmode="lin" valueType="num">
                                      <p:cBhvr>
                                        <p:cTn id="37" dur="1" fill="hold"/>
                                        <p:tgtEl>
                                          <p:spTgt spid="133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14400" y="304800"/>
            <a:ext cx="7831138" cy="1412875"/>
          </a:xfrm>
          <a:noFill/>
        </p:spPr>
        <p:txBody>
          <a:bodyPr anchor="ctr"/>
          <a:lstStyle/>
          <a:p>
            <a:pPr eaLnBrk="1" hangingPunct="1"/>
            <a:r>
              <a:rPr lang="en-US" sz="3200" b="1" smtClean="0">
                <a:latin typeface="Arial Narrow" pitchFamily="34" charset="0"/>
              </a:rPr>
              <a:t>Example of Exponential Growth Phase (J-Shaped Curve)</a:t>
            </a:r>
          </a:p>
        </p:txBody>
      </p:sp>
      <p:sp>
        <p:nvSpPr>
          <p:cNvPr id="24579" name="Rectangle 3"/>
          <p:cNvSpPr>
            <a:spLocks noGrp="1" noChangeArrowheads="1"/>
          </p:cNvSpPr>
          <p:nvPr>
            <p:ph type="body" sz="half" idx="1"/>
          </p:nvPr>
        </p:nvSpPr>
        <p:spPr>
          <a:xfrm>
            <a:off x="228600" y="1600200"/>
            <a:ext cx="4267200" cy="4114800"/>
          </a:xfrm>
        </p:spPr>
        <p:txBody>
          <a:bodyPr/>
          <a:lstStyle/>
          <a:p>
            <a:pPr marL="342900" indent="-342900" eaLnBrk="1" hangingPunct="1"/>
            <a:r>
              <a:rPr lang="en-US" sz="2400" smtClean="0">
                <a:latin typeface="Arial Narrow" pitchFamily="34" charset="0"/>
              </a:rPr>
              <a:t>Ex.  Human Population</a:t>
            </a:r>
          </a:p>
          <a:p>
            <a:pPr marL="742950" lvl="1" indent="-285750" eaLnBrk="1" hangingPunct="1"/>
            <a:r>
              <a:rPr lang="en-US" sz="2000" smtClean="0">
                <a:latin typeface="Arial Narrow" pitchFamily="34" charset="0"/>
              </a:rPr>
              <a:t>Human population increased relatively slowly until about 1650.</a:t>
            </a:r>
          </a:p>
          <a:p>
            <a:pPr marL="742950" lvl="1" indent="-285750" eaLnBrk="1" hangingPunct="1"/>
            <a:r>
              <a:rPr lang="en-US" sz="2000" smtClean="0">
                <a:latin typeface="Arial Narrow" pitchFamily="34" charset="0"/>
              </a:rPr>
              <a:t>It then doubled in the next two centuries</a:t>
            </a:r>
          </a:p>
          <a:p>
            <a:pPr marL="742950" lvl="1" indent="-285750" eaLnBrk="1" hangingPunct="1"/>
            <a:r>
              <a:rPr lang="en-US" sz="2000" smtClean="0">
                <a:latin typeface="Arial Narrow" pitchFamily="34" charset="0"/>
              </a:rPr>
              <a:t>It doubled again in the next 80 years.</a:t>
            </a:r>
          </a:p>
        </p:txBody>
      </p:sp>
      <p:sp>
        <p:nvSpPr>
          <p:cNvPr id="24580" name="Rectangle 4"/>
          <p:cNvSpPr>
            <a:spLocks noGrp="1" noChangeArrowheads="1"/>
          </p:cNvSpPr>
          <p:nvPr>
            <p:ph sz="quarter" idx="2"/>
          </p:nvPr>
        </p:nvSpPr>
        <p:spPr>
          <a:xfrm>
            <a:off x="-762000" y="5105400"/>
            <a:ext cx="6096000" cy="2133600"/>
          </a:xfrm>
        </p:spPr>
        <p:txBody>
          <a:bodyPr/>
          <a:lstStyle/>
          <a:p>
            <a:pPr marL="742950" lvl="1" indent="-285750" eaLnBrk="1" hangingPunct="1"/>
            <a:r>
              <a:rPr lang="en-US" sz="1800" smtClean="0"/>
              <a:t>Our population is now about </a:t>
            </a:r>
            <a:r>
              <a:rPr lang="en-US" sz="1800" u="sng" smtClean="0"/>
              <a:t>6.9 billion</a:t>
            </a:r>
            <a:r>
              <a:rPr lang="en-US" sz="1800" smtClean="0"/>
              <a:t>.</a:t>
            </a:r>
          </a:p>
          <a:p>
            <a:pPr marL="1143000" lvl="2" indent="-228600" eaLnBrk="1" hangingPunct="1"/>
            <a:r>
              <a:rPr lang="en-US" sz="1800" smtClean="0"/>
              <a:t>This increases by 80 million/year</a:t>
            </a:r>
          </a:p>
          <a:p>
            <a:pPr marL="1143000" lvl="2" indent="-228600" eaLnBrk="1" hangingPunct="1"/>
            <a:r>
              <a:rPr lang="en-US" sz="1800" smtClean="0"/>
              <a:t>This in an increase of </a:t>
            </a:r>
            <a:r>
              <a:rPr lang="en-US" sz="1800" u="sng" smtClean="0"/>
              <a:t>214,000/day</a:t>
            </a:r>
            <a:r>
              <a:rPr lang="en-US" sz="1800" smtClean="0"/>
              <a:t>.</a:t>
            </a:r>
          </a:p>
          <a:p>
            <a:pPr marL="1143000" lvl="2" indent="-228600" eaLnBrk="1" hangingPunct="1"/>
            <a:r>
              <a:rPr lang="en-US" sz="1800" smtClean="0"/>
              <a:t>It takes </a:t>
            </a:r>
            <a:r>
              <a:rPr lang="en-US" sz="1800" u="sng" smtClean="0"/>
              <a:t>3 years</a:t>
            </a:r>
            <a:r>
              <a:rPr lang="en-US" sz="1800" smtClean="0"/>
              <a:t> for the world population to add the population equivalent of another US.</a:t>
            </a:r>
          </a:p>
          <a:p>
            <a:pPr marL="342900" indent="-342900" eaLnBrk="1" hangingPunct="1"/>
            <a:endParaRPr lang="en-US" sz="1800" smtClean="0"/>
          </a:p>
        </p:txBody>
      </p:sp>
      <p:pic>
        <p:nvPicPr>
          <p:cNvPr id="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7675" y="1752600"/>
            <a:ext cx="4818063" cy="396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1777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to="" calcmode="lin" valueType="num">
                                      <p:cBhvr>
                                        <p:cTn id="7" dur="1" fill="hold"/>
                                        <p:tgtEl>
                                          <p:spTgt spid="2457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 to="" calcmode="lin" valueType="num">
                                      <p:cBhvr>
                                        <p:cTn id="12" dur="1" fill="hold"/>
                                        <p:tgtEl>
                                          <p:spTgt spid="2457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 to="" calcmode="lin" valueType="num">
                                      <p:cBhvr>
                                        <p:cTn id="17" dur="1" fill="hold"/>
                                        <p:tgtEl>
                                          <p:spTgt spid="2457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 to="" calcmode="lin" valueType="num">
                                      <p:cBhvr>
                                        <p:cTn id="22" dur="1" fill="hold"/>
                                        <p:tgtEl>
                                          <p:spTgt spid="24579">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4580">
                                            <p:txEl>
                                              <p:pRg st="0" end="0"/>
                                            </p:txEl>
                                          </p:spTgt>
                                        </p:tgtEl>
                                        <p:attrNameLst>
                                          <p:attrName>style.visibility</p:attrName>
                                        </p:attrNameLst>
                                      </p:cBhvr>
                                      <p:to>
                                        <p:strVal val="visible"/>
                                      </p:to>
                                    </p:set>
                                    <p:anim to="" calcmode="lin" valueType="num">
                                      <p:cBhvr>
                                        <p:cTn id="27" dur="1" fill="hold"/>
                                        <p:tgtEl>
                                          <p:spTgt spid="24580">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24580">
                                            <p:txEl>
                                              <p:pRg st="1" end="1"/>
                                            </p:txEl>
                                          </p:spTgt>
                                        </p:tgtEl>
                                        <p:attrNameLst>
                                          <p:attrName>style.visibility</p:attrName>
                                        </p:attrNameLst>
                                      </p:cBhvr>
                                      <p:to>
                                        <p:strVal val="visible"/>
                                      </p:to>
                                    </p:set>
                                    <p:anim to="" calcmode="lin" valueType="num">
                                      <p:cBhvr>
                                        <p:cTn id="32" dur="1" fill="hold"/>
                                        <p:tgtEl>
                                          <p:spTgt spid="24580">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24580">
                                            <p:txEl>
                                              <p:pRg st="2" end="2"/>
                                            </p:txEl>
                                          </p:spTgt>
                                        </p:tgtEl>
                                        <p:attrNameLst>
                                          <p:attrName>style.visibility</p:attrName>
                                        </p:attrNameLst>
                                      </p:cBhvr>
                                      <p:to>
                                        <p:strVal val="visible"/>
                                      </p:to>
                                    </p:set>
                                    <p:anim to="" calcmode="lin" valueType="num">
                                      <p:cBhvr>
                                        <p:cTn id="37" dur="1" fill="hold"/>
                                        <p:tgtEl>
                                          <p:spTgt spid="24580">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24580">
                                            <p:txEl>
                                              <p:pRg st="3" end="3"/>
                                            </p:txEl>
                                          </p:spTgt>
                                        </p:tgtEl>
                                        <p:attrNameLst>
                                          <p:attrName>style.visibility</p:attrName>
                                        </p:attrNameLst>
                                      </p:cBhvr>
                                      <p:to>
                                        <p:strVal val="visible"/>
                                      </p:to>
                                    </p:set>
                                    <p:anim to="" calcmode="lin" valueType="num">
                                      <p:cBhvr>
                                        <p:cTn id="42" dur="1" fill="hold"/>
                                        <p:tgtEl>
                                          <p:spTgt spid="24580">
                                            <p:txEl>
                                              <p:pRg st="3" end="3"/>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a:xfrm>
            <a:off x="931863" y="96838"/>
            <a:ext cx="7602537" cy="1412875"/>
          </a:xfrm>
        </p:spPr>
        <p:txBody>
          <a:bodyPr/>
          <a:lstStyle/>
          <a:p>
            <a:pPr eaLnBrk="1" hangingPunct="1"/>
            <a:r>
              <a:rPr lang="en-US" sz="3200" b="1" smtClean="0">
                <a:latin typeface="Arial Narrow" pitchFamily="34" charset="0"/>
              </a:rPr>
              <a:t>Example of Exponential Growth Phase (J-Shaped Curve)</a:t>
            </a:r>
          </a:p>
        </p:txBody>
      </p:sp>
      <p:graphicFrame>
        <p:nvGraphicFramePr>
          <p:cNvPr id="1026" name="Object 3"/>
          <p:cNvGraphicFramePr>
            <a:graphicFrameLocks noGrp="1" noChangeAspect="1"/>
          </p:cNvGraphicFramePr>
          <p:nvPr>
            <p:ph idx="1"/>
          </p:nvPr>
        </p:nvGraphicFramePr>
        <p:xfrm>
          <a:off x="685800" y="1647825"/>
          <a:ext cx="8153400" cy="4760913"/>
        </p:xfrm>
        <a:graphic>
          <a:graphicData uri="http://schemas.openxmlformats.org/presentationml/2006/ole">
            <mc:AlternateContent xmlns:mc="http://schemas.openxmlformats.org/markup-compatibility/2006">
              <mc:Choice xmlns:v="urn:schemas-microsoft-com:vml" Requires="v">
                <p:oleObj spid="_x0000_s783367" name="Photo Editor Photo" r:id="rId3" imgW="5106113" imgH="2980952" progId="MSPhotoEd.3">
                  <p:embed/>
                </p:oleObj>
              </mc:Choice>
              <mc:Fallback>
                <p:oleObj name="Photo Editor Photo" r:id="rId3" imgW="5106113" imgH="29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47825"/>
                        <a:ext cx="8153400" cy="476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034060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sz="quarter"/>
          </p:nvPr>
        </p:nvSpPr>
        <p:spPr>
          <a:xfrm>
            <a:off x="931863" y="96838"/>
            <a:ext cx="7907337" cy="1412875"/>
          </a:xfrm>
        </p:spPr>
        <p:txBody>
          <a:bodyPr/>
          <a:lstStyle/>
          <a:p>
            <a:pPr eaLnBrk="1" hangingPunct="1"/>
            <a:r>
              <a:rPr lang="en-US" sz="3200" b="1" smtClean="0">
                <a:latin typeface="Arial Narrow" pitchFamily="34" charset="0"/>
              </a:rPr>
              <a:t>Example of Exponential Growth Phase (J-Shaped Curve)</a:t>
            </a:r>
          </a:p>
        </p:txBody>
      </p:sp>
      <p:sp>
        <p:nvSpPr>
          <p:cNvPr id="27652" name="Rectangle 4"/>
          <p:cNvSpPr>
            <a:spLocks noGrp="1" noChangeArrowheads="1"/>
          </p:cNvSpPr>
          <p:nvPr>
            <p:ph sz="quarter" idx="1"/>
          </p:nvPr>
        </p:nvSpPr>
        <p:spPr/>
        <p:txBody>
          <a:bodyPr/>
          <a:lstStyle/>
          <a:p>
            <a:pPr eaLnBrk="1" hangingPunct="1"/>
            <a:r>
              <a:rPr lang="en-US" sz="2400" smtClean="0"/>
              <a:t>How </a:t>
            </a:r>
            <a:r>
              <a:rPr lang="en-US" sz="2400" u="sng" smtClean="0"/>
              <a:t>long</a:t>
            </a:r>
            <a:r>
              <a:rPr lang="en-US" sz="2400" smtClean="0"/>
              <a:t> will it be until </a:t>
            </a:r>
            <a:r>
              <a:rPr lang="en-US" sz="2400" u="sng" smtClean="0"/>
              <a:t>we</a:t>
            </a:r>
            <a:r>
              <a:rPr lang="en-US" sz="2400" smtClean="0"/>
              <a:t> reach our </a:t>
            </a:r>
            <a:r>
              <a:rPr lang="en-US" sz="2400" u="sng" smtClean="0"/>
              <a:t>carrying capacity</a:t>
            </a:r>
            <a:r>
              <a:rPr lang="en-US" sz="2400" smtClean="0"/>
              <a:t>?  What will happen then?</a:t>
            </a:r>
          </a:p>
          <a:p>
            <a:pPr eaLnBrk="1" hangingPunct="1"/>
            <a:r>
              <a:rPr lang="en-US" sz="2400" smtClean="0"/>
              <a:t>What factors </a:t>
            </a:r>
            <a:r>
              <a:rPr lang="en-US" sz="2400" u="sng" smtClean="0"/>
              <a:t>increase</a:t>
            </a:r>
            <a:r>
              <a:rPr lang="en-US" sz="2400" smtClean="0"/>
              <a:t> our carrying capacity?</a:t>
            </a:r>
          </a:p>
          <a:p>
            <a:pPr lvl="1" eaLnBrk="1" hangingPunct="1"/>
            <a:r>
              <a:rPr lang="en-US" sz="2400" smtClean="0"/>
              <a:t>Farming</a:t>
            </a:r>
          </a:p>
          <a:p>
            <a:pPr lvl="1" eaLnBrk="1" hangingPunct="1"/>
            <a:r>
              <a:rPr lang="en-US" sz="2400" smtClean="0"/>
              <a:t>Medicines</a:t>
            </a:r>
          </a:p>
          <a:p>
            <a:pPr lvl="1" eaLnBrk="1" hangingPunct="1"/>
            <a:r>
              <a:rPr lang="en-US" sz="2400" smtClean="0"/>
              <a:t>Better sanitation</a:t>
            </a:r>
          </a:p>
          <a:p>
            <a:pPr lvl="3" eaLnBrk="1" hangingPunct="1"/>
            <a:endParaRPr lang="en-US" sz="1800" smtClean="0"/>
          </a:p>
          <a:p>
            <a:pPr lvl="2" eaLnBrk="1" hangingPunct="1"/>
            <a:endParaRPr lang="en-US" sz="1400" smtClean="0"/>
          </a:p>
        </p:txBody>
      </p:sp>
      <p:pic>
        <p:nvPicPr>
          <p:cNvPr id="27654" name="Picture 6" descr="pop"/>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05400" y="1676400"/>
            <a:ext cx="2589213" cy="3352800"/>
          </a:xfrm>
          <a:noFill/>
        </p:spPr>
      </p:pic>
      <p:pic>
        <p:nvPicPr>
          <p:cNvPr id="27657" name="Picture 9" descr="farmin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53000" y="1905000"/>
            <a:ext cx="3473450" cy="4343400"/>
          </a:xfrm>
          <a:noFill/>
        </p:spPr>
      </p:pic>
      <p:pic>
        <p:nvPicPr>
          <p:cNvPr id="27660" name="Picture 12" descr="medicine_kids"/>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715000" y="2590800"/>
            <a:ext cx="2416175" cy="3276600"/>
          </a:xfrm>
          <a:noFill/>
        </p:spPr>
      </p:pic>
      <p:pic>
        <p:nvPicPr>
          <p:cNvPr id="27663" name="Picture 15" descr="1beautysh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276600"/>
            <a:ext cx="4000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83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to="" calcmode="lin" valueType="num">
                                      <p:cBhvr>
                                        <p:cTn id="7" dur="1" fill="hold"/>
                                        <p:tgtEl>
                                          <p:spTgt spid="27652">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7654"/>
                                        </p:tgtEl>
                                        <p:attrNameLst>
                                          <p:attrName>style.visibility</p:attrName>
                                        </p:attrNameLst>
                                      </p:cBhvr>
                                      <p:to>
                                        <p:strVal val="visible"/>
                                      </p:to>
                                    </p:set>
                                    <p:anim to="" calcmode="lin" valueType="num">
                                      <p:cBhvr>
                                        <p:cTn id="12" dur="1" fill="hold"/>
                                        <p:tgtEl>
                                          <p:spTgt spid="27654"/>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nodeType="clickEffect">
                                  <p:stCondLst>
                                    <p:cond delay="0"/>
                                  </p:stCondLst>
                                  <p:childTnLst>
                                    <p:anim to="" calcmode="lin" valueType="num">
                                      <p:cBhvr>
                                        <p:cTn id="16" dur="1"/>
                                        <p:tgtEl>
                                          <p:spTgt spid="27654"/>
                                        </p:tgtEl>
                                        <p:attrNameLst>
                                          <p:attrName/>
                                        </p:attrNameLst>
                                      </p:cBhvr>
                                    </p:anim>
                                    <p:set>
                                      <p:cBhvr>
                                        <p:cTn id="17" dur="1" fill="hold">
                                          <p:stCondLst>
                                            <p:cond delay="0"/>
                                          </p:stCondLst>
                                        </p:cTn>
                                        <p:tgtEl>
                                          <p:spTgt spid="2765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7652">
                                            <p:txEl>
                                              <p:pRg st="1" end="1"/>
                                            </p:txEl>
                                          </p:spTgt>
                                        </p:tgtEl>
                                        <p:attrNameLst>
                                          <p:attrName>style.visibility</p:attrName>
                                        </p:attrNameLst>
                                      </p:cBhvr>
                                      <p:to>
                                        <p:strVal val="visible"/>
                                      </p:to>
                                    </p:set>
                                    <p:anim to="" calcmode="lin" valueType="num">
                                      <p:cBhvr>
                                        <p:cTn id="22" dur="1" fill="hold"/>
                                        <p:tgtEl>
                                          <p:spTgt spid="27652">
                                            <p:txEl>
                                              <p:pRg st="1" end="1"/>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7652">
                                            <p:txEl>
                                              <p:pRg st="2" end="2"/>
                                            </p:txEl>
                                          </p:spTgt>
                                        </p:tgtEl>
                                        <p:attrNameLst>
                                          <p:attrName>style.visibility</p:attrName>
                                        </p:attrNameLst>
                                      </p:cBhvr>
                                      <p:to>
                                        <p:strVal val="visible"/>
                                      </p:to>
                                    </p:set>
                                    <p:anim to="" calcmode="lin" valueType="num">
                                      <p:cBhvr>
                                        <p:cTn id="27" dur="1" fill="hold"/>
                                        <p:tgtEl>
                                          <p:spTgt spid="27652">
                                            <p:txEl>
                                              <p:pRg st="2" end="2"/>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27657"/>
                                        </p:tgtEl>
                                        <p:attrNameLst>
                                          <p:attrName>style.visibility</p:attrName>
                                        </p:attrNameLst>
                                      </p:cBhvr>
                                      <p:to>
                                        <p:strVal val="visible"/>
                                      </p:to>
                                    </p:set>
                                    <p:anim to="" calcmode="lin" valueType="num">
                                      <p:cBhvr>
                                        <p:cTn id="32" dur="1" fill="hold"/>
                                        <p:tgtEl>
                                          <p:spTgt spid="27657"/>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xit" presetSubtype="0" fill="hold" nodeType="clickEffect">
                                  <p:stCondLst>
                                    <p:cond delay="0"/>
                                  </p:stCondLst>
                                  <p:childTnLst>
                                    <p:anim to="" calcmode="lin" valueType="num">
                                      <p:cBhvr>
                                        <p:cTn id="36" dur="1"/>
                                        <p:tgtEl>
                                          <p:spTgt spid="27657"/>
                                        </p:tgtEl>
                                        <p:attrNameLst>
                                          <p:attrName/>
                                        </p:attrNameLst>
                                      </p:cBhvr>
                                    </p:anim>
                                    <p:set>
                                      <p:cBhvr>
                                        <p:cTn id="37" dur="1" fill="hold">
                                          <p:stCondLst>
                                            <p:cond delay="0"/>
                                          </p:stCondLst>
                                        </p:cTn>
                                        <p:tgtEl>
                                          <p:spTgt spid="2765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27652">
                                            <p:txEl>
                                              <p:pRg st="3" end="3"/>
                                            </p:txEl>
                                          </p:spTgt>
                                        </p:tgtEl>
                                        <p:attrNameLst>
                                          <p:attrName>style.visibility</p:attrName>
                                        </p:attrNameLst>
                                      </p:cBhvr>
                                      <p:to>
                                        <p:strVal val="visible"/>
                                      </p:to>
                                    </p:set>
                                    <p:anim to="" calcmode="lin" valueType="num">
                                      <p:cBhvr>
                                        <p:cTn id="42" dur="1" fill="hold"/>
                                        <p:tgtEl>
                                          <p:spTgt spid="27652">
                                            <p:txEl>
                                              <p:pRg st="3" end="3"/>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27660"/>
                                        </p:tgtEl>
                                        <p:attrNameLst>
                                          <p:attrName>style.visibility</p:attrName>
                                        </p:attrNameLst>
                                      </p:cBhvr>
                                      <p:to>
                                        <p:strVal val="visible"/>
                                      </p:to>
                                    </p:set>
                                    <p:anim to="" calcmode="lin" valueType="num">
                                      <p:cBhvr>
                                        <p:cTn id="47" dur="1" fill="hold"/>
                                        <p:tgtEl>
                                          <p:spTgt spid="27660"/>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xit" presetSubtype="0" fill="hold" nodeType="clickEffect">
                                  <p:stCondLst>
                                    <p:cond delay="0"/>
                                  </p:stCondLst>
                                  <p:childTnLst>
                                    <p:anim to="" calcmode="lin" valueType="num">
                                      <p:cBhvr>
                                        <p:cTn id="51" dur="1"/>
                                        <p:tgtEl>
                                          <p:spTgt spid="27660"/>
                                        </p:tgtEl>
                                        <p:attrNameLst>
                                          <p:attrName/>
                                        </p:attrNameLst>
                                      </p:cBhvr>
                                    </p:anim>
                                    <p:set>
                                      <p:cBhvr>
                                        <p:cTn id="52" dur="1" fill="hold">
                                          <p:stCondLst>
                                            <p:cond delay="0"/>
                                          </p:stCondLst>
                                        </p:cTn>
                                        <p:tgtEl>
                                          <p:spTgt spid="2766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4" presetClass="entr" presetSubtype="0" fill="hold" nodeType="clickEffect">
                                  <p:stCondLst>
                                    <p:cond delay="0"/>
                                  </p:stCondLst>
                                  <p:childTnLst>
                                    <p:set>
                                      <p:cBhvr>
                                        <p:cTn id="56" dur="1" fill="hold">
                                          <p:stCondLst>
                                            <p:cond delay="0"/>
                                          </p:stCondLst>
                                        </p:cTn>
                                        <p:tgtEl>
                                          <p:spTgt spid="27652">
                                            <p:txEl>
                                              <p:pRg st="4" end="4"/>
                                            </p:txEl>
                                          </p:spTgt>
                                        </p:tgtEl>
                                        <p:attrNameLst>
                                          <p:attrName>style.visibility</p:attrName>
                                        </p:attrNameLst>
                                      </p:cBhvr>
                                      <p:to>
                                        <p:strVal val="visible"/>
                                      </p:to>
                                    </p:set>
                                    <p:anim to="" calcmode="lin" valueType="num">
                                      <p:cBhvr>
                                        <p:cTn id="57" dur="1" fill="hold"/>
                                        <p:tgtEl>
                                          <p:spTgt spid="27652">
                                            <p:txEl>
                                              <p:pRg st="4" end="4"/>
                                            </p:txEl>
                                          </p:spTgt>
                                        </p:tgtEl>
                                        <p:attrNameLst>
                                          <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4" presetClass="entr" presetSubtype="0" fill="hold" nodeType="clickEffect">
                                  <p:stCondLst>
                                    <p:cond delay="0"/>
                                  </p:stCondLst>
                                  <p:childTnLst>
                                    <p:set>
                                      <p:cBhvr>
                                        <p:cTn id="61" dur="1" fill="hold">
                                          <p:stCondLst>
                                            <p:cond delay="0"/>
                                          </p:stCondLst>
                                        </p:cTn>
                                        <p:tgtEl>
                                          <p:spTgt spid="27663"/>
                                        </p:tgtEl>
                                        <p:attrNameLst>
                                          <p:attrName>style.visibility</p:attrName>
                                        </p:attrNameLst>
                                      </p:cBhvr>
                                      <p:to>
                                        <p:strVal val="visible"/>
                                      </p:to>
                                    </p:set>
                                    <p:anim to="" calcmode="lin" valueType="num">
                                      <p:cBhvr>
                                        <p:cTn id="62" dur="1" fill="hold"/>
                                        <p:tgtEl>
                                          <p:spTgt spid="276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2078038"/>
          </a:xfrm>
        </p:spPr>
        <p:txBody>
          <a:bodyPr/>
          <a:lstStyle/>
          <a:p>
            <a:r>
              <a:rPr lang="en-US" u="sng" dirty="0" smtClean="0"/>
              <a:t>Populations Vocabulary</a:t>
            </a:r>
            <a:br>
              <a:rPr lang="en-US" u="sng" dirty="0" smtClean="0"/>
            </a:br>
            <a:endParaRPr lang="en-US" i="1" dirty="0"/>
          </a:p>
        </p:txBody>
      </p:sp>
      <p:sp>
        <p:nvSpPr>
          <p:cNvPr id="3" name="Text Placeholder 2"/>
          <p:cNvSpPr>
            <a:spLocks noGrp="1"/>
          </p:cNvSpPr>
          <p:nvPr>
            <p:ph type="body" sz="half" idx="1"/>
          </p:nvPr>
        </p:nvSpPr>
        <p:spPr>
          <a:xfrm>
            <a:off x="228600" y="1752600"/>
            <a:ext cx="8534400" cy="5029200"/>
          </a:xfrm>
        </p:spPr>
        <p:txBody>
          <a:bodyPr/>
          <a:lstStyle/>
          <a:p>
            <a:pPr>
              <a:buNone/>
            </a:pPr>
            <a:r>
              <a:rPr lang="en-US" dirty="0" smtClean="0"/>
              <a:t>Population		Carrying Capacity	</a:t>
            </a:r>
          </a:p>
          <a:p>
            <a:pPr>
              <a:buNone/>
            </a:pPr>
            <a:r>
              <a:rPr lang="en-US" dirty="0" smtClean="0"/>
              <a:t>Dispersion		Limiting Factors</a:t>
            </a:r>
          </a:p>
          <a:p>
            <a:pPr>
              <a:buFont typeface="Arial" pitchFamily="34" charset="0"/>
              <a:buChar char="•"/>
            </a:pPr>
            <a:r>
              <a:rPr lang="en-US" sz="2400" dirty="0" smtClean="0"/>
              <a:t>Uniform				-Density Dependent</a:t>
            </a:r>
          </a:p>
          <a:p>
            <a:pPr>
              <a:buFont typeface="Arial" pitchFamily="34" charset="0"/>
              <a:buChar char="•"/>
            </a:pPr>
            <a:r>
              <a:rPr lang="en-US" sz="2400" dirty="0" smtClean="0"/>
              <a:t>Random				-Density Independent</a:t>
            </a:r>
          </a:p>
          <a:p>
            <a:pPr>
              <a:buFont typeface="Arial" pitchFamily="34" charset="0"/>
              <a:buChar char="•"/>
            </a:pPr>
            <a:r>
              <a:rPr lang="en-US" sz="2400" dirty="0" smtClean="0"/>
              <a:t>Clumped			</a:t>
            </a:r>
            <a:r>
              <a:rPr lang="en-US" dirty="0" smtClean="0"/>
              <a:t>Ecological Footprint</a:t>
            </a:r>
            <a:endParaRPr lang="en-US" sz="2400" dirty="0" smtClean="0"/>
          </a:p>
          <a:p>
            <a:pPr>
              <a:buNone/>
            </a:pPr>
            <a:r>
              <a:rPr lang="en-US" dirty="0" smtClean="0"/>
              <a:t>Emigration		Renewable Resource</a:t>
            </a:r>
          </a:p>
          <a:p>
            <a:pPr>
              <a:buNone/>
            </a:pPr>
            <a:r>
              <a:rPr lang="en-US" dirty="0" smtClean="0"/>
              <a:t>Immigration		Nonrenewable Resource</a:t>
            </a:r>
          </a:p>
          <a:p>
            <a:pPr>
              <a:buNone/>
            </a:pPr>
            <a:r>
              <a:rPr lang="en-US" dirty="0" smtClean="0">
                <a:solidFill>
                  <a:srgbClr val="7030A0"/>
                </a:solidFill>
              </a:rPr>
              <a:t>Exponential (J-shaped) = Positive Feedback</a:t>
            </a:r>
          </a:p>
          <a:p>
            <a:pPr>
              <a:buNone/>
            </a:pPr>
            <a:r>
              <a:rPr lang="en-US" dirty="0" smtClean="0">
                <a:solidFill>
                  <a:srgbClr val="7030A0"/>
                </a:solidFill>
              </a:rPr>
              <a:t>Logistical (S-shaped) = Negative Feedback</a:t>
            </a:r>
          </a:p>
          <a:p>
            <a:pPr>
              <a:buNone/>
            </a:pPr>
            <a:endParaRPr lang="en-US" dirty="0"/>
          </a:p>
        </p:txBody>
      </p:sp>
    </p:spTree>
    <p:extLst>
      <p:ext uri="{BB962C8B-B14F-4D97-AF65-F5344CB8AC3E}">
        <p14:creationId xmlns:p14="http://schemas.microsoft.com/office/powerpoint/2010/main" val="38991417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152400"/>
            <a:ext cx="8229600" cy="1139825"/>
          </a:xfrm>
        </p:spPr>
        <p:txBody>
          <a:bodyPr/>
          <a:lstStyle/>
          <a:p>
            <a:pPr algn="ctr"/>
            <a:r>
              <a:rPr lang="en-US" sz="6000" b="1" u="sng">
                <a:latin typeface="Blue Highway" pitchFamily="2" charset="0"/>
              </a:rPr>
              <a:t>Biomes</a:t>
            </a:r>
            <a:endParaRPr lang="en-US" sz="6000" u="sng">
              <a:latin typeface="Blue Highway" pitchFamily="2" charset="0"/>
            </a:endParaRPr>
          </a:p>
        </p:txBody>
      </p:sp>
      <p:sp>
        <p:nvSpPr>
          <p:cNvPr id="83971" name="Rectangle 3"/>
          <p:cNvSpPr>
            <a:spLocks noGrp="1" noChangeArrowheads="1"/>
          </p:cNvSpPr>
          <p:nvPr>
            <p:ph type="body" idx="1"/>
          </p:nvPr>
        </p:nvSpPr>
        <p:spPr>
          <a:xfrm>
            <a:off x="457200" y="1371600"/>
            <a:ext cx="8229600" cy="4800600"/>
          </a:xfrm>
        </p:spPr>
        <p:txBody>
          <a:bodyPr>
            <a:normAutofit lnSpcReduction="10000"/>
          </a:bodyPr>
          <a:lstStyle/>
          <a:p>
            <a:pPr>
              <a:buFont typeface="Wingdings" pitchFamily="2" charset="2"/>
              <a:buNone/>
            </a:pPr>
            <a:r>
              <a:rPr lang="en-US">
                <a:solidFill>
                  <a:srgbClr val="FF3300"/>
                </a:solidFill>
              </a:rPr>
              <a:t>Earth is covered by many types of ecosystems.</a:t>
            </a:r>
          </a:p>
          <a:p>
            <a:pPr>
              <a:buFont typeface="Wingdings" pitchFamily="2" charset="2"/>
              <a:buNone/>
            </a:pPr>
            <a:r>
              <a:rPr lang="en-US">
                <a:solidFill>
                  <a:srgbClr val="FF3300"/>
                </a:solidFill>
              </a:rPr>
              <a:t>Ecologists group these ecosystems into larger areas known as biomes.</a:t>
            </a:r>
          </a:p>
          <a:p>
            <a:pPr>
              <a:buFont typeface="Wingdings" pitchFamily="2" charset="2"/>
              <a:buNone/>
            </a:pPr>
            <a:endParaRPr lang="en-US">
              <a:solidFill>
                <a:srgbClr val="FF3300"/>
              </a:solidFill>
            </a:endParaRPr>
          </a:p>
          <a:p>
            <a:pPr>
              <a:buFont typeface="Wingdings" pitchFamily="2" charset="2"/>
              <a:buNone/>
            </a:pPr>
            <a:r>
              <a:rPr lang="en-US" u="sng">
                <a:solidFill>
                  <a:srgbClr val="0066FF"/>
                </a:solidFill>
              </a:rPr>
              <a:t>Biome:</a:t>
            </a:r>
            <a:r>
              <a:rPr lang="en-US">
                <a:solidFill>
                  <a:srgbClr val="FF3300"/>
                </a:solidFill>
              </a:rPr>
              <a:t> </a:t>
            </a:r>
            <a:r>
              <a:rPr lang="en-US">
                <a:solidFill>
                  <a:srgbClr val="0066FF"/>
                </a:solidFill>
              </a:rPr>
              <a:t>a large region characterized by a specific type of climate and certain types of plant and animal communities. </a:t>
            </a:r>
          </a:p>
          <a:p>
            <a:pPr algn="ctr">
              <a:buFont typeface="Wingdings" pitchFamily="2" charset="2"/>
              <a:buNone/>
            </a:pPr>
            <a:r>
              <a:rPr lang="en-US">
                <a:solidFill>
                  <a:srgbClr val="0066FF"/>
                </a:solidFill>
              </a:rPr>
              <a:t>Thus biomes are made up of smaller ecosystems.</a:t>
            </a:r>
          </a:p>
        </p:txBody>
      </p:sp>
    </p:spTree>
    <p:extLst>
      <p:ext uri="{BB962C8B-B14F-4D97-AF65-F5344CB8AC3E}">
        <p14:creationId xmlns:p14="http://schemas.microsoft.com/office/powerpoint/2010/main" val="3765859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83971">
                                            <p:txEl>
                                              <p:pRg st="0" end="0"/>
                                            </p:txEl>
                                          </p:spTgt>
                                        </p:tgtEl>
                                        <p:attrNameLst>
                                          <p:attrName>ppt_x</p:attrName>
                                        </p:attrNameLst>
                                      </p:cBhvr>
                                    </p:anim>
                                    <p:anim from="0" to="-1.0" calcmode="lin" valueType="num">
                                      <p:cBhvr>
                                        <p:cTn id="8" dur="200" decel="50000" autoRev="1" fill="hold">
                                          <p:stCondLst>
                                            <p:cond delay="600"/>
                                          </p:stCondLst>
                                        </p:cTn>
                                        <p:tgtEl>
                                          <p:spTgt spid="83971">
                                            <p:txEl>
                                              <p:pRg st="0" end="0"/>
                                            </p:txEl>
                                          </p:spTgt>
                                        </p:tgtEl>
                                        <p:attrNameLst>
                                          <p:attrName>xshear</p:attrName>
                                        </p:attrNameLst>
                                      </p:cBhvr>
                                    </p:anim>
                                    <p:animScale>
                                      <p:cBhvr>
                                        <p:cTn id="9" dur="200" decel="100000" autoRev="1" fill="hold">
                                          <p:stCondLst>
                                            <p:cond delay="600"/>
                                          </p:stCondLst>
                                        </p:cTn>
                                        <p:tgtEl>
                                          <p:spTgt spid="83971">
                                            <p:txEl>
                                              <p:pRg st="0" end="0"/>
                                            </p:txEl>
                                          </p:spTgt>
                                        </p:tgtEl>
                                      </p:cBhvr>
                                      <p:from x="100000" y="100000"/>
                                      <p:to x="80000" y="100000"/>
                                    </p:animScale>
                                    <p:anim by="(#ppt_h/3+#ppt_w*0.1)" calcmode="lin" valueType="num">
                                      <p:cBhvr additive="sum">
                                        <p:cTn id="10" dur="200" decel="100000" autoRev="1" fill="hold">
                                          <p:stCondLst>
                                            <p:cond delay="600"/>
                                          </p:stCondLst>
                                        </p:cTn>
                                        <p:tgtEl>
                                          <p:spTgt spid="83971">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83971">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83971">
                                            <p:txEl>
                                              <p:pRg st="1" end="1"/>
                                            </p:txEl>
                                          </p:spTgt>
                                        </p:tgtEl>
                                        <p:attrNameLst>
                                          <p:attrName>ppt_x</p:attrName>
                                        </p:attrNameLst>
                                      </p:cBhvr>
                                    </p:anim>
                                    <p:anim from="0" to="-1.0" calcmode="lin" valueType="num">
                                      <p:cBhvr>
                                        <p:cTn id="16" dur="200" decel="50000" autoRev="1" fill="hold">
                                          <p:stCondLst>
                                            <p:cond delay="600"/>
                                          </p:stCondLst>
                                        </p:cTn>
                                        <p:tgtEl>
                                          <p:spTgt spid="83971">
                                            <p:txEl>
                                              <p:pRg st="1" end="1"/>
                                            </p:txEl>
                                          </p:spTgt>
                                        </p:tgtEl>
                                        <p:attrNameLst>
                                          <p:attrName>xshear</p:attrName>
                                        </p:attrNameLst>
                                      </p:cBhvr>
                                    </p:anim>
                                    <p:animScale>
                                      <p:cBhvr>
                                        <p:cTn id="17" dur="200" decel="100000" autoRev="1" fill="hold">
                                          <p:stCondLst>
                                            <p:cond delay="600"/>
                                          </p:stCondLst>
                                        </p:cTn>
                                        <p:tgtEl>
                                          <p:spTgt spid="83971">
                                            <p:txEl>
                                              <p:pRg st="1" end="1"/>
                                            </p:txEl>
                                          </p:spTgt>
                                        </p:tgtEl>
                                      </p:cBhvr>
                                      <p:from x="100000" y="100000"/>
                                      <p:to x="80000" y="100000"/>
                                    </p:animScale>
                                    <p:anim by="(#ppt_h/3+#ppt_w*0.1)" calcmode="lin" valueType="num">
                                      <p:cBhvr additive="sum">
                                        <p:cTn id="18" dur="200" decel="100000" autoRev="1" fill="hold">
                                          <p:stCondLst>
                                            <p:cond delay="600"/>
                                          </p:stCondLst>
                                        </p:cTn>
                                        <p:tgtEl>
                                          <p:spTgt spid="83971">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83971">
                                            <p:txEl>
                                              <p:pRg st="3" end="3"/>
                                            </p:txEl>
                                          </p:spTgt>
                                        </p:tgtEl>
                                        <p:attrNameLst>
                                          <p:attrName>style.visibility</p:attrName>
                                        </p:attrNameLst>
                                      </p:cBhvr>
                                      <p:to>
                                        <p:strVal val="visible"/>
                                      </p:to>
                                    </p:set>
                                    <p:anim from="(-#ppt_w/2)" to="(#ppt_x)" calcmode="lin" valueType="num">
                                      <p:cBhvr>
                                        <p:cTn id="23" dur="600" fill="hold">
                                          <p:stCondLst>
                                            <p:cond delay="0"/>
                                          </p:stCondLst>
                                        </p:cTn>
                                        <p:tgtEl>
                                          <p:spTgt spid="83971">
                                            <p:txEl>
                                              <p:pRg st="3" end="3"/>
                                            </p:txEl>
                                          </p:spTgt>
                                        </p:tgtEl>
                                        <p:attrNameLst>
                                          <p:attrName>ppt_x</p:attrName>
                                        </p:attrNameLst>
                                      </p:cBhvr>
                                    </p:anim>
                                    <p:anim from="0" to="-1.0" calcmode="lin" valueType="num">
                                      <p:cBhvr>
                                        <p:cTn id="24" dur="200" decel="50000" autoRev="1" fill="hold">
                                          <p:stCondLst>
                                            <p:cond delay="600"/>
                                          </p:stCondLst>
                                        </p:cTn>
                                        <p:tgtEl>
                                          <p:spTgt spid="83971">
                                            <p:txEl>
                                              <p:pRg st="3" end="3"/>
                                            </p:txEl>
                                          </p:spTgt>
                                        </p:tgtEl>
                                        <p:attrNameLst>
                                          <p:attrName>xshear</p:attrName>
                                        </p:attrNameLst>
                                      </p:cBhvr>
                                    </p:anim>
                                    <p:animScale>
                                      <p:cBhvr>
                                        <p:cTn id="25" dur="200" decel="100000" autoRev="1" fill="hold">
                                          <p:stCondLst>
                                            <p:cond delay="600"/>
                                          </p:stCondLst>
                                        </p:cTn>
                                        <p:tgtEl>
                                          <p:spTgt spid="83971">
                                            <p:txEl>
                                              <p:pRg st="3" end="3"/>
                                            </p:txEl>
                                          </p:spTgt>
                                        </p:tgtEl>
                                      </p:cBhvr>
                                      <p:from x="100000" y="100000"/>
                                      <p:to x="80000" y="100000"/>
                                    </p:animScale>
                                    <p:anim by="(#ppt_h/3+#ppt_w*0.1)" calcmode="lin" valueType="num">
                                      <p:cBhvr additive="sum">
                                        <p:cTn id="26" dur="200" decel="100000" autoRev="1" fill="hold">
                                          <p:stCondLst>
                                            <p:cond delay="600"/>
                                          </p:stCondLst>
                                        </p:cTn>
                                        <p:tgtEl>
                                          <p:spTgt spid="83971">
                                            <p:txEl>
                                              <p:pRg st="3" end="3"/>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83971">
                                            <p:txEl>
                                              <p:pRg st="4" end="4"/>
                                            </p:txEl>
                                          </p:spTgt>
                                        </p:tgtEl>
                                        <p:attrNameLst>
                                          <p:attrName>style.visibility</p:attrName>
                                        </p:attrNameLst>
                                      </p:cBhvr>
                                      <p:to>
                                        <p:strVal val="visible"/>
                                      </p:to>
                                    </p:set>
                                    <p:anim from="(-#ppt_w/2)" to="(#ppt_x)" calcmode="lin" valueType="num">
                                      <p:cBhvr>
                                        <p:cTn id="31" dur="600" fill="hold">
                                          <p:stCondLst>
                                            <p:cond delay="0"/>
                                          </p:stCondLst>
                                        </p:cTn>
                                        <p:tgtEl>
                                          <p:spTgt spid="83971">
                                            <p:txEl>
                                              <p:pRg st="4" end="4"/>
                                            </p:txEl>
                                          </p:spTgt>
                                        </p:tgtEl>
                                        <p:attrNameLst>
                                          <p:attrName>ppt_x</p:attrName>
                                        </p:attrNameLst>
                                      </p:cBhvr>
                                    </p:anim>
                                    <p:anim from="0" to="-1.0" calcmode="lin" valueType="num">
                                      <p:cBhvr>
                                        <p:cTn id="32" dur="200" decel="50000" autoRev="1" fill="hold">
                                          <p:stCondLst>
                                            <p:cond delay="600"/>
                                          </p:stCondLst>
                                        </p:cTn>
                                        <p:tgtEl>
                                          <p:spTgt spid="83971">
                                            <p:txEl>
                                              <p:pRg st="4" end="4"/>
                                            </p:txEl>
                                          </p:spTgt>
                                        </p:tgtEl>
                                        <p:attrNameLst>
                                          <p:attrName>xshear</p:attrName>
                                        </p:attrNameLst>
                                      </p:cBhvr>
                                    </p:anim>
                                    <p:animScale>
                                      <p:cBhvr>
                                        <p:cTn id="33" dur="200" decel="100000" autoRev="1" fill="hold">
                                          <p:stCondLst>
                                            <p:cond delay="600"/>
                                          </p:stCondLst>
                                        </p:cTn>
                                        <p:tgtEl>
                                          <p:spTgt spid="83971">
                                            <p:txEl>
                                              <p:pRg st="4" end="4"/>
                                            </p:txEl>
                                          </p:spTgt>
                                        </p:tgtEl>
                                      </p:cBhvr>
                                      <p:from x="100000" y="100000"/>
                                      <p:to x="80000" y="100000"/>
                                    </p:animScale>
                                    <p:anim by="(#ppt_h/3+#ppt_w*0.1)" calcmode="lin" valueType="num">
                                      <p:cBhvr additive="sum">
                                        <p:cTn id="34" dur="200" decel="100000" autoRev="1" fill="hold">
                                          <p:stCondLst>
                                            <p:cond delay="600"/>
                                          </p:stCondLst>
                                        </p:cTn>
                                        <p:tgtEl>
                                          <p:spTgt spid="83971">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06_01"/>
          <p:cNvPicPr>
            <a:picLocks noChangeAspect="1" noChangeArrowheads="1"/>
          </p:cNvPicPr>
          <p:nvPr/>
        </p:nvPicPr>
        <p:blipFill>
          <a:blip r:embed="rId3" cstate="print"/>
          <a:srcRect/>
          <a:stretch>
            <a:fillRect/>
          </a:stretch>
        </p:blipFill>
        <p:spPr bwMode="auto">
          <a:xfrm>
            <a:off x="0" y="1143000"/>
            <a:ext cx="9144000" cy="4165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54395551"/>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152400"/>
            <a:ext cx="8229600" cy="1139825"/>
          </a:xfrm>
        </p:spPr>
        <p:txBody>
          <a:bodyPr/>
          <a:lstStyle/>
          <a:p>
            <a:pPr algn="ctr"/>
            <a:r>
              <a:rPr lang="en-US" sz="6000" b="1" u="sng" dirty="0">
                <a:latin typeface="Blue Highway" pitchFamily="2" charset="0"/>
              </a:rPr>
              <a:t>Biomes</a:t>
            </a:r>
            <a:endParaRPr lang="en-US" sz="6000" u="sng" dirty="0">
              <a:latin typeface="Blue Highway" pitchFamily="2" charset="0"/>
            </a:endParaRPr>
          </a:p>
        </p:txBody>
      </p:sp>
      <p:sp>
        <p:nvSpPr>
          <p:cNvPr id="88067" name="Rectangle 3"/>
          <p:cNvSpPr>
            <a:spLocks noGrp="1" noChangeArrowheads="1"/>
          </p:cNvSpPr>
          <p:nvPr>
            <p:ph type="body" idx="1"/>
          </p:nvPr>
        </p:nvSpPr>
        <p:spPr>
          <a:xfrm>
            <a:off x="533400" y="990600"/>
            <a:ext cx="8229600" cy="4530725"/>
          </a:xfrm>
        </p:spPr>
        <p:txBody>
          <a:bodyPr/>
          <a:lstStyle/>
          <a:p>
            <a:pPr>
              <a:buFont typeface="Wingdings" pitchFamily="2" charset="2"/>
              <a:buNone/>
            </a:pPr>
            <a:r>
              <a:rPr lang="en-US" dirty="0">
                <a:solidFill>
                  <a:srgbClr val="0066FF"/>
                </a:solidFill>
              </a:rPr>
              <a:t>Biomes are described by their vegetation because the plants are the most noticeable characteristics of that region.</a:t>
            </a:r>
          </a:p>
          <a:p>
            <a:pPr>
              <a:buFont typeface="Wingdings" pitchFamily="2" charset="2"/>
              <a:buNone/>
            </a:pPr>
            <a:r>
              <a:rPr lang="en-US" dirty="0">
                <a:solidFill>
                  <a:srgbClr val="0066FF"/>
                </a:solidFill>
              </a:rPr>
              <a:t>Organisms that depend on those plants live where the plants are and so on. </a:t>
            </a:r>
          </a:p>
          <a:p>
            <a:pPr>
              <a:buFont typeface="Wingdings" pitchFamily="2" charset="2"/>
              <a:buNone/>
            </a:pPr>
            <a:endParaRPr lang="en-US" dirty="0">
              <a:solidFill>
                <a:srgbClr val="0066FF"/>
              </a:solidFill>
            </a:endParaRPr>
          </a:p>
        </p:txBody>
      </p:sp>
      <p:pic>
        <p:nvPicPr>
          <p:cNvPr id="88068" name="Picture 4"/>
          <p:cNvPicPr>
            <a:picLocks noChangeAspect="1" noChangeArrowheads="1"/>
          </p:cNvPicPr>
          <p:nvPr/>
        </p:nvPicPr>
        <p:blipFill>
          <a:blip r:embed="rId3" cstate="print"/>
          <a:srcRect/>
          <a:stretch>
            <a:fillRect/>
          </a:stretch>
        </p:blipFill>
        <p:spPr bwMode="auto">
          <a:xfrm>
            <a:off x="457200" y="3810000"/>
            <a:ext cx="3514725" cy="2795588"/>
          </a:xfrm>
          <a:prstGeom prst="rect">
            <a:avLst/>
          </a:prstGeom>
          <a:noFill/>
          <a:ln w="9525">
            <a:solidFill>
              <a:schemeClr val="tx1"/>
            </a:solidFill>
            <a:miter lim="800000"/>
            <a:headEnd/>
            <a:tailEnd/>
          </a:ln>
          <a:effectLst/>
        </p:spPr>
      </p:pic>
      <p:pic>
        <p:nvPicPr>
          <p:cNvPr id="88069" name="Picture 5"/>
          <p:cNvPicPr>
            <a:picLocks noChangeAspect="1" noChangeArrowheads="1"/>
          </p:cNvPicPr>
          <p:nvPr/>
        </p:nvPicPr>
        <p:blipFill>
          <a:blip r:embed="rId4" cstate="print"/>
          <a:srcRect/>
          <a:stretch>
            <a:fillRect/>
          </a:stretch>
        </p:blipFill>
        <p:spPr bwMode="auto">
          <a:xfrm>
            <a:off x="4648200" y="3886200"/>
            <a:ext cx="4171950" cy="2747963"/>
          </a:xfrm>
          <a:prstGeom prst="rect">
            <a:avLst/>
          </a:prstGeom>
          <a:noFill/>
          <a:ln w="9525">
            <a:solidFill>
              <a:schemeClr val="tx1"/>
            </a:solidFill>
            <a:miter lim="800000"/>
            <a:headEnd/>
            <a:tailEnd/>
          </a:ln>
          <a:effectLst/>
        </p:spPr>
      </p:pic>
      <p:pic>
        <p:nvPicPr>
          <p:cNvPr id="88070" name="Picture 6"/>
          <p:cNvPicPr>
            <a:picLocks noChangeAspect="1" noChangeArrowheads="1"/>
          </p:cNvPicPr>
          <p:nvPr/>
        </p:nvPicPr>
        <p:blipFill>
          <a:blip r:embed="rId5" cstate="print"/>
          <a:srcRect/>
          <a:stretch>
            <a:fillRect/>
          </a:stretch>
        </p:blipFill>
        <p:spPr bwMode="auto">
          <a:xfrm>
            <a:off x="3048000" y="3657600"/>
            <a:ext cx="3790950" cy="3032125"/>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035769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88067">
                                            <p:txEl>
                                              <p:pRg st="0" end="0"/>
                                            </p:txEl>
                                          </p:spTgt>
                                        </p:tgtEl>
                                        <p:attrNameLst>
                                          <p:attrName>ppt_x</p:attrName>
                                        </p:attrNameLst>
                                      </p:cBhvr>
                                    </p:anim>
                                    <p:anim from="0" to="-1.0" calcmode="lin" valueType="num">
                                      <p:cBhvr>
                                        <p:cTn id="8" dur="200" decel="50000" autoRev="1" fill="hold">
                                          <p:stCondLst>
                                            <p:cond delay="600"/>
                                          </p:stCondLst>
                                        </p:cTn>
                                        <p:tgtEl>
                                          <p:spTgt spid="88067">
                                            <p:txEl>
                                              <p:pRg st="0" end="0"/>
                                            </p:txEl>
                                          </p:spTgt>
                                        </p:tgtEl>
                                        <p:attrNameLst>
                                          <p:attrName>xshear</p:attrName>
                                        </p:attrNameLst>
                                      </p:cBhvr>
                                    </p:anim>
                                    <p:animScale>
                                      <p:cBhvr>
                                        <p:cTn id="9" dur="200" decel="100000" autoRev="1" fill="hold">
                                          <p:stCondLst>
                                            <p:cond delay="600"/>
                                          </p:stCondLst>
                                        </p:cTn>
                                        <p:tgtEl>
                                          <p:spTgt spid="88067">
                                            <p:txEl>
                                              <p:pRg st="0" end="0"/>
                                            </p:txEl>
                                          </p:spTgt>
                                        </p:tgtEl>
                                      </p:cBhvr>
                                      <p:from x="100000" y="100000"/>
                                      <p:to x="80000" y="100000"/>
                                    </p:animScale>
                                    <p:anim by="(#ppt_h/3+#ppt_w*0.1)" calcmode="lin" valueType="num">
                                      <p:cBhvr additive="sum">
                                        <p:cTn id="10" dur="200" decel="100000" autoRev="1" fill="hold">
                                          <p:stCondLst>
                                            <p:cond delay="600"/>
                                          </p:stCondLst>
                                        </p:cTn>
                                        <p:tgtEl>
                                          <p:spTgt spid="88067">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88067">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88067">
                                            <p:txEl>
                                              <p:pRg st="1" end="1"/>
                                            </p:txEl>
                                          </p:spTgt>
                                        </p:tgtEl>
                                        <p:attrNameLst>
                                          <p:attrName>ppt_x</p:attrName>
                                        </p:attrNameLst>
                                      </p:cBhvr>
                                    </p:anim>
                                    <p:anim from="0" to="-1.0" calcmode="lin" valueType="num">
                                      <p:cBhvr>
                                        <p:cTn id="16" dur="200" decel="50000" autoRev="1" fill="hold">
                                          <p:stCondLst>
                                            <p:cond delay="600"/>
                                          </p:stCondLst>
                                        </p:cTn>
                                        <p:tgtEl>
                                          <p:spTgt spid="88067">
                                            <p:txEl>
                                              <p:pRg st="1" end="1"/>
                                            </p:txEl>
                                          </p:spTgt>
                                        </p:tgtEl>
                                        <p:attrNameLst>
                                          <p:attrName>xshear</p:attrName>
                                        </p:attrNameLst>
                                      </p:cBhvr>
                                    </p:anim>
                                    <p:animScale>
                                      <p:cBhvr>
                                        <p:cTn id="17" dur="200" decel="100000" autoRev="1" fill="hold">
                                          <p:stCondLst>
                                            <p:cond delay="600"/>
                                          </p:stCondLst>
                                        </p:cTn>
                                        <p:tgtEl>
                                          <p:spTgt spid="88067">
                                            <p:txEl>
                                              <p:pRg st="1" end="1"/>
                                            </p:txEl>
                                          </p:spTgt>
                                        </p:tgtEl>
                                      </p:cBhvr>
                                      <p:from x="100000" y="100000"/>
                                      <p:to x="80000" y="100000"/>
                                    </p:animScale>
                                    <p:anim by="(#ppt_h/3+#ppt_w*0.1)" calcmode="lin" valueType="num">
                                      <p:cBhvr additive="sum">
                                        <p:cTn id="18" dur="200" decel="100000" autoRev="1" fill="hold">
                                          <p:stCondLst>
                                            <p:cond delay="600"/>
                                          </p:stCondLst>
                                        </p:cTn>
                                        <p:tgtEl>
                                          <p:spTgt spid="88067">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88068"/>
                                        </p:tgtEl>
                                        <p:attrNameLst>
                                          <p:attrName>style.visibility</p:attrName>
                                        </p:attrNameLst>
                                      </p:cBhvr>
                                      <p:to>
                                        <p:strVal val="visible"/>
                                      </p:to>
                                    </p:set>
                                    <p:anim from="(-#ppt_w/2)" to="(#ppt_x)" calcmode="lin" valueType="num">
                                      <p:cBhvr>
                                        <p:cTn id="23" dur="600" fill="hold">
                                          <p:stCondLst>
                                            <p:cond delay="0"/>
                                          </p:stCondLst>
                                        </p:cTn>
                                        <p:tgtEl>
                                          <p:spTgt spid="88068"/>
                                        </p:tgtEl>
                                        <p:attrNameLst>
                                          <p:attrName>ppt_x</p:attrName>
                                        </p:attrNameLst>
                                      </p:cBhvr>
                                    </p:anim>
                                    <p:anim from="0" to="-1.0" calcmode="lin" valueType="num">
                                      <p:cBhvr>
                                        <p:cTn id="24" dur="200" decel="50000" autoRev="1" fill="hold">
                                          <p:stCondLst>
                                            <p:cond delay="600"/>
                                          </p:stCondLst>
                                        </p:cTn>
                                        <p:tgtEl>
                                          <p:spTgt spid="88068"/>
                                        </p:tgtEl>
                                        <p:attrNameLst>
                                          <p:attrName>xshear</p:attrName>
                                        </p:attrNameLst>
                                      </p:cBhvr>
                                    </p:anim>
                                    <p:animScale>
                                      <p:cBhvr>
                                        <p:cTn id="25" dur="200" decel="100000" autoRev="1" fill="hold">
                                          <p:stCondLst>
                                            <p:cond delay="600"/>
                                          </p:stCondLst>
                                        </p:cTn>
                                        <p:tgtEl>
                                          <p:spTgt spid="88068"/>
                                        </p:tgtEl>
                                      </p:cBhvr>
                                      <p:from x="100000" y="100000"/>
                                      <p:to x="80000" y="100000"/>
                                    </p:animScale>
                                    <p:anim by="(#ppt_h/3+#ppt_w*0.1)" calcmode="lin" valueType="num">
                                      <p:cBhvr additive="sum">
                                        <p:cTn id="26" dur="200" decel="100000" autoRev="1" fill="hold">
                                          <p:stCondLst>
                                            <p:cond delay="600"/>
                                          </p:stCondLst>
                                        </p:cTn>
                                        <p:tgtEl>
                                          <p:spTgt spid="88068"/>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88069"/>
                                        </p:tgtEl>
                                        <p:attrNameLst>
                                          <p:attrName>style.visibility</p:attrName>
                                        </p:attrNameLst>
                                      </p:cBhvr>
                                      <p:to>
                                        <p:strVal val="visible"/>
                                      </p:to>
                                    </p:set>
                                    <p:anim from="(-#ppt_w/2)" to="(#ppt_x)" calcmode="lin" valueType="num">
                                      <p:cBhvr>
                                        <p:cTn id="31" dur="600" fill="hold">
                                          <p:stCondLst>
                                            <p:cond delay="0"/>
                                          </p:stCondLst>
                                        </p:cTn>
                                        <p:tgtEl>
                                          <p:spTgt spid="88069"/>
                                        </p:tgtEl>
                                        <p:attrNameLst>
                                          <p:attrName>ppt_x</p:attrName>
                                        </p:attrNameLst>
                                      </p:cBhvr>
                                    </p:anim>
                                    <p:anim from="0" to="-1.0" calcmode="lin" valueType="num">
                                      <p:cBhvr>
                                        <p:cTn id="32" dur="200" decel="50000" autoRev="1" fill="hold">
                                          <p:stCondLst>
                                            <p:cond delay="600"/>
                                          </p:stCondLst>
                                        </p:cTn>
                                        <p:tgtEl>
                                          <p:spTgt spid="88069"/>
                                        </p:tgtEl>
                                        <p:attrNameLst>
                                          <p:attrName>xshear</p:attrName>
                                        </p:attrNameLst>
                                      </p:cBhvr>
                                    </p:anim>
                                    <p:animScale>
                                      <p:cBhvr>
                                        <p:cTn id="33" dur="200" decel="100000" autoRev="1" fill="hold">
                                          <p:stCondLst>
                                            <p:cond delay="600"/>
                                          </p:stCondLst>
                                        </p:cTn>
                                        <p:tgtEl>
                                          <p:spTgt spid="88069"/>
                                        </p:tgtEl>
                                      </p:cBhvr>
                                      <p:from x="100000" y="100000"/>
                                      <p:to x="80000" y="100000"/>
                                    </p:animScale>
                                    <p:anim by="(#ppt_h/3+#ppt_w*0.1)" calcmode="lin" valueType="num">
                                      <p:cBhvr additive="sum">
                                        <p:cTn id="34" dur="200" decel="100000" autoRev="1" fill="hold">
                                          <p:stCondLst>
                                            <p:cond delay="600"/>
                                          </p:stCondLst>
                                        </p:cTn>
                                        <p:tgtEl>
                                          <p:spTgt spid="88069"/>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88070"/>
                                        </p:tgtEl>
                                        <p:attrNameLst>
                                          <p:attrName>style.visibility</p:attrName>
                                        </p:attrNameLst>
                                      </p:cBhvr>
                                      <p:to>
                                        <p:strVal val="visible"/>
                                      </p:to>
                                    </p:set>
                                    <p:animEffect transition="in" filter="fade">
                                      <p:cBhvr>
                                        <p:cTn id="39" dur="1000"/>
                                        <p:tgtEl>
                                          <p:spTgt spid="88070"/>
                                        </p:tgtEl>
                                      </p:cBhvr>
                                    </p:animEffect>
                                    <p:anim calcmode="lin" valueType="num">
                                      <p:cBhvr>
                                        <p:cTn id="40" dur="1000" fill="hold"/>
                                        <p:tgtEl>
                                          <p:spTgt spid="88070"/>
                                        </p:tgtEl>
                                        <p:attrNameLst>
                                          <p:attrName>ppt_x</p:attrName>
                                        </p:attrNameLst>
                                      </p:cBhvr>
                                      <p:tavLst>
                                        <p:tav tm="0">
                                          <p:val>
                                            <p:strVal val="#ppt_x"/>
                                          </p:val>
                                        </p:tav>
                                        <p:tav tm="100000">
                                          <p:val>
                                            <p:strVal val="#ppt_x"/>
                                          </p:val>
                                        </p:tav>
                                      </p:tavLst>
                                    </p:anim>
                                    <p:anim calcmode="lin" valueType="num">
                                      <p:cBhvr>
                                        <p:cTn id="41" dur="1000" fill="hold"/>
                                        <p:tgtEl>
                                          <p:spTgt spid="880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latin typeface="+mj-lt"/>
                <a:ea typeface="+mj-ea"/>
                <a:cs typeface="+mj-cs"/>
              </a:rPr>
              <a:t>Use the following format for all your lab write </a:t>
            </a:r>
            <a:r>
              <a:rPr lang="en-US" b="1" dirty="0" smtClean="0">
                <a:solidFill>
                  <a:schemeClr val="tx2"/>
                </a:solidFill>
                <a:latin typeface="+mj-lt"/>
                <a:ea typeface="+mj-ea"/>
                <a:cs typeface="+mj-cs"/>
              </a:rPr>
              <a:t>ups!</a:t>
            </a:r>
            <a:r>
              <a:rPr lang="en-US" dirty="0">
                <a:solidFill>
                  <a:schemeClr val="tx2"/>
                </a:solidFill>
                <a:latin typeface="+mj-lt"/>
                <a:ea typeface="+mj-ea"/>
                <a:cs typeface="+mj-cs"/>
              </a:rPr>
              <a:t/>
            </a:r>
            <a:br>
              <a:rPr lang="en-US" dirty="0">
                <a:solidFill>
                  <a:schemeClr val="tx2"/>
                </a:solidFill>
                <a:latin typeface="+mj-lt"/>
                <a:ea typeface="+mj-ea"/>
                <a:cs typeface="+mj-cs"/>
              </a:rPr>
            </a:br>
            <a:endParaRPr lang="en-US" dirty="0"/>
          </a:p>
        </p:txBody>
      </p:sp>
      <p:sp>
        <p:nvSpPr>
          <p:cNvPr id="3" name="Content Placeholder 2"/>
          <p:cNvSpPr>
            <a:spLocks noGrp="1"/>
          </p:cNvSpPr>
          <p:nvPr>
            <p:ph idx="1"/>
          </p:nvPr>
        </p:nvSpPr>
        <p:spPr>
          <a:xfrm>
            <a:off x="152400" y="1219200"/>
            <a:ext cx="3581400" cy="5638800"/>
          </a:xfrm>
        </p:spPr>
        <p:txBody>
          <a:bodyPr>
            <a:normAutofit fontScale="47500" lnSpcReduction="20000"/>
          </a:bodyPr>
          <a:lstStyle/>
          <a:p>
            <a:pPr lvl="0">
              <a:lnSpc>
                <a:spcPct val="120000"/>
              </a:lnSpc>
              <a:spcBef>
                <a:spcPts val="0"/>
              </a:spcBef>
              <a:buNone/>
            </a:pPr>
            <a:r>
              <a:rPr lang="en-US" sz="6200" b="1" dirty="0" smtClean="0">
                <a:solidFill>
                  <a:srgbClr val="7030A0"/>
                </a:solidFill>
              </a:rPr>
              <a:t>1) Start </a:t>
            </a:r>
            <a:r>
              <a:rPr lang="en-US" sz="6200" b="1" dirty="0">
                <a:solidFill>
                  <a:srgbClr val="7030A0"/>
                </a:solidFill>
              </a:rPr>
              <a:t>with a problem statement:</a:t>
            </a:r>
            <a:endParaRPr lang="en-US" sz="6200" dirty="0">
              <a:solidFill>
                <a:srgbClr val="7030A0"/>
              </a:solidFill>
            </a:endParaRPr>
          </a:p>
          <a:p>
            <a:pPr>
              <a:lnSpc>
                <a:spcPct val="120000"/>
              </a:lnSpc>
              <a:spcBef>
                <a:spcPts val="0"/>
              </a:spcBef>
            </a:pPr>
            <a:r>
              <a:rPr lang="en-US" sz="5500" dirty="0">
                <a:solidFill>
                  <a:srgbClr val="7030A0"/>
                </a:solidFill>
              </a:rPr>
              <a:t>Question based on observation that will be answered in the </a:t>
            </a:r>
            <a:r>
              <a:rPr lang="en-US" sz="5500" dirty="0" smtClean="0">
                <a:solidFill>
                  <a:srgbClr val="7030A0"/>
                </a:solidFill>
              </a:rPr>
              <a:t>experiment</a:t>
            </a:r>
            <a:r>
              <a:rPr lang="en-US" sz="5500" dirty="0">
                <a:solidFill>
                  <a:srgbClr val="7030A0"/>
                </a:solidFill>
              </a:rPr>
              <a:t>.  You write it </a:t>
            </a:r>
            <a:r>
              <a:rPr lang="en-US" sz="5500" dirty="0" smtClean="0">
                <a:solidFill>
                  <a:srgbClr val="7030A0"/>
                </a:solidFill>
              </a:rPr>
              <a:t>in </a:t>
            </a:r>
            <a:r>
              <a:rPr lang="en-US" sz="5500" dirty="0">
                <a:solidFill>
                  <a:srgbClr val="7030A0"/>
                </a:solidFill>
              </a:rPr>
              <a:t>the form of a question </a:t>
            </a:r>
            <a:endParaRPr lang="en-US" sz="5500" dirty="0" smtClean="0">
              <a:solidFill>
                <a:srgbClr val="7030A0"/>
              </a:solidFill>
            </a:endParaRPr>
          </a:p>
          <a:p>
            <a:pPr>
              <a:lnSpc>
                <a:spcPct val="120000"/>
              </a:lnSpc>
              <a:spcBef>
                <a:spcPts val="0"/>
              </a:spcBef>
              <a:buNone/>
            </a:pPr>
            <a:r>
              <a:rPr lang="en-US" sz="9800" b="1" dirty="0">
                <a:solidFill>
                  <a:srgbClr val="7030A0"/>
                </a:solidFill>
              </a:rPr>
              <a:t> </a:t>
            </a:r>
            <a:r>
              <a:rPr lang="en-US" sz="9800" b="1" dirty="0" smtClean="0">
                <a:solidFill>
                  <a:srgbClr val="7030A0"/>
                </a:solidFill>
              </a:rPr>
              <a:t> “What is the effect of MV on RV</a:t>
            </a:r>
            <a:r>
              <a:rPr lang="en-US" sz="9800" b="1" dirty="0">
                <a:solidFill>
                  <a:srgbClr val="7030A0"/>
                </a:solidFill>
              </a:rPr>
              <a:t>?”</a:t>
            </a:r>
          </a:p>
          <a:p>
            <a:pPr>
              <a:lnSpc>
                <a:spcPct val="120000"/>
              </a:lnSpc>
              <a:spcBef>
                <a:spcPts val="0"/>
              </a:spcBef>
              <a:buNone/>
            </a:pPr>
            <a:endParaRPr lang="en-US" sz="6200" dirty="0">
              <a:solidFill>
                <a:srgbClr val="7030A0"/>
              </a:solidFill>
            </a:endParaRPr>
          </a:p>
          <a:p>
            <a:endParaRPr lang="en-US" dirty="0">
              <a:solidFill>
                <a:srgbClr val="7030A0"/>
              </a:solidFill>
            </a:endParaRPr>
          </a:p>
        </p:txBody>
      </p:sp>
      <p:sp>
        <p:nvSpPr>
          <p:cNvPr id="4" name="TextBox 3"/>
          <p:cNvSpPr txBox="1"/>
          <p:nvPr/>
        </p:nvSpPr>
        <p:spPr>
          <a:xfrm>
            <a:off x="4191000" y="4800600"/>
            <a:ext cx="4724400" cy="1846659"/>
          </a:xfrm>
          <a:prstGeom prst="rect">
            <a:avLst/>
          </a:prstGeom>
          <a:noFill/>
        </p:spPr>
        <p:txBody>
          <a:bodyPr wrap="square" rtlCol="0">
            <a:spAutoFit/>
          </a:bodyPr>
          <a:lstStyle/>
          <a:p>
            <a:r>
              <a:rPr lang="en-US" sz="2400" b="1" dirty="0" smtClean="0">
                <a:solidFill>
                  <a:prstClr val="black"/>
                </a:solidFill>
              </a:rPr>
              <a:t>Ex: </a:t>
            </a:r>
            <a:r>
              <a:rPr lang="en-US" sz="2400" dirty="0" smtClean="0">
                <a:solidFill>
                  <a:prstClr val="black"/>
                </a:solidFill>
              </a:rPr>
              <a:t>Does air contain a life force that causes spontaneous generation or are there other organisms in the air that cannot be seen?  </a:t>
            </a:r>
          </a:p>
          <a:p>
            <a:endParaRPr lang="en-US" dirty="0">
              <a:solidFill>
                <a:prstClr val="black"/>
              </a:solidFill>
            </a:endParaRPr>
          </a:p>
        </p:txBody>
      </p:sp>
      <p:pic>
        <p:nvPicPr>
          <p:cNvPr id="13316" name="Picture 4" descr="http://www.creationstudies.org/mice-reipe-sml.jpg"/>
          <p:cNvPicPr>
            <a:picLocks noChangeAspect="1" noChangeArrowheads="1"/>
          </p:cNvPicPr>
          <p:nvPr/>
        </p:nvPicPr>
        <p:blipFill>
          <a:blip r:embed="rId2" cstate="print"/>
          <a:srcRect/>
          <a:stretch>
            <a:fillRect/>
          </a:stretch>
        </p:blipFill>
        <p:spPr bwMode="auto">
          <a:xfrm>
            <a:off x="4572000" y="1600200"/>
            <a:ext cx="3886197" cy="2590800"/>
          </a:xfrm>
          <a:prstGeom prst="rect">
            <a:avLst/>
          </a:prstGeom>
          <a:noFill/>
        </p:spPr>
      </p:pic>
    </p:spTree>
    <p:extLst>
      <p:ext uri="{BB962C8B-B14F-4D97-AF65-F5344CB8AC3E}">
        <p14:creationId xmlns:p14="http://schemas.microsoft.com/office/powerpoint/2010/main" val="89652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152400"/>
            <a:ext cx="8229600" cy="1139825"/>
          </a:xfrm>
        </p:spPr>
        <p:txBody>
          <a:bodyPr/>
          <a:lstStyle/>
          <a:p>
            <a:pPr algn="ctr"/>
            <a:r>
              <a:rPr lang="en-US" sz="6000" b="1" u="sng">
                <a:latin typeface="Blue Highway" pitchFamily="2" charset="0"/>
              </a:rPr>
              <a:t>Biomes</a:t>
            </a:r>
            <a:endParaRPr lang="en-US" sz="6000" u="sng">
              <a:latin typeface="Blue Highway" pitchFamily="2" charset="0"/>
            </a:endParaRPr>
          </a:p>
        </p:txBody>
      </p:sp>
      <p:sp>
        <p:nvSpPr>
          <p:cNvPr id="90115" name="Rectangle 3"/>
          <p:cNvSpPr>
            <a:spLocks noGrp="1" noChangeArrowheads="1"/>
          </p:cNvSpPr>
          <p:nvPr>
            <p:ph type="body" idx="1"/>
          </p:nvPr>
        </p:nvSpPr>
        <p:spPr>
          <a:xfrm>
            <a:off x="533400" y="1219200"/>
            <a:ext cx="4343400" cy="5486400"/>
          </a:xfrm>
        </p:spPr>
        <p:txBody>
          <a:bodyPr/>
          <a:lstStyle/>
          <a:p>
            <a:pPr>
              <a:lnSpc>
                <a:spcPct val="90000"/>
              </a:lnSpc>
              <a:buFont typeface="Wingdings" pitchFamily="2" charset="2"/>
              <a:buNone/>
            </a:pPr>
            <a:r>
              <a:rPr lang="en-US" sz="2300">
                <a:solidFill>
                  <a:srgbClr val="0066FF"/>
                </a:solidFill>
              </a:rPr>
              <a:t>Plants in particular biomes have adaptations that enable them to survive there.</a:t>
            </a:r>
          </a:p>
          <a:p>
            <a:pPr>
              <a:lnSpc>
                <a:spcPct val="90000"/>
              </a:lnSpc>
              <a:buFont typeface="Wingdings" pitchFamily="2" charset="2"/>
              <a:buNone/>
            </a:pPr>
            <a:r>
              <a:rPr lang="en-US" sz="2300">
                <a:solidFill>
                  <a:srgbClr val="0066FF"/>
                </a:solidFill>
              </a:rPr>
              <a:t>These adaptations include size, shape and color.</a:t>
            </a:r>
          </a:p>
          <a:p>
            <a:pPr>
              <a:lnSpc>
                <a:spcPct val="90000"/>
              </a:lnSpc>
              <a:buFont typeface="Wingdings" pitchFamily="2" charset="2"/>
              <a:buNone/>
            </a:pPr>
            <a:r>
              <a:rPr lang="en-US" sz="2300">
                <a:solidFill>
                  <a:srgbClr val="0066FF"/>
                </a:solidFill>
              </a:rPr>
              <a:t>For example plants that grow in the tundra need to be short because they can’t obtain enough water to grow larger.</a:t>
            </a:r>
          </a:p>
          <a:p>
            <a:pPr>
              <a:lnSpc>
                <a:spcPct val="90000"/>
              </a:lnSpc>
              <a:buFont typeface="Wingdings" pitchFamily="2" charset="2"/>
              <a:buNone/>
            </a:pPr>
            <a:r>
              <a:rPr lang="en-US" sz="2300">
                <a:solidFill>
                  <a:srgbClr val="0066FF"/>
                </a:solidFill>
              </a:rPr>
              <a:t>Desert plants, such as cactuses, do not have leaves. Instead they have special structures to conserve and retain water.</a:t>
            </a:r>
          </a:p>
        </p:txBody>
      </p:sp>
      <p:pic>
        <p:nvPicPr>
          <p:cNvPr id="90119" name="Picture 7"/>
          <p:cNvPicPr>
            <a:picLocks noChangeAspect="1" noChangeArrowheads="1"/>
          </p:cNvPicPr>
          <p:nvPr/>
        </p:nvPicPr>
        <p:blipFill>
          <a:blip r:embed="rId3" cstate="print"/>
          <a:srcRect/>
          <a:stretch>
            <a:fillRect/>
          </a:stretch>
        </p:blipFill>
        <p:spPr bwMode="auto">
          <a:xfrm>
            <a:off x="5181600" y="1143000"/>
            <a:ext cx="3733800" cy="2800350"/>
          </a:xfrm>
          <a:prstGeom prst="rect">
            <a:avLst/>
          </a:prstGeom>
          <a:noFill/>
          <a:ln w="9525">
            <a:solidFill>
              <a:schemeClr val="tx1"/>
            </a:solidFill>
            <a:miter lim="800000"/>
            <a:headEnd/>
            <a:tailEnd/>
          </a:ln>
          <a:effectLst/>
        </p:spPr>
      </p:pic>
      <p:pic>
        <p:nvPicPr>
          <p:cNvPr id="90121" name="Picture 9"/>
          <p:cNvPicPr>
            <a:picLocks noChangeAspect="1" noChangeArrowheads="1"/>
          </p:cNvPicPr>
          <p:nvPr/>
        </p:nvPicPr>
        <p:blipFill>
          <a:blip r:embed="rId4" cstate="print"/>
          <a:srcRect/>
          <a:stretch>
            <a:fillRect/>
          </a:stretch>
        </p:blipFill>
        <p:spPr bwMode="auto">
          <a:xfrm>
            <a:off x="5791200" y="4267200"/>
            <a:ext cx="2895600" cy="21717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243523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90115">
                                            <p:txEl>
                                              <p:pRg st="0" end="0"/>
                                            </p:txEl>
                                          </p:spTgt>
                                        </p:tgtEl>
                                        <p:attrNameLst>
                                          <p:attrName>ppt_x</p:attrName>
                                        </p:attrNameLst>
                                      </p:cBhvr>
                                    </p:anim>
                                    <p:anim from="0" to="-1.0" calcmode="lin" valueType="num">
                                      <p:cBhvr>
                                        <p:cTn id="8" dur="200" decel="50000" autoRev="1" fill="hold">
                                          <p:stCondLst>
                                            <p:cond delay="600"/>
                                          </p:stCondLst>
                                        </p:cTn>
                                        <p:tgtEl>
                                          <p:spTgt spid="90115">
                                            <p:txEl>
                                              <p:pRg st="0" end="0"/>
                                            </p:txEl>
                                          </p:spTgt>
                                        </p:tgtEl>
                                        <p:attrNameLst>
                                          <p:attrName>xshear</p:attrName>
                                        </p:attrNameLst>
                                      </p:cBhvr>
                                    </p:anim>
                                    <p:animScale>
                                      <p:cBhvr>
                                        <p:cTn id="9" dur="200" decel="100000" autoRev="1" fill="hold">
                                          <p:stCondLst>
                                            <p:cond delay="600"/>
                                          </p:stCondLst>
                                        </p:cTn>
                                        <p:tgtEl>
                                          <p:spTgt spid="90115">
                                            <p:txEl>
                                              <p:pRg st="0" end="0"/>
                                            </p:txEl>
                                          </p:spTgt>
                                        </p:tgtEl>
                                      </p:cBhvr>
                                      <p:from x="100000" y="100000"/>
                                      <p:to x="80000" y="100000"/>
                                    </p:animScale>
                                    <p:anim by="(#ppt_h/3+#ppt_w*0.1)" calcmode="lin" valueType="num">
                                      <p:cBhvr additive="sum">
                                        <p:cTn id="10" dur="200" decel="100000" autoRev="1" fill="hold">
                                          <p:stCondLst>
                                            <p:cond delay="600"/>
                                          </p:stCondLst>
                                        </p:cTn>
                                        <p:tgtEl>
                                          <p:spTgt spid="90115">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90115">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90115">
                                            <p:txEl>
                                              <p:pRg st="1" end="1"/>
                                            </p:txEl>
                                          </p:spTgt>
                                        </p:tgtEl>
                                        <p:attrNameLst>
                                          <p:attrName>ppt_x</p:attrName>
                                        </p:attrNameLst>
                                      </p:cBhvr>
                                    </p:anim>
                                    <p:anim from="0" to="-1.0" calcmode="lin" valueType="num">
                                      <p:cBhvr>
                                        <p:cTn id="16" dur="200" decel="50000" autoRev="1" fill="hold">
                                          <p:stCondLst>
                                            <p:cond delay="600"/>
                                          </p:stCondLst>
                                        </p:cTn>
                                        <p:tgtEl>
                                          <p:spTgt spid="90115">
                                            <p:txEl>
                                              <p:pRg st="1" end="1"/>
                                            </p:txEl>
                                          </p:spTgt>
                                        </p:tgtEl>
                                        <p:attrNameLst>
                                          <p:attrName>xshear</p:attrName>
                                        </p:attrNameLst>
                                      </p:cBhvr>
                                    </p:anim>
                                    <p:animScale>
                                      <p:cBhvr>
                                        <p:cTn id="17" dur="200" decel="100000" autoRev="1" fill="hold">
                                          <p:stCondLst>
                                            <p:cond delay="600"/>
                                          </p:stCondLst>
                                        </p:cTn>
                                        <p:tgtEl>
                                          <p:spTgt spid="90115">
                                            <p:txEl>
                                              <p:pRg st="1" end="1"/>
                                            </p:txEl>
                                          </p:spTgt>
                                        </p:tgtEl>
                                      </p:cBhvr>
                                      <p:from x="100000" y="100000"/>
                                      <p:to x="80000" y="100000"/>
                                    </p:animScale>
                                    <p:anim by="(#ppt_h/3+#ppt_w*0.1)" calcmode="lin" valueType="num">
                                      <p:cBhvr additive="sum">
                                        <p:cTn id="18" dur="200" decel="100000" autoRev="1" fill="hold">
                                          <p:stCondLst>
                                            <p:cond delay="600"/>
                                          </p:stCondLst>
                                        </p:cTn>
                                        <p:tgtEl>
                                          <p:spTgt spid="90115">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90115">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90115">
                                            <p:txEl>
                                              <p:pRg st="2" end="2"/>
                                            </p:txEl>
                                          </p:spTgt>
                                        </p:tgtEl>
                                        <p:attrNameLst>
                                          <p:attrName>ppt_x</p:attrName>
                                        </p:attrNameLst>
                                      </p:cBhvr>
                                    </p:anim>
                                    <p:anim from="0" to="-1.0" calcmode="lin" valueType="num">
                                      <p:cBhvr>
                                        <p:cTn id="24" dur="200" decel="50000" autoRev="1" fill="hold">
                                          <p:stCondLst>
                                            <p:cond delay="600"/>
                                          </p:stCondLst>
                                        </p:cTn>
                                        <p:tgtEl>
                                          <p:spTgt spid="90115">
                                            <p:txEl>
                                              <p:pRg st="2" end="2"/>
                                            </p:txEl>
                                          </p:spTgt>
                                        </p:tgtEl>
                                        <p:attrNameLst>
                                          <p:attrName>xshear</p:attrName>
                                        </p:attrNameLst>
                                      </p:cBhvr>
                                    </p:anim>
                                    <p:animScale>
                                      <p:cBhvr>
                                        <p:cTn id="25" dur="200" decel="100000" autoRev="1" fill="hold">
                                          <p:stCondLst>
                                            <p:cond delay="600"/>
                                          </p:stCondLst>
                                        </p:cTn>
                                        <p:tgtEl>
                                          <p:spTgt spid="90115">
                                            <p:txEl>
                                              <p:pRg st="2" end="2"/>
                                            </p:txEl>
                                          </p:spTgt>
                                        </p:tgtEl>
                                      </p:cBhvr>
                                      <p:from x="100000" y="100000"/>
                                      <p:to x="80000" y="100000"/>
                                    </p:animScale>
                                    <p:anim by="(#ppt_h/3+#ppt_w*0.1)" calcmode="lin" valueType="num">
                                      <p:cBhvr additive="sum">
                                        <p:cTn id="26" dur="200" decel="100000" autoRev="1" fill="hold">
                                          <p:stCondLst>
                                            <p:cond delay="600"/>
                                          </p:stCondLst>
                                        </p:cTn>
                                        <p:tgtEl>
                                          <p:spTgt spid="90115">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90119"/>
                                        </p:tgtEl>
                                        <p:attrNameLst>
                                          <p:attrName>style.visibility</p:attrName>
                                        </p:attrNameLst>
                                      </p:cBhvr>
                                      <p:to>
                                        <p:strVal val="visible"/>
                                      </p:to>
                                    </p:set>
                                    <p:animEffect transition="in" filter="fade">
                                      <p:cBhvr>
                                        <p:cTn id="31" dur="1000"/>
                                        <p:tgtEl>
                                          <p:spTgt spid="90119"/>
                                        </p:tgtEl>
                                      </p:cBhvr>
                                    </p:animEffect>
                                    <p:anim calcmode="lin" valueType="num">
                                      <p:cBhvr>
                                        <p:cTn id="32" dur="1000" fill="hold"/>
                                        <p:tgtEl>
                                          <p:spTgt spid="90119"/>
                                        </p:tgtEl>
                                        <p:attrNameLst>
                                          <p:attrName>ppt_x</p:attrName>
                                        </p:attrNameLst>
                                      </p:cBhvr>
                                      <p:tavLst>
                                        <p:tav tm="0">
                                          <p:val>
                                            <p:strVal val="#ppt_x"/>
                                          </p:val>
                                        </p:tav>
                                        <p:tav tm="100000">
                                          <p:val>
                                            <p:strVal val="#ppt_x"/>
                                          </p:val>
                                        </p:tav>
                                      </p:tavLst>
                                    </p:anim>
                                    <p:anim calcmode="lin" valueType="num">
                                      <p:cBhvr>
                                        <p:cTn id="33" dur="1000" fill="hold"/>
                                        <p:tgtEl>
                                          <p:spTgt spid="901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nodeType="clickEffect">
                                  <p:stCondLst>
                                    <p:cond delay="0"/>
                                  </p:stCondLst>
                                  <p:childTnLst>
                                    <p:set>
                                      <p:cBhvr>
                                        <p:cTn id="37" dur="1" fill="hold">
                                          <p:stCondLst>
                                            <p:cond delay="0"/>
                                          </p:stCondLst>
                                        </p:cTn>
                                        <p:tgtEl>
                                          <p:spTgt spid="90115">
                                            <p:txEl>
                                              <p:pRg st="3" end="3"/>
                                            </p:txEl>
                                          </p:spTgt>
                                        </p:tgtEl>
                                        <p:attrNameLst>
                                          <p:attrName>style.visibility</p:attrName>
                                        </p:attrNameLst>
                                      </p:cBhvr>
                                      <p:to>
                                        <p:strVal val="visible"/>
                                      </p:to>
                                    </p:set>
                                    <p:anim from="(-#ppt_w/2)" to="(#ppt_x)" calcmode="lin" valueType="num">
                                      <p:cBhvr>
                                        <p:cTn id="38" dur="600" fill="hold">
                                          <p:stCondLst>
                                            <p:cond delay="0"/>
                                          </p:stCondLst>
                                        </p:cTn>
                                        <p:tgtEl>
                                          <p:spTgt spid="90115">
                                            <p:txEl>
                                              <p:pRg st="3" end="3"/>
                                            </p:txEl>
                                          </p:spTgt>
                                        </p:tgtEl>
                                        <p:attrNameLst>
                                          <p:attrName>ppt_x</p:attrName>
                                        </p:attrNameLst>
                                      </p:cBhvr>
                                    </p:anim>
                                    <p:anim from="0" to="-1.0" calcmode="lin" valueType="num">
                                      <p:cBhvr>
                                        <p:cTn id="39" dur="200" decel="50000" autoRev="1" fill="hold">
                                          <p:stCondLst>
                                            <p:cond delay="600"/>
                                          </p:stCondLst>
                                        </p:cTn>
                                        <p:tgtEl>
                                          <p:spTgt spid="90115">
                                            <p:txEl>
                                              <p:pRg st="3" end="3"/>
                                            </p:txEl>
                                          </p:spTgt>
                                        </p:tgtEl>
                                        <p:attrNameLst>
                                          <p:attrName>xshear</p:attrName>
                                        </p:attrNameLst>
                                      </p:cBhvr>
                                    </p:anim>
                                    <p:animScale>
                                      <p:cBhvr>
                                        <p:cTn id="40" dur="200" decel="100000" autoRev="1" fill="hold">
                                          <p:stCondLst>
                                            <p:cond delay="600"/>
                                          </p:stCondLst>
                                        </p:cTn>
                                        <p:tgtEl>
                                          <p:spTgt spid="90115">
                                            <p:txEl>
                                              <p:pRg st="3" end="3"/>
                                            </p:txEl>
                                          </p:spTgt>
                                        </p:tgtEl>
                                      </p:cBhvr>
                                      <p:from x="100000" y="100000"/>
                                      <p:to x="80000" y="100000"/>
                                    </p:animScale>
                                    <p:anim by="(#ppt_h/3+#ppt_w*0.1)" calcmode="lin" valueType="num">
                                      <p:cBhvr additive="sum">
                                        <p:cTn id="41" dur="200" decel="100000" autoRev="1" fill="hold">
                                          <p:stCondLst>
                                            <p:cond delay="600"/>
                                          </p:stCondLst>
                                        </p:cTn>
                                        <p:tgtEl>
                                          <p:spTgt spid="90115">
                                            <p:txEl>
                                              <p:pRg st="3" end="3"/>
                                            </p:txEl>
                                          </p:spTgt>
                                        </p:tgtEl>
                                        <p:attrNameLst>
                                          <p:attrName>ppt_x</p:attrName>
                                        </p:attrNameLst>
                                      </p:cBhvr>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90121"/>
                                        </p:tgtEl>
                                        <p:attrNameLst>
                                          <p:attrName>style.visibility</p:attrName>
                                        </p:attrNameLst>
                                      </p:cBhvr>
                                      <p:to>
                                        <p:strVal val="visible"/>
                                      </p:to>
                                    </p:set>
                                    <p:animEffect transition="in" filter="fade">
                                      <p:cBhvr>
                                        <p:cTn id="46" dur="1000"/>
                                        <p:tgtEl>
                                          <p:spTgt spid="90121"/>
                                        </p:tgtEl>
                                      </p:cBhvr>
                                    </p:animEffect>
                                    <p:anim calcmode="lin" valueType="num">
                                      <p:cBhvr>
                                        <p:cTn id="47" dur="1000" fill="hold"/>
                                        <p:tgtEl>
                                          <p:spTgt spid="90121"/>
                                        </p:tgtEl>
                                        <p:attrNameLst>
                                          <p:attrName>ppt_x</p:attrName>
                                        </p:attrNameLst>
                                      </p:cBhvr>
                                      <p:tavLst>
                                        <p:tav tm="0">
                                          <p:val>
                                            <p:strVal val="#ppt_x"/>
                                          </p:val>
                                        </p:tav>
                                        <p:tav tm="100000">
                                          <p:val>
                                            <p:strVal val="#ppt_x"/>
                                          </p:val>
                                        </p:tav>
                                      </p:tavLst>
                                    </p:anim>
                                    <p:anim calcmode="lin" valueType="num">
                                      <p:cBhvr>
                                        <p:cTn id="48" dur="1000" fill="hold"/>
                                        <p:tgtEl>
                                          <p:spTgt spid="90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152400"/>
            <a:ext cx="8229600" cy="1139825"/>
          </a:xfrm>
        </p:spPr>
        <p:txBody>
          <a:bodyPr/>
          <a:lstStyle/>
          <a:p>
            <a:pPr algn="ctr"/>
            <a:r>
              <a:rPr lang="en-US" sz="6000" b="1" u="sng">
                <a:latin typeface="Blue Highway" pitchFamily="2" charset="0"/>
              </a:rPr>
              <a:t>Biomes</a:t>
            </a:r>
            <a:endParaRPr lang="en-US" sz="6000" u="sng">
              <a:latin typeface="Blue Highway" pitchFamily="2" charset="0"/>
            </a:endParaRPr>
          </a:p>
        </p:txBody>
      </p:sp>
      <p:sp>
        <p:nvSpPr>
          <p:cNvPr id="94214" name="Rectangle 6"/>
          <p:cNvSpPr>
            <a:spLocks noGrp="1" noChangeArrowheads="1"/>
          </p:cNvSpPr>
          <p:nvPr>
            <p:ph type="body" idx="1"/>
          </p:nvPr>
        </p:nvSpPr>
        <p:spPr>
          <a:xfrm>
            <a:off x="304800" y="1219200"/>
            <a:ext cx="8229600" cy="4530725"/>
          </a:xfrm>
        </p:spPr>
        <p:txBody>
          <a:bodyPr/>
          <a:lstStyle/>
          <a:p>
            <a:pPr>
              <a:buFont typeface="Wingdings" pitchFamily="2" charset="2"/>
              <a:buNone/>
            </a:pPr>
            <a:r>
              <a:rPr lang="en-US">
                <a:solidFill>
                  <a:srgbClr val="0066FF"/>
                </a:solidFill>
              </a:rPr>
              <a:t>Biomes may be defined by plant life, but what factors determine which plants can grow where?</a:t>
            </a:r>
          </a:p>
          <a:p>
            <a:pPr>
              <a:buFont typeface="Wingdings" pitchFamily="2" charset="2"/>
              <a:buNone/>
            </a:pPr>
            <a:r>
              <a:rPr lang="en-US">
                <a:solidFill>
                  <a:srgbClr val="0066FF"/>
                </a:solidFill>
              </a:rPr>
              <a:t>The main factor is climate-</a:t>
            </a:r>
          </a:p>
          <a:p>
            <a:pPr>
              <a:buFont typeface="Wingdings" pitchFamily="2" charset="2"/>
              <a:buNone/>
            </a:pPr>
            <a:r>
              <a:rPr lang="en-US" u="sng">
                <a:solidFill>
                  <a:srgbClr val="FF6600"/>
                </a:solidFill>
              </a:rPr>
              <a:t>Climate:</a:t>
            </a:r>
            <a:r>
              <a:rPr lang="en-US">
                <a:solidFill>
                  <a:srgbClr val="FF6600"/>
                </a:solidFill>
              </a:rPr>
              <a:t> the weather conditions, such as temperature, precipitation, humidity, and winds, in an area over a long period of time.</a:t>
            </a:r>
          </a:p>
        </p:txBody>
      </p:sp>
      <p:pic>
        <p:nvPicPr>
          <p:cNvPr id="94216" name="Picture 8"/>
          <p:cNvPicPr>
            <a:picLocks noChangeAspect="1" noChangeArrowheads="1"/>
          </p:cNvPicPr>
          <p:nvPr/>
        </p:nvPicPr>
        <p:blipFill>
          <a:blip r:embed="rId3" cstate="print"/>
          <a:srcRect/>
          <a:stretch>
            <a:fillRect/>
          </a:stretch>
        </p:blipFill>
        <p:spPr bwMode="auto">
          <a:xfrm>
            <a:off x="5486400" y="4891088"/>
            <a:ext cx="3181350" cy="1966912"/>
          </a:xfrm>
          <a:prstGeom prst="rect">
            <a:avLst/>
          </a:prstGeom>
          <a:noFill/>
          <a:ln w="9525">
            <a:solidFill>
              <a:schemeClr val="tx1"/>
            </a:solidFill>
            <a:miter lim="800000"/>
            <a:headEnd/>
            <a:tailEnd/>
          </a:ln>
          <a:effectLst/>
        </p:spPr>
      </p:pic>
      <p:pic>
        <p:nvPicPr>
          <p:cNvPr id="94217" name="Picture 9"/>
          <p:cNvPicPr>
            <a:picLocks noChangeAspect="1" noChangeArrowheads="1"/>
          </p:cNvPicPr>
          <p:nvPr/>
        </p:nvPicPr>
        <p:blipFill>
          <a:blip r:embed="rId4" cstate="print"/>
          <a:srcRect/>
          <a:stretch>
            <a:fillRect/>
          </a:stretch>
        </p:blipFill>
        <p:spPr bwMode="auto">
          <a:xfrm>
            <a:off x="381000" y="4876800"/>
            <a:ext cx="1905000" cy="19812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895738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94214">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94214">
                                            <p:txEl>
                                              <p:pRg st="0" end="0"/>
                                            </p:txEl>
                                          </p:spTgt>
                                        </p:tgtEl>
                                        <p:attrNameLst>
                                          <p:attrName>ppt_x</p:attrName>
                                        </p:attrNameLst>
                                      </p:cBhvr>
                                    </p:anim>
                                    <p:anim from="0" to="-1.0" calcmode="lin" valueType="num">
                                      <p:cBhvr>
                                        <p:cTn id="8" dur="200" decel="50000" autoRev="1" fill="hold">
                                          <p:stCondLst>
                                            <p:cond delay="600"/>
                                          </p:stCondLst>
                                        </p:cTn>
                                        <p:tgtEl>
                                          <p:spTgt spid="94214">
                                            <p:txEl>
                                              <p:pRg st="0" end="0"/>
                                            </p:txEl>
                                          </p:spTgt>
                                        </p:tgtEl>
                                        <p:attrNameLst>
                                          <p:attrName>xshear</p:attrName>
                                        </p:attrNameLst>
                                      </p:cBhvr>
                                    </p:anim>
                                    <p:animScale>
                                      <p:cBhvr>
                                        <p:cTn id="9" dur="200" decel="100000" autoRev="1" fill="hold">
                                          <p:stCondLst>
                                            <p:cond delay="600"/>
                                          </p:stCondLst>
                                        </p:cTn>
                                        <p:tgtEl>
                                          <p:spTgt spid="94214">
                                            <p:txEl>
                                              <p:pRg st="0" end="0"/>
                                            </p:txEl>
                                          </p:spTgt>
                                        </p:tgtEl>
                                      </p:cBhvr>
                                      <p:from x="100000" y="100000"/>
                                      <p:to x="80000" y="100000"/>
                                    </p:animScale>
                                    <p:anim by="(#ppt_h/3+#ppt_w*0.1)" calcmode="lin" valueType="num">
                                      <p:cBhvr additive="sum">
                                        <p:cTn id="10" dur="200" decel="100000" autoRev="1" fill="hold">
                                          <p:stCondLst>
                                            <p:cond delay="600"/>
                                          </p:stCondLst>
                                        </p:cTn>
                                        <p:tgtEl>
                                          <p:spTgt spid="94214">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94214">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94214">
                                            <p:txEl>
                                              <p:pRg st="1" end="1"/>
                                            </p:txEl>
                                          </p:spTgt>
                                        </p:tgtEl>
                                        <p:attrNameLst>
                                          <p:attrName>ppt_x</p:attrName>
                                        </p:attrNameLst>
                                      </p:cBhvr>
                                    </p:anim>
                                    <p:anim from="0" to="-1.0" calcmode="lin" valueType="num">
                                      <p:cBhvr>
                                        <p:cTn id="16" dur="200" decel="50000" autoRev="1" fill="hold">
                                          <p:stCondLst>
                                            <p:cond delay="600"/>
                                          </p:stCondLst>
                                        </p:cTn>
                                        <p:tgtEl>
                                          <p:spTgt spid="94214">
                                            <p:txEl>
                                              <p:pRg st="1" end="1"/>
                                            </p:txEl>
                                          </p:spTgt>
                                        </p:tgtEl>
                                        <p:attrNameLst>
                                          <p:attrName>xshear</p:attrName>
                                        </p:attrNameLst>
                                      </p:cBhvr>
                                    </p:anim>
                                    <p:animScale>
                                      <p:cBhvr>
                                        <p:cTn id="17" dur="200" decel="100000" autoRev="1" fill="hold">
                                          <p:stCondLst>
                                            <p:cond delay="600"/>
                                          </p:stCondLst>
                                        </p:cTn>
                                        <p:tgtEl>
                                          <p:spTgt spid="94214">
                                            <p:txEl>
                                              <p:pRg st="1" end="1"/>
                                            </p:txEl>
                                          </p:spTgt>
                                        </p:tgtEl>
                                      </p:cBhvr>
                                      <p:from x="100000" y="100000"/>
                                      <p:to x="80000" y="100000"/>
                                    </p:animScale>
                                    <p:anim by="(#ppt_h/3+#ppt_w*0.1)" calcmode="lin" valueType="num">
                                      <p:cBhvr additive="sum">
                                        <p:cTn id="18" dur="200" decel="100000" autoRev="1" fill="hold">
                                          <p:stCondLst>
                                            <p:cond delay="600"/>
                                          </p:stCondLst>
                                        </p:cTn>
                                        <p:tgtEl>
                                          <p:spTgt spid="94214">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94214">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94214">
                                            <p:txEl>
                                              <p:pRg st="2" end="2"/>
                                            </p:txEl>
                                          </p:spTgt>
                                        </p:tgtEl>
                                        <p:attrNameLst>
                                          <p:attrName>ppt_x</p:attrName>
                                        </p:attrNameLst>
                                      </p:cBhvr>
                                    </p:anim>
                                    <p:anim from="0" to="-1.0" calcmode="lin" valueType="num">
                                      <p:cBhvr>
                                        <p:cTn id="24" dur="200" decel="50000" autoRev="1" fill="hold">
                                          <p:stCondLst>
                                            <p:cond delay="600"/>
                                          </p:stCondLst>
                                        </p:cTn>
                                        <p:tgtEl>
                                          <p:spTgt spid="94214">
                                            <p:txEl>
                                              <p:pRg st="2" end="2"/>
                                            </p:txEl>
                                          </p:spTgt>
                                        </p:tgtEl>
                                        <p:attrNameLst>
                                          <p:attrName>xshear</p:attrName>
                                        </p:attrNameLst>
                                      </p:cBhvr>
                                    </p:anim>
                                    <p:animScale>
                                      <p:cBhvr>
                                        <p:cTn id="25" dur="200" decel="100000" autoRev="1" fill="hold">
                                          <p:stCondLst>
                                            <p:cond delay="600"/>
                                          </p:stCondLst>
                                        </p:cTn>
                                        <p:tgtEl>
                                          <p:spTgt spid="94214">
                                            <p:txEl>
                                              <p:pRg st="2" end="2"/>
                                            </p:txEl>
                                          </p:spTgt>
                                        </p:tgtEl>
                                      </p:cBhvr>
                                      <p:from x="100000" y="100000"/>
                                      <p:to x="80000" y="100000"/>
                                    </p:animScale>
                                    <p:anim by="(#ppt_h/3+#ppt_w*0.1)" calcmode="lin" valueType="num">
                                      <p:cBhvr additive="sum">
                                        <p:cTn id="26" dur="200" decel="100000" autoRev="1" fill="hold">
                                          <p:stCondLst>
                                            <p:cond delay="600"/>
                                          </p:stCondLst>
                                        </p:cTn>
                                        <p:tgtEl>
                                          <p:spTgt spid="94214">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94217"/>
                                        </p:tgtEl>
                                        <p:attrNameLst>
                                          <p:attrName>style.visibility</p:attrName>
                                        </p:attrNameLst>
                                      </p:cBhvr>
                                      <p:to>
                                        <p:strVal val="visible"/>
                                      </p:to>
                                    </p:set>
                                    <p:animEffect transition="in" filter="fade">
                                      <p:cBhvr>
                                        <p:cTn id="31" dur="1000"/>
                                        <p:tgtEl>
                                          <p:spTgt spid="94217"/>
                                        </p:tgtEl>
                                      </p:cBhvr>
                                    </p:animEffect>
                                    <p:anim calcmode="lin" valueType="num">
                                      <p:cBhvr>
                                        <p:cTn id="32" dur="1000" fill="hold"/>
                                        <p:tgtEl>
                                          <p:spTgt spid="94217"/>
                                        </p:tgtEl>
                                        <p:attrNameLst>
                                          <p:attrName>ppt_x</p:attrName>
                                        </p:attrNameLst>
                                      </p:cBhvr>
                                      <p:tavLst>
                                        <p:tav tm="0">
                                          <p:val>
                                            <p:strVal val="#ppt_x"/>
                                          </p:val>
                                        </p:tav>
                                        <p:tav tm="100000">
                                          <p:val>
                                            <p:strVal val="#ppt_x"/>
                                          </p:val>
                                        </p:tav>
                                      </p:tavLst>
                                    </p:anim>
                                    <p:anim calcmode="lin" valueType="num">
                                      <p:cBhvr>
                                        <p:cTn id="33" dur="1000" fill="hold"/>
                                        <p:tgtEl>
                                          <p:spTgt spid="94217"/>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94216"/>
                                        </p:tgtEl>
                                        <p:attrNameLst>
                                          <p:attrName>style.visibility</p:attrName>
                                        </p:attrNameLst>
                                      </p:cBhvr>
                                      <p:to>
                                        <p:strVal val="visible"/>
                                      </p:to>
                                    </p:set>
                                    <p:animEffect transition="in" filter="fade">
                                      <p:cBhvr>
                                        <p:cTn id="36" dur="1000"/>
                                        <p:tgtEl>
                                          <p:spTgt spid="94216"/>
                                        </p:tgtEl>
                                      </p:cBhvr>
                                    </p:animEffect>
                                    <p:anim calcmode="lin" valueType="num">
                                      <p:cBhvr>
                                        <p:cTn id="37" dur="1000" fill="hold"/>
                                        <p:tgtEl>
                                          <p:spTgt spid="94216"/>
                                        </p:tgtEl>
                                        <p:attrNameLst>
                                          <p:attrName>ppt_x</p:attrName>
                                        </p:attrNameLst>
                                      </p:cBhvr>
                                      <p:tavLst>
                                        <p:tav tm="0">
                                          <p:val>
                                            <p:strVal val="#ppt_x"/>
                                          </p:val>
                                        </p:tav>
                                        <p:tav tm="100000">
                                          <p:val>
                                            <p:strVal val="#ppt_x"/>
                                          </p:val>
                                        </p:tav>
                                      </p:tavLst>
                                    </p:anim>
                                    <p:anim calcmode="lin" valueType="num">
                                      <p:cBhvr>
                                        <p:cTn id="38" dur="1000" fill="hold"/>
                                        <p:tgtEl>
                                          <p:spTgt spid="94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0"/>
            <a:ext cx="8229600" cy="1139825"/>
          </a:xfrm>
        </p:spPr>
        <p:txBody>
          <a:bodyPr/>
          <a:lstStyle/>
          <a:p>
            <a:pPr algn="ctr"/>
            <a:r>
              <a:rPr lang="en-US" sz="6000" b="1" u="sng">
                <a:latin typeface="Blue Highway" pitchFamily="2" charset="0"/>
              </a:rPr>
              <a:t>Biomes</a:t>
            </a:r>
            <a:endParaRPr lang="en-US" sz="6000" u="sng">
              <a:latin typeface="Blue Highway" pitchFamily="2" charset="0"/>
            </a:endParaRPr>
          </a:p>
        </p:txBody>
      </p:sp>
      <p:sp>
        <p:nvSpPr>
          <p:cNvPr id="96259" name="Rectangle 3"/>
          <p:cNvSpPr>
            <a:spLocks noGrp="1" noChangeArrowheads="1"/>
          </p:cNvSpPr>
          <p:nvPr>
            <p:ph type="body" idx="1"/>
          </p:nvPr>
        </p:nvSpPr>
        <p:spPr>
          <a:xfrm>
            <a:off x="0" y="990600"/>
            <a:ext cx="3810000" cy="5105400"/>
          </a:xfrm>
        </p:spPr>
        <p:txBody>
          <a:bodyPr/>
          <a:lstStyle/>
          <a:p>
            <a:pPr>
              <a:lnSpc>
                <a:spcPct val="90000"/>
              </a:lnSpc>
              <a:buFont typeface="Wingdings" pitchFamily="2" charset="2"/>
              <a:buNone/>
            </a:pPr>
            <a:r>
              <a:rPr lang="en-US" sz="2100" dirty="0">
                <a:solidFill>
                  <a:srgbClr val="0066FF"/>
                </a:solidFill>
              </a:rPr>
              <a:t>Temperature and precipitation are the two most important factors that determine a region’s climate.</a:t>
            </a:r>
          </a:p>
          <a:p>
            <a:pPr>
              <a:lnSpc>
                <a:spcPct val="90000"/>
              </a:lnSpc>
              <a:buFont typeface="Wingdings" pitchFamily="2" charset="2"/>
              <a:buNone/>
            </a:pPr>
            <a:r>
              <a:rPr lang="en-US" sz="2100" dirty="0">
                <a:solidFill>
                  <a:srgbClr val="0066FF"/>
                </a:solidFill>
              </a:rPr>
              <a:t>Most organisms are adapted to live within a certain range of temperatures.</a:t>
            </a:r>
          </a:p>
          <a:p>
            <a:pPr>
              <a:lnSpc>
                <a:spcPct val="90000"/>
              </a:lnSpc>
              <a:buFont typeface="Wingdings" pitchFamily="2" charset="2"/>
              <a:buNone/>
            </a:pPr>
            <a:r>
              <a:rPr lang="en-US" sz="2100" dirty="0">
                <a:solidFill>
                  <a:srgbClr val="0066FF"/>
                </a:solidFill>
              </a:rPr>
              <a:t>Precipitation also limits what organisms can be found within a biome, since all living things need water.</a:t>
            </a:r>
          </a:p>
          <a:p>
            <a:pPr>
              <a:lnSpc>
                <a:spcPct val="90000"/>
              </a:lnSpc>
              <a:buFont typeface="Wingdings" pitchFamily="2" charset="2"/>
              <a:buNone/>
            </a:pPr>
            <a:endParaRPr lang="en-US" sz="2100" dirty="0">
              <a:solidFill>
                <a:srgbClr val="0066FF"/>
              </a:solidFill>
            </a:endParaRPr>
          </a:p>
        </p:txBody>
      </p:sp>
      <p:pic>
        <p:nvPicPr>
          <p:cNvPr id="96262" name="Picture 6" descr="06_02"/>
          <p:cNvPicPr>
            <a:picLocks noChangeAspect="1" noChangeArrowheads="1"/>
          </p:cNvPicPr>
          <p:nvPr/>
        </p:nvPicPr>
        <p:blipFill>
          <a:blip r:embed="rId3" cstate="print"/>
          <a:srcRect/>
          <a:stretch>
            <a:fillRect/>
          </a:stretch>
        </p:blipFill>
        <p:spPr bwMode="auto">
          <a:xfrm>
            <a:off x="3733800" y="1371600"/>
            <a:ext cx="5410200" cy="3989388"/>
          </a:xfrm>
          <a:prstGeom prst="rect">
            <a:avLst/>
          </a:prstGeom>
          <a:noFill/>
        </p:spPr>
      </p:pic>
      <p:sp>
        <p:nvSpPr>
          <p:cNvPr id="96263" name="Text Box 7"/>
          <p:cNvSpPr txBox="1">
            <a:spLocks noChangeArrowheads="1"/>
          </p:cNvSpPr>
          <p:nvPr/>
        </p:nvSpPr>
        <p:spPr bwMode="auto">
          <a:xfrm>
            <a:off x="304800" y="5562600"/>
            <a:ext cx="8534400" cy="1087438"/>
          </a:xfrm>
          <a:prstGeom prst="rect">
            <a:avLst/>
          </a:prstGeom>
          <a:noFill/>
          <a:ln w="9525">
            <a:noFill/>
            <a:miter lim="800000"/>
            <a:headEnd/>
            <a:tailEnd/>
          </a:ln>
          <a:effectLst/>
        </p:spPr>
        <p:txBody>
          <a:bodyPr>
            <a:spAutoFit/>
          </a:bodyPr>
          <a:lstStyle/>
          <a:p>
            <a:pPr algn="ctr">
              <a:lnSpc>
                <a:spcPct val="80000"/>
              </a:lnSpc>
              <a:spcBef>
                <a:spcPct val="20000"/>
              </a:spcBef>
              <a:buClr>
                <a:srgbClr val="4F81BD"/>
              </a:buClr>
              <a:buSzPct val="65000"/>
              <a:buFont typeface="Wingdings" pitchFamily="2" charset="2"/>
              <a:buNone/>
            </a:pPr>
            <a:r>
              <a:rPr lang="en-US" sz="2100">
                <a:solidFill>
                  <a:srgbClr val="0066FF"/>
                </a:solidFill>
              </a:rPr>
              <a:t>The higher the temperature and precipitation are, the taller and denser the vegetation is.</a:t>
            </a:r>
          </a:p>
          <a:p>
            <a:pPr>
              <a:spcBef>
                <a:spcPct val="50000"/>
              </a:spcBef>
            </a:pPr>
            <a:endParaRPr lang="en-US" sz="2100">
              <a:solidFill>
                <a:prstClr val="black"/>
              </a:solidFill>
            </a:endParaRPr>
          </a:p>
        </p:txBody>
      </p:sp>
    </p:spTree>
    <p:extLst>
      <p:ext uri="{BB962C8B-B14F-4D97-AF65-F5344CB8AC3E}">
        <p14:creationId xmlns:p14="http://schemas.microsoft.com/office/powerpoint/2010/main" val="3919544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96259">
                                            <p:txEl>
                                              <p:pRg st="0" end="0"/>
                                            </p:txEl>
                                          </p:spTgt>
                                        </p:tgtEl>
                                        <p:attrNameLst>
                                          <p:attrName>ppt_x</p:attrName>
                                        </p:attrNameLst>
                                      </p:cBhvr>
                                    </p:anim>
                                    <p:anim from="0" to="-1.0" calcmode="lin" valueType="num">
                                      <p:cBhvr>
                                        <p:cTn id="8" dur="200" decel="50000" autoRev="1" fill="hold">
                                          <p:stCondLst>
                                            <p:cond delay="600"/>
                                          </p:stCondLst>
                                        </p:cTn>
                                        <p:tgtEl>
                                          <p:spTgt spid="96259">
                                            <p:txEl>
                                              <p:pRg st="0" end="0"/>
                                            </p:txEl>
                                          </p:spTgt>
                                        </p:tgtEl>
                                        <p:attrNameLst>
                                          <p:attrName>xshear</p:attrName>
                                        </p:attrNameLst>
                                      </p:cBhvr>
                                    </p:anim>
                                    <p:animScale>
                                      <p:cBhvr>
                                        <p:cTn id="9" dur="200" decel="100000" autoRev="1" fill="hold">
                                          <p:stCondLst>
                                            <p:cond delay="600"/>
                                          </p:stCondLst>
                                        </p:cTn>
                                        <p:tgtEl>
                                          <p:spTgt spid="96259">
                                            <p:txEl>
                                              <p:pRg st="0" end="0"/>
                                            </p:txEl>
                                          </p:spTgt>
                                        </p:tgtEl>
                                      </p:cBhvr>
                                      <p:from x="100000" y="100000"/>
                                      <p:to x="80000" y="100000"/>
                                    </p:animScale>
                                    <p:anim by="(#ppt_h/3+#ppt_w*0.1)" calcmode="lin" valueType="num">
                                      <p:cBhvr additive="sum">
                                        <p:cTn id="10" dur="200" decel="100000" autoRev="1" fill="hold">
                                          <p:stCondLst>
                                            <p:cond delay="600"/>
                                          </p:stCondLst>
                                        </p:cTn>
                                        <p:tgtEl>
                                          <p:spTgt spid="96259">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96259">
                                            <p:txEl>
                                              <p:pRg st="1" end="1"/>
                                            </p:txEl>
                                          </p:spTgt>
                                        </p:tgtEl>
                                        <p:attrNameLst>
                                          <p:attrName>style.visibility</p:attrName>
                                        </p:attrNameLst>
                                      </p:cBhvr>
                                      <p:to>
                                        <p:strVal val="visible"/>
                                      </p:to>
                                    </p:set>
                                    <p:anim from="(-#ppt_w/2)" to="(#ppt_x)" calcmode="lin" valueType="num">
                                      <p:cBhvr>
                                        <p:cTn id="15" dur="600" fill="hold">
                                          <p:stCondLst>
                                            <p:cond delay="0"/>
                                          </p:stCondLst>
                                        </p:cTn>
                                        <p:tgtEl>
                                          <p:spTgt spid="96259">
                                            <p:txEl>
                                              <p:pRg st="1" end="1"/>
                                            </p:txEl>
                                          </p:spTgt>
                                        </p:tgtEl>
                                        <p:attrNameLst>
                                          <p:attrName>ppt_x</p:attrName>
                                        </p:attrNameLst>
                                      </p:cBhvr>
                                    </p:anim>
                                    <p:anim from="0" to="-1.0" calcmode="lin" valueType="num">
                                      <p:cBhvr>
                                        <p:cTn id="16" dur="200" decel="50000" autoRev="1" fill="hold">
                                          <p:stCondLst>
                                            <p:cond delay="600"/>
                                          </p:stCondLst>
                                        </p:cTn>
                                        <p:tgtEl>
                                          <p:spTgt spid="96259">
                                            <p:txEl>
                                              <p:pRg st="1" end="1"/>
                                            </p:txEl>
                                          </p:spTgt>
                                        </p:tgtEl>
                                        <p:attrNameLst>
                                          <p:attrName>xshear</p:attrName>
                                        </p:attrNameLst>
                                      </p:cBhvr>
                                    </p:anim>
                                    <p:animScale>
                                      <p:cBhvr>
                                        <p:cTn id="17" dur="200" decel="100000" autoRev="1" fill="hold">
                                          <p:stCondLst>
                                            <p:cond delay="600"/>
                                          </p:stCondLst>
                                        </p:cTn>
                                        <p:tgtEl>
                                          <p:spTgt spid="96259">
                                            <p:txEl>
                                              <p:pRg st="1" end="1"/>
                                            </p:txEl>
                                          </p:spTgt>
                                        </p:tgtEl>
                                      </p:cBhvr>
                                      <p:from x="100000" y="100000"/>
                                      <p:to x="80000" y="100000"/>
                                    </p:animScale>
                                    <p:anim by="(#ppt_h/3+#ppt_w*0.1)" calcmode="lin" valueType="num">
                                      <p:cBhvr additive="sum">
                                        <p:cTn id="18" dur="200" decel="100000" autoRev="1" fill="hold">
                                          <p:stCondLst>
                                            <p:cond delay="600"/>
                                          </p:stCondLst>
                                        </p:cTn>
                                        <p:tgtEl>
                                          <p:spTgt spid="96259">
                                            <p:txEl>
                                              <p:pRg st="1" end="1"/>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96259">
                                            <p:txEl>
                                              <p:pRg st="2" end="2"/>
                                            </p:txEl>
                                          </p:spTgt>
                                        </p:tgtEl>
                                        <p:attrNameLst>
                                          <p:attrName>style.visibility</p:attrName>
                                        </p:attrNameLst>
                                      </p:cBhvr>
                                      <p:to>
                                        <p:strVal val="visible"/>
                                      </p:to>
                                    </p:set>
                                    <p:anim from="(-#ppt_w/2)" to="(#ppt_x)" calcmode="lin" valueType="num">
                                      <p:cBhvr>
                                        <p:cTn id="23" dur="600" fill="hold">
                                          <p:stCondLst>
                                            <p:cond delay="0"/>
                                          </p:stCondLst>
                                        </p:cTn>
                                        <p:tgtEl>
                                          <p:spTgt spid="96259">
                                            <p:txEl>
                                              <p:pRg st="2" end="2"/>
                                            </p:txEl>
                                          </p:spTgt>
                                        </p:tgtEl>
                                        <p:attrNameLst>
                                          <p:attrName>ppt_x</p:attrName>
                                        </p:attrNameLst>
                                      </p:cBhvr>
                                    </p:anim>
                                    <p:anim from="0" to="-1.0" calcmode="lin" valueType="num">
                                      <p:cBhvr>
                                        <p:cTn id="24" dur="200" decel="50000" autoRev="1" fill="hold">
                                          <p:stCondLst>
                                            <p:cond delay="600"/>
                                          </p:stCondLst>
                                        </p:cTn>
                                        <p:tgtEl>
                                          <p:spTgt spid="96259">
                                            <p:txEl>
                                              <p:pRg st="2" end="2"/>
                                            </p:txEl>
                                          </p:spTgt>
                                        </p:tgtEl>
                                        <p:attrNameLst>
                                          <p:attrName>xshear</p:attrName>
                                        </p:attrNameLst>
                                      </p:cBhvr>
                                    </p:anim>
                                    <p:animScale>
                                      <p:cBhvr>
                                        <p:cTn id="25" dur="200" decel="100000" autoRev="1" fill="hold">
                                          <p:stCondLst>
                                            <p:cond delay="600"/>
                                          </p:stCondLst>
                                        </p:cTn>
                                        <p:tgtEl>
                                          <p:spTgt spid="96259">
                                            <p:txEl>
                                              <p:pRg st="2" end="2"/>
                                            </p:txEl>
                                          </p:spTgt>
                                        </p:tgtEl>
                                      </p:cBhvr>
                                      <p:from x="100000" y="100000"/>
                                      <p:to x="80000" y="100000"/>
                                    </p:animScale>
                                    <p:anim by="(#ppt_h/3+#ppt_w*0.1)" calcmode="lin" valueType="num">
                                      <p:cBhvr additive="sum">
                                        <p:cTn id="26" dur="200" decel="100000" autoRev="1" fill="hold">
                                          <p:stCondLst>
                                            <p:cond delay="600"/>
                                          </p:stCondLst>
                                        </p:cTn>
                                        <p:tgtEl>
                                          <p:spTgt spid="96259">
                                            <p:txEl>
                                              <p:pRg st="2" end="2"/>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96262"/>
                                        </p:tgtEl>
                                        <p:attrNameLst>
                                          <p:attrName>style.visibility</p:attrName>
                                        </p:attrNameLst>
                                      </p:cBhvr>
                                      <p:to>
                                        <p:strVal val="visible"/>
                                      </p:to>
                                    </p:set>
                                    <p:animEffect transition="in" filter="fade">
                                      <p:cBhvr>
                                        <p:cTn id="31" dur="1000"/>
                                        <p:tgtEl>
                                          <p:spTgt spid="96262"/>
                                        </p:tgtEl>
                                      </p:cBhvr>
                                    </p:animEffect>
                                    <p:anim calcmode="lin" valueType="num">
                                      <p:cBhvr>
                                        <p:cTn id="32" dur="1000" fill="hold"/>
                                        <p:tgtEl>
                                          <p:spTgt spid="96262"/>
                                        </p:tgtEl>
                                        <p:attrNameLst>
                                          <p:attrName>ppt_x</p:attrName>
                                        </p:attrNameLst>
                                      </p:cBhvr>
                                      <p:tavLst>
                                        <p:tav tm="0">
                                          <p:val>
                                            <p:strVal val="#ppt_x"/>
                                          </p:val>
                                        </p:tav>
                                        <p:tav tm="100000">
                                          <p:val>
                                            <p:strVal val="#ppt_x"/>
                                          </p:val>
                                        </p:tav>
                                      </p:tavLst>
                                    </p:anim>
                                    <p:anim calcmode="lin" valueType="num">
                                      <p:cBhvr>
                                        <p:cTn id="33" dur="1000" fill="hold"/>
                                        <p:tgtEl>
                                          <p:spTgt spid="9626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nodeType="clickEffect">
                                  <p:stCondLst>
                                    <p:cond delay="0"/>
                                  </p:stCondLst>
                                  <p:childTnLst>
                                    <p:set>
                                      <p:cBhvr>
                                        <p:cTn id="37" dur="1" fill="hold">
                                          <p:stCondLst>
                                            <p:cond delay="0"/>
                                          </p:stCondLst>
                                        </p:cTn>
                                        <p:tgtEl>
                                          <p:spTgt spid="96263">
                                            <p:txEl>
                                              <p:pRg st="0" end="0"/>
                                            </p:txEl>
                                          </p:spTgt>
                                        </p:tgtEl>
                                        <p:attrNameLst>
                                          <p:attrName>style.visibility</p:attrName>
                                        </p:attrNameLst>
                                      </p:cBhvr>
                                      <p:to>
                                        <p:strVal val="visible"/>
                                      </p:to>
                                    </p:set>
                                    <p:anim from="(-#ppt_w/2)" to="(#ppt_x)" calcmode="lin" valueType="num">
                                      <p:cBhvr>
                                        <p:cTn id="38" dur="600" fill="hold">
                                          <p:stCondLst>
                                            <p:cond delay="0"/>
                                          </p:stCondLst>
                                        </p:cTn>
                                        <p:tgtEl>
                                          <p:spTgt spid="96263">
                                            <p:txEl>
                                              <p:pRg st="0" end="0"/>
                                            </p:txEl>
                                          </p:spTgt>
                                        </p:tgtEl>
                                        <p:attrNameLst>
                                          <p:attrName>ppt_x</p:attrName>
                                        </p:attrNameLst>
                                      </p:cBhvr>
                                    </p:anim>
                                    <p:anim from="0" to="-1.0" calcmode="lin" valueType="num">
                                      <p:cBhvr>
                                        <p:cTn id="39" dur="200" decel="50000" autoRev="1" fill="hold">
                                          <p:stCondLst>
                                            <p:cond delay="600"/>
                                          </p:stCondLst>
                                        </p:cTn>
                                        <p:tgtEl>
                                          <p:spTgt spid="96263">
                                            <p:txEl>
                                              <p:pRg st="0" end="0"/>
                                            </p:txEl>
                                          </p:spTgt>
                                        </p:tgtEl>
                                        <p:attrNameLst>
                                          <p:attrName>xshear</p:attrName>
                                        </p:attrNameLst>
                                      </p:cBhvr>
                                    </p:anim>
                                    <p:animScale>
                                      <p:cBhvr>
                                        <p:cTn id="40" dur="200" decel="100000" autoRev="1" fill="hold">
                                          <p:stCondLst>
                                            <p:cond delay="600"/>
                                          </p:stCondLst>
                                        </p:cTn>
                                        <p:tgtEl>
                                          <p:spTgt spid="96263">
                                            <p:txEl>
                                              <p:pRg st="0" end="0"/>
                                            </p:txEl>
                                          </p:spTgt>
                                        </p:tgtEl>
                                      </p:cBhvr>
                                      <p:from x="100000" y="100000"/>
                                      <p:to x="80000" y="100000"/>
                                    </p:animScale>
                                    <p:anim by="(#ppt_h/3+#ppt_w*0.1)" calcmode="lin" valueType="num">
                                      <p:cBhvr additive="sum">
                                        <p:cTn id="41" dur="200" decel="100000" autoRev="1" fill="hold">
                                          <p:stCondLst>
                                            <p:cond delay="600"/>
                                          </p:stCondLst>
                                        </p:cTn>
                                        <p:tgtEl>
                                          <p:spTgt spid="96263">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subTitle" idx="1"/>
          </p:nvPr>
        </p:nvSpPr>
        <p:spPr>
          <a:xfrm>
            <a:off x="0" y="152400"/>
            <a:ext cx="9144000" cy="3124200"/>
          </a:xfrm>
        </p:spPr>
        <p:txBody>
          <a:bodyPr>
            <a:normAutofit fontScale="92500"/>
          </a:bodyPr>
          <a:lstStyle/>
          <a:p>
            <a:r>
              <a:rPr lang="en-US" sz="2800" dirty="0">
                <a:solidFill>
                  <a:schemeClr val="accent2"/>
                </a:solidFill>
                <a:latin typeface="Comic Sans MS" pitchFamily="66" charset="0"/>
              </a:rPr>
              <a:t>The term </a:t>
            </a:r>
            <a:r>
              <a:rPr lang="en-US" sz="2800" u="sng" dirty="0">
                <a:solidFill>
                  <a:srgbClr val="FF0000"/>
                </a:solidFill>
                <a:latin typeface="Comic Sans MS" pitchFamily="66" charset="0"/>
              </a:rPr>
              <a:t>biodiversity</a:t>
            </a:r>
            <a:r>
              <a:rPr lang="en-US" sz="2800" dirty="0">
                <a:solidFill>
                  <a:schemeClr val="accent2"/>
                </a:solidFill>
                <a:latin typeface="Comic Sans MS" pitchFamily="66" charset="0"/>
              </a:rPr>
              <a:t>, short for “biological diversity,” usually refers to the number of different species in a given area. </a:t>
            </a:r>
            <a:endParaRPr lang="en-US" sz="2800" dirty="0" smtClean="0">
              <a:solidFill>
                <a:schemeClr val="accent2"/>
              </a:solidFill>
              <a:latin typeface="Comic Sans MS" pitchFamily="66" charset="0"/>
            </a:endParaRPr>
          </a:p>
          <a:p>
            <a:r>
              <a:rPr lang="en-US" sz="2800" dirty="0" smtClean="0">
                <a:solidFill>
                  <a:schemeClr val="accent2"/>
                </a:solidFill>
                <a:latin typeface="Comic Sans MS" pitchFamily="66" charset="0"/>
              </a:rPr>
              <a:t>Certain </a:t>
            </a:r>
            <a:r>
              <a:rPr lang="en-US" sz="2800" dirty="0">
                <a:solidFill>
                  <a:schemeClr val="accent2"/>
                </a:solidFill>
                <a:latin typeface="Comic Sans MS" pitchFamily="66" charset="0"/>
              </a:rPr>
              <a:t>areas of the planet, such as tropical rain forests, contain an extraordinary variety of species, and thus have a high biodiversity. Other areas, like deserts have relatively little life, and thus low biodiversity.</a:t>
            </a:r>
          </a:p>
        </p:txBody>
      </p:sp>
      <p:pic>
        <p:nvPicPr>
          <p:cNvPr id="7172" name="Picture 4"/>
          <p:cNvPicPr>
            <a:picLocks noChangeAspect="1" noChangeArrowheads="1"/>
          </p:cNvPicPr>
          <p:nvPr/>
        </p:nvPicPr>
        <p:blipFill>
          <a:blip r:embed="rId3" cstate="print"/>
          <a:srcRect/>
          <a:stretch>
            <a:fillRect/>
          </a:stretch>
        </p:blipFill>
        <p:spPr bwMode="auto">
          <a:xfrm>
            <a:off x="381000" y="3486150"/>
            <a:ext cx="3810000" cy="2857500"/>
          </a:xfrm>
          <a:prstGeom prst="rect">
            <a:avLst/>
          </a:prstGeom>
          <a:noFill/>
          <a:ln w="9525">
            <a:solidFill>
              <a:schemeClr val="tx1"/>
            </a:solidFill>
            <a:miter lim="800000"/>
            <a:headEnd/>
            <a:tailEnd/>
          </a:ln>
          <a:effectLst/>
        </p:spPr>
      </p:pic>
      <p:pic>
        <p:nvPicPr>
          <p:cNvPr id="7173" name="Picture 5"/>
          <p:cNvPicPr>
            <a:picLocks noChangeAspect="1" noChangeArrowheads="1"/>
          </p:cNvPicPr>
          <p:nvPr/>
        </p:nvPicPr>
        <p:blipFill>
          <a:blip r:embed="rId4" cstate="print"/>
          <a:srcRect/>
          <a:stretch>
            <a:fillRect/>
          </a:stretch>
        </p:blipFill>
        <p:spPr bwMode="auto">
          <a:xfrm>
            <a:off x="4724400" y="3505200"/>
            <a:ext cx="3810000" cy="28575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1845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173"/>
                                        </p:tgtEl>
                                        <p:attrNameLst>
                                          <p:attrName>style.visibility</p:attrName>
                                        </p:attrNameLst>
                                      </p:cBhvr>
                                      <p:to>
                                        <p:strVal val="visible"/>
                                      </p:to>
                                    </p:set>
                                    <p:animEffect transition="in" filter="fade">
                                      <p:cBhvr>
                                        <p:cTn id="14" dur="1000"/>
                                        <p:tgtEl>
                                          <p:spTgt spid="7173"/>
                                        </p:tgtEl>
                                      </p:cBhvr>
                                    </p:animEffect>
                                    <p:anim calcmode="lin" valueType="num">
                                      <p:cBhvr>
                                        <p:cTn id="15" dur="1000" fill="hold"/>
                                        <p:tgtEl>
                                          <p:spTgt spid="7173"/>
                                        </p:tgtEl>
                                        <p:attrNameLst>
                                          <p:attrName>ppt_x</p:attrName>
                                        </p:attrNameLst>
                                      </p:cBhvr>
                                      <p:tavLst>
                                        <p:tav tm="0">
                                          <p:val>
                                            <p:strVal val="#ppt_x"/>
                                          </p:val>
                                        </p:tav>
                                        <p:tav tm="100000">
                                          <p:val>
                                            <p:strVal val="#ppt_x"/>
                                          </p:val>
                                        </p:tav>
                                      </p:tavLst>
                                    </p:anim>
                                    <p:anim calcmode="lin" valueType="num">
                                      <p:cBhvr>
                                        <p:cTn id="16"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subTitle" idx="1"/>
          </p:nvPr>
        </p:nvSpPr>
        <p:spPr>
          <a:xfrm>
            <a:off x="0" y="1143000"/>
            <a:ext cx="4648200" cy="5715000"/>
          </a:xfrm>
        </p:spPr>
        <p:txBody>
          <a:bodyPr/>
          <a:lstStyle/>
          <a:p>
            <a:pPr marL="381000" indent="-381000">
              <a:lnSpc>
                <a:spcPct val="80000"/>
              </a:lnSpc>
            </a:pPr>
            <a:r>
              <a:rPr lang="en-US" sz="2000" dirty="0">
                <a:solidFill>
                  <a:srgbClr val="0070C0"/>
                </a:solidFill>
                <a:latin typeface="Comic Sans MS" pitchFamily="66" charset="0"/>
              </a:rPr>
              <a:t>Some species are so clearly critical to the functioning of an ecosystem that they are called </a:t>
            </a:r>
            <a:r>
              <a:rPr lang="en-US" sz="2000" u="sng" dirty="0">
                <a:solidFill>
                  <a:srgbClr val="FF0000"/>
                </a:solidFill>
                <a:latin typeface="Comic Sans MS" pitchFamily="66" charset="0"/>
              </a:rPr>
              <a:t>keystone species</a:t>
            </a:r>
            <a:r>
              <a:rPr lang="en-US" sz="2000" dirty="0">
                <a:solidFill>
                  <a:srgbClr val="0070C0"/>
                </a:solidFill>
                <a:latin typeface="Comic Sans MS" pitchFamily="66" charset="0"/>
              </a:rPr>
              <a:t>. One example of a keystone species is the sea otter. </a:t>
            </a:r>
          </a:p>
          <a:p>
            <a:pPr marL="381000" indent="-381000">
              <a:lnSpc>
                <a:spcPct val="80000"/>
              </a:lnSpc>
            </a:pPr>
            <a:r>
              <a:rPr lang="en-US" sz="2000" dirty="0">
                <a:solidFill>
                  <a:srgbClr val="0070C0"/>
                </a:solidFill>
                <a:latin typeface="Comic Sans MS" pitchFamily="66" charset="0"/>
              </a:rPr>
              <a:t>In the 1800’s, sea otters were hunted for their fur. They disappeared from the Pacific coast of the U.S. </a:t>
            </a:r>
          </a:p>
          <a:p>
            <a:pPr marL="381000" indent="-381000">
              <a:lnSpc>
                <a:spcPct val="80000"/>
              </a:lnSpc>
            </a:pPr>
            <a:r>
              <a:rPr lang="en-US" sz="2000" dirty="0">
                <a:solidFill>
                  <a:srgbClr val="0070C0"/>
                </a:solidFill>
                <a:latin typeface="Comic Sans MS" pitchFamily="66" charset="0"/>
              </a:rPr>
              <a:t>Sea Urchins, with no more predators, multiplied and ate all of the kelp. The kelp beds began to disappear from the area. </a:t>
            </a:r>
          </a:p>
          <a:p>
            <a:pPr marL="381000" indent="-381000">
              <a:lnSpc>
                <a:spcPct val="80000"/>
              </a:lnSpc>
            </a:pPr>
            <a:r>
              <a:rPr lang="en-US" sz="2000" dirty="0">
                <a:solidFill>
                  <a:srgbClr val="0070C0"/>
                </a:solidFill>
                <a:latin typeface="Comic Sans MS" pitchFamily="66" charset="0"/>
              </a:rPr>
              <a:t>In 1937, a small group of surviving otters was discovered. With protection and scientific efforts, the otter population grew.</a:t>
            </a:r>
          </a:p>
          <a:p>
            <a:pPr marL="381000" indent="-381000">
              <a:lnSpc>
                <a:spcPct val="80000"/>
              </a:lnSpc>
            </a:pPr>
            <a:r>
              <a:rPr lang="en-US" sz="2000" dirty="0">
                <a:solidFill>
                  <a:srgbClr val="0070C0"/>
                </a:solidFill>
                <a:latin typeface="Comic Sans MS" pitchFamily="66" charset="0"/>
              </a:rPr>
              <a:t>The otters once again preyed on the sea urchins. The kelp beds regenerated. </a:t>
            </a:r>
          </a:p>
        </p:txBody>
      </p:sp>
      <p:sp>
        <p:nvSpPr>
          <p:cNvPr id="15363" name="Text Box 3"/>
          <p:cNvSpPr txBox="1">
            <a:spLocks noChangeArrowheads="1"/>
          </p:cNvSpPr>
          <p:nvPr/>
        </p:nvSpPr>
        <p:spPr bwMode="auto">
          <a:xfrm>
            <a:off x="0" y="152400"/>
            <a:ext cx="6858000" cy="1355725"/>
          </a:xfrm>
          <a:prstGeom prst="rect">
            <a:avLst/>
          </a:prstGeom>
          <a:noFill/>
          <a:ln w="9525">
            <a:noFill/>
            <a:miter lim="800000"/>
            <a:headEnd/>
            <a:tailEnd/>
          </a:ln>
          <a:effectLst/>
        </p:spPr>
        <p:txBody>
          <a:bodyPr>
            <a:spAutoFit/>
          </a:bodyPr>
          <a:lstStyle/>
          <a:p>
            <a:pPr algn="ctr">
              <a:lnSpc>
                <a:spcPct val="80000"/>
              </a:lnSpc>
              <a:spcBef>
                <a:spcPct val="20000"/>
              </a:spcBef>
            </a:pPr>
            <a:r>
              <a:rPr lang="en-US" sz="3600" u="sng" dirty="0">
                <a:solidFill>
                  <a:srgbClr val="0070C0"/>
                </a:solidFill>
                <a:latin typeface="Comic Sans MS" pitchFamily="66" charset="0"/>
              </a:rPr>
              <a:t>Benefits of biodiversity:</a:t>
            </a:r>
          </a:p>
          <a:p>
            <a:pPr>
              <a:spcBef>
                <a:spcPct val="50000"/>
              </a:spcBef>
            </a:pPr>
            <a:endParaRPr lang="en-US" sz="3600" dirty="0">
              <a:solidFill>
                <a:prstClr val="black"/>
              </a:solidFill>
              <a:latin typeface="Comic Sans MS" pitchFamily="66" charset="0"/>
            </a:endParaRPr>
          </a:p>
        </p:txBody>
      </p:sp>
      <p:pic>
        <p:nvPicPr>
          <p:cNvPr id="15365" name="Picture 5"/>
          <p:cNvPicPr>
            <a:picLocks noChangeAspect="1" noChangeArrowheads="1"/>
          </p:cNvPicPr>
          <p:nvPr/>
        </p:nvPicPr>
        <p:blipFill>
          <a:blip r:embed="rId3" cstate="print"/>
          <a:srcRect/>
          <a:stretch>
            <a:fillRect/>
          </a:stretch>
        </p:blipFill>
        <p:spPr bwMode="auto">
          <a:xfrm>
            <a:off x="5715000" y="762000"/>
            <a:ext cx="3124200" cy="3113088"/>
          </a:xfrm>
          <a:prstGeom prst="rect">
            <a:avLst/>
          </a:prstGeom>
          <a:noFill/>
          <a:ln w="9525">
            <a:solidFill>
              <a:schemeClr val="tx1"/>
            </a:solidFill>
            <a:miter lim="800000"/>
            <a:headEnd/>
            <a:tailEnd/>
          </a:ln>
          <a:effectLst/>
        </p:spPr>
      </p:pic>
      <p:pic>
        <p:nvPicPr>
          <p:cNvPr id="15366" name="Picture 6"/>
          <p:cNvPicPr>
            <a:picLocks noChangeAspect="1" noChangeArrowheads="1"/>
          </p:cNvPicPr>
          <p:nvPr/>
        </p:nvPicPr>
        <p:blipFill>
          <a:blip r:embed="rId4" cstate="print"/>
          <a:srcRect/>
          <a:stretch>
            <a:fillRect/>
          </a:stretch>
        </p:blipFill>
        <p:spPr bwMode="auto">
          <a:xfrm>
            <a:off x="5715000" y="3983038"/>
            <a:ext cx="3171825" cy="2874962"/>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61794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5362">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15362">
                                            <p:txEl>
                                              <p:pRg st="1" end="1"/>
                                            </p:txEl>
                                          </p:spTgt>
                                        </p:tgtEl>
                                        <p:attrNameLst>
                                          <p:attrName>ppt_x</p:attrName>
                                        </p:attrNameLst>
                                      </p:cBhvr>
                                    </p:anim>
                                    <p:anim from="0" to="-1.0" calcmode="lin" valueType="num">
                                      <p:cBhvr>
                                        <p:cTn id="8" dur="200" decel="50000" autoRev="1" fill="hold">
                                          <p:stCondLst>
                                            <p:cond delay="600"/>
                                          </p:stCondLst>
                                        </p:cTn>
                                        <p:tgtEl>
                                          <p:spTgt spid="15362">
                                            <p:txEl>
                                              <p:pRg st="1" end="1"/>
                                            </p:txEl>
                                          </p:spTgt>
                                        </p:tgtEl>
                                        <p:attrNameLst>
                                          <p:attrName>xshear</p:attrName>
                                        </p:attrNameLst>
                                      </p:cBhvr>
                                    </p:anim>
                                    <p:animScale>
                                      <p:cBhvr>
                                        <p:cTn id="9" dur="200" decel="100000" autoRev="1" fill="hold">
                                          <p:stCondLst>
                                            <p:cond delay="600"/>
                                          </p:stCondLst>
                                        </p:cTn>
                                        <p:tgtEl>
                                          <p:spTgt spid="15362">
                                            <p:txEl>
                                              <p:pRg st="1" end="1"/>
                                            </p:txEl>
                                          </p:spTgt>
                                        </p:tgtEl>
                                      </p:cBhvr>
                                      <p:from x="100000" y="100000"/>
                                      <p:to x="80000" y="100000"/>
                                    </p:animScale>
                                    <p:anim by="(#ppt_h/3+#ppt_w*0.1)" calcmode="lin" valueType="num">
                                      <p:cBhvr additive="sum">
                                        <p:cTn id="10" dur="200" decel="100000" autoRev="1" fill="hold">
                                          <p:stCondLst>
                                            <p:cond delay="600"/>
                                          </p:stCondLst>
                                        </p:cTn>
                                        <p:tgtEl>
                                          <p:spTgt spid="15362">
                                            <p:txEl>
                                              <p:pRg st="1" end="1"/>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15362">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15362">
                                            <p:txEl>
                                              <p:pRg st="2" end="2"/>
                                            </p:txEl>
                                          </p:spTgt>
                                        </p:tgtEl>
                                        <p:attrNameLst>
                                          <p:attrName>ppt_x</p:attrName>
                                        </p:attrNameLst>
                                      </p:cBhvr>
                                    </p:anim>
                                    <p:anim from="0" to="-1.0" calcmode="lin" valueType="num">
                                      <p:cBhvr>
                                        <p:cTn id="16" dur="200" decel="50000" autoRev="1" fill="hold">
                                          <p:stCondLst>
                                            <p:cond delay="600"/>
                                          </p:stCondLst>
                                        </p:cTn>
                                        <p:tgtEl>
                                          <p:spTgt spid="15362">
                                            <p:txEl>
                                              <p:pRg st="2" end="2"/>
                                            </p:txEl>
                                          </p:spTgt>
                                        </p:tgtEl>
                                        <p:attrNameLst>
                                          <p:attrName>xshear</p:attrName>
                                        </p:attrNameLst>
                                      </p:cBhvr>
                                    </p:anim>
                                    <p:animScale>
                                      <p:cBhvr>
                                        <p:cTn id="17" dur="200" decel="100000" autoRev="1" fill="hold">
                                          <p:stCondLst>
                                            <p:cond delay="600"/>
                                          </p:stCondLst>
                                        </p:cTn>
                                        <p:tgtEl>
                                          <p:spTgt spid="15362">
                                            <p:txEl>
                                              <p:pRg st="2" end="2"/>
                                            </p:txEl>
                                          </p:spTgt>
                                        </p:tgtEl>
                                      </p:cBhvr>
                                      <p:from x="100000" y="100000"/>
                                      <p:to x="80000" y="100000"/>
                                    </p:animScale>
                                    <p:anim by="(#ppt_h/3+#ppt_w*0.1)" calcmode="lin" valueType="num">
                                      <p:cBhvr additive="sum">
                                        <p:cTn id="18" dur="200" decel="100000" autoRev="1" fill="hold">
                                          <p:stCondLst>
                                            <p:cond delay="600"/>
                                          </p:stCondLst>
                                        </p:cTn>
                                        <p:tgtEl>
                                          <p:spTgt spid="15362">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15362">
                                            <p:txEl>
                                              <p:pRg st="3" end="3"/>
                                            </p:txEl>
                                          </p:spTgt>
                                        </p:tgtEl>
                                        <p:attrNameLst>
                                          <p:attrName>style.visibility</p:attrName>
                                        </p:attrNameLst>
                                      </p:cBhvr>
                                      <p:to>
                                        <p:strVal val="visible"/>
                                      </p:to>
                                    </p:set>
                                    <p:anim from="(-#ppt_w/2)" to="(#ppt_x)" calcmode="lin" valueType="num">
                                      <p:cBhvr>
                                        <p:cTn id="23" dur="600" fill="hold">
                                          <p:stCondLst>
                                            <p:cond delay="0"/>
                                          </p:stCondLst>
                                        </p:cTn>
                                        <p:tgtEl>
                                          <p:spTgt spid="15362">
                                            <p:txEl>
                                              <p:pRg st="3" end="3"/>
                                            </p:txEl>
                                          </p:spTgt>
                                        </p:tgtEl>
                                        <p:attrNameLst>
                                          <p:attrName>ppt_x</p:attrName>
                                        </p:attrNameLst>
                                      </p:cBhvr>
                                    </p:anim>
                                    <p:anim from="0" to="-1.0" calcmode="lin" valueType="num">
                                      <p:cBhvr>
                                        <p:cTn id="24" dur="200" decel="50000" autoRev="1" fill="hold">
                                          <p:stCondLst>
                                            <p:cond delay="600"/>
                                          </p:stCondLst>
                                        </p:cTn>
                                        <p:tgtEl>
                                          <p:spTgt spid="15362">
                                            <p:txEl>
                                              <p:pRg st="3" end="3"/>
                                            </p:txEl>
                                          </p:spTgt>
                                        </p:tgtEl>
                                        <p:attrNameLst>
                                          <p:attrName>xshear</p:attrName>
                                        </p:attrNameLst>
                                      </p:cBhvr>
                                    </p:anim>
                                    <p:animScale>
                                      <p:cBhvr>
                                        <p:cTn id="25" dur="200" decel="100000" autoRev="1" fill="hold">
                                          <p:stCondLst>
                                            <p:cond delay="600"/>
                                          </p:stCondLst>
                                        </p:cTn>
                                        <p:tgtEl>
                                          <p:spTgt spid="15362">
                                            <p:txEl>
                                              <p:pRg st="3" end="3"/>
                                            </p:txEl>
                                          </p:spTgt>
                                        </p:tgtEl>
                                      </p:cBhvr>
                                      <p:from x="100000" y="100000"/>
                                      <p:to x="80000" y="100000"/>
                                    </p:animScale>
                                    <p:anim by="(#ppt_h/3+#ppt_w*0.1)" calcmode="lin" valueType="num">
                                      <p:cBhvr additive="sum">
                                        <p:cTn id="26" dur="200" decel="100000" autoRev="1" fill="hold">
                                          <p:stCondLst>
                                            <p:cond delay="600"/>
                                          </p:stCondLst>
                                        </p:cTn>
                                        <p:tgtEl>
                                          <p:spTgt spid="15362">
                                            <p:txEl>
                                              <p:pRg st="3" end="3"/>
                                            </p:txEl>
                                          </p:spTgt>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nodeType="clickEffect">
                                  <p:stCondLst>
                                    <p:cond delay="0"/>
                                  </p:stCondLst>
                                  <p:childTnLst>
                                    <p:set>
                                      <p:cBhvr>
                                        <p:cTn id="30" dur="1" fill="hold">
                                          <p:stCondLst>
                                            <p:cond delay="0"/>
                                          </p:stCondLst>
                                        </p:cTn>
                                        <p:tgtEl>
                                          <p:spTgt spid="15362">
                                            <p:txEl>
                                              <p:pRg st="4" end="4"/>
                                            </p:txEl>
                                          </p:spTgt>
                                        </p:tgtEl>
                                        <p:attrNameLst>
                                          <p:attrName>style.visibility</p:attrName>
                                        </p:attrNameLst>
                                      </p:cBhvr>
                                      <p:to>
                                        <p:strVal val="visible"/>
                                      </p:to>
                                    </p:set>
                                    <p:anim from="(-#ppt_w/2)" to="(#ppt_x)" calcmode="lin" valueType="num">
                                      <p:cBhvr>
                                        <p:cTn id="31" dur="600" fill="hold">
                                          <p:stCondLst>
                                            <p:cond delay="0"/>
                                          </p:stCondLst>
                                        </p:cTn>
                                        <p:tgtEl>
                                          <p:spTgt spid="15362">
                                            <p:txEl>
                                              <p:pRg st="4" end="4"/>
                                            </p:txEl>
                                          </p:spTgt>
                                        </p:tgtEl>
                                        <p:attrNameLst>
                                          <p:attrName>ppt_x</p:attrName>
                                        </p:attrNameLst>
                                      </p:cBhvr>
                                    </p:anim>
                                    <p:anim from="0" to="-1.0" calcmode="lin" valueType="num">
                                      <p:cBhvr>
                                        <p:cTn id="32" dur="200" decel="50000" autoRev="1" fill="hold">
                                          <p:stCondLst>
                                            <p:cond delay="600"/>
                                          </p:stCondLst>
                                        </p:cTn>
                                        <p:tgtEl>
                                          <p:spTgt spid="15362">
                                            <p:txEl>
                                              <p:pRg st="4" end="4"/>
                                            </p:txEl>
                                          </p:spTgt>
                                        </p:tgtEl>
                                        <p:attrNameLst>
                                          <p:attrName>xshear</p:attrName>
                                        </p:attrNameLst>
                                      </p:cBhvr>
                                    </p:anim>
                                    <p:animScale>
                                      <p:cBhvr>
                                        <p:cTn id="33" dur="200" decel="100000" autoRev="1" fill="hold">
                                          <p:stCondLst>
                                            <p:cond delay="600"/>
                                          </p:stCondLst>
                                        </p:cTn>
                                        <p:tgtEl>
                                          <p:spTgt spid="15362">
                                            <p:txEl>
                                              <p:pRg st="4" end="4"/>
                                            </p:txEl>
                                          </p:spTgt>
                                        </p:tgtEl>
                                      </p:cBhvr>
                                      <p:from x="100000" y="100000"/>
                                      <p:to x="80000" y="100000"/>
                                    </p:animScale>
                                    <p:anim by="(#ppt_h/3+#ppt_w*0.1)" calcmode="lin" valueType="num">
                                      <p:cBhvr additive="sum">
                                        <p:cTn id="34" dur="200" decel="100000" autoRev="1" fill="hold">
                                          <p:stCondLst>
                                            <p:cond delay="600"/>
                                          </p:stCondLst>
                                        </p:cTn>
                                        <p:tgtEl>
                                          <p:spTgt spid="15362">
                                            <p:txEl>
                                              <p:pRg st="4" end="4"/>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Biomes and Biodiversity </a:t>
            </a:r>
            <a:r>
              <a:rPr lang="en-US" dirty="0" err="1" smtClean="0"/>
              <a:t>Vocab</a:t>
            </a:r>
            <a:endParaRPr lang="en-US" dirty="0"/>
          </a:p>
        </p:txBody>
      </p:sp>
      <p:sp>
        <p:nvSpPr>
          <p:cNvPr id="3" name="Content Placeholder 2"/>
          <p:cNvSpPr>
            <a:spLocks noGrp="1"/>
          </p:cNvSpPr>
          <p:nvPr>
            <p:ph idx="1"/>
          </p:nvPr>
        </p:nvSpPr>
        <p:spPr/>
        <p:txBody>
          <a:bodyPr/>
          <a:lstStyle/>
          <a:p>
            <a:pPr>
              <a:buNone/>
            </a:pPr>
            <a:r>
              <a:rPr lang="en-US" dirty="0" smtClean="0"/>
              <a:t>Biome			Keystone Species</a:t>
            </a:r>
          </a:p>
          <a:p>
            <a:pPr>
              <a:buNone/>
            </a:pPr>
            <a:r>
              <a:rPr lang="en-US" dirty="0" smtClean="0"/>
              <a:t>Climate			</a:t>
            </a:r>
            <a:r>
              <a:rPr lang="en-US" dirty="0" err="1" smtClean="0"/>
              <a:t>Lattitude</a:t>
            </a:r>
            <a:endParaRPr lang="en-US" dirty="0" smtClean="0"/>
          </a:p>
          <a:p>
            <a:pPr>
              <a:buNone/>
            </a:pPr>
            <a:r>
              <a:rPr lang="en-US" dirty="0" err="1" smtClean="0"/>
              <a:t>Climatogram</a:t>
            </a:r>
            <a:endParaRPr lang="en-US" dirty="0" smtClean="0"/>
          </a:p>
          <a:p>
            <a:pPr>
              <a:buNone/>
            </a:pPr>
            <a:r>
              <a:rPr lang="en-US" dirty="0" smtClean="0"/>
              <a:t>Biodiversity</a:t>
            </a:r>
          </a:p>
          <a:p>
            <a:pPr>
              <a:buNone/>
            </a:pPr>
            <a:endParaRPr lang="en-US" dirty="0" smtClean="0"/>
          </a:p>
          <a:p>
            <a:pPr>
              <a:buNone/>
            </a:pPr>
            <a:endParaRPr lang="en-US" dirty="0"/>
          </a:p>
        </p:txBody>
      </p:sp>
    </p:spTree>
    <p:extLst>
      <p:ext uri="{BB962C8B-B14F-4D97-AF65-F5344CB8AC3E}">
        <p14:creationId xmlns:p14="http://schemas.microsoft.com/office/powerpoint/2010/main" val="11123247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381000" y="152400"/>
            <a:ext cx="8229600" cy="1143000"/>
          </a:xfrm>
        </p:spPr>
        <p:txBody>
          <a:bodyPr/>
          <a:lstStyle/>
          <a:p>
            <a:pPr eaLnBrk="1" hangingPunct="1">
              <a:defRPr/>
            </a:pPr>
            <a:r>
              <a:rPr lang="en-US" b="1" dirty="0" smtClean="0">
                <a:solidFill>
                  <a:srgbClr val="FF0000"/>
                </a:solidFill>
                <a:effectLst>
                  <a:outerShdw blurRad="38100" dist="38100" dir="2700000" algn="tl">
                    <a:srgbClr val="000000">
                      <a:alpha val="43137"/>
                    </a:srgbClr>
                  </a:outerShdw>
                </a:effectLst>
              </a:rPr>
              <a:t>Human Impact</a:t>
            </a:r>
          </a:p>
        </p:txBody>
      </p:sp>
      <p:sp>
        <p:nvSpPr>
          <p:cNvPr id="193539" name="Rectangle 3"/>
          <p:cNvSpPr>
            <a:spLocks noGrp="1" noChangeArrowheads="1"/>
          </p:cNvSpPr>
          <p:nvPr>
            <p:ph type="body" idx="1"/>
          </p:nvPr>
        </p:nvSpPr>
        <p:spPr/>
        <p:txBody>
          <a:bodyPr/>
          <a:lstStyle/>
          <a:p>
            <a:pPr eaLnBrk="1" hangingPunct="1">
              <a:lnSpc>
                <a:spcPct val="80000"/>
              </a:lnSpc>
            </a:pPr>
            <a:r>
              <a:rPr lang="en-US" sz="2800" smtClean="0"/>
              <a:t>Human Population Growth and Natural Resources</a:t>
            </a:r>
          </a:p>
          <a:p>
            <a:pPr eaLnBrk="1" hangingPunct="1">
              <a:lnSpc>
                <a:spcPct val="80000"/>
              </a:lnSpc>
              <a:buFontTx/>
              <a:buNone/>
            </a:pPr>
            <a:endParaRPr lang="en-US" sz="2800" smtClean="0"/>
          </a:p>
          <a:p>
            <a:pPr eaLnBrk="1" hangingPunct="1">
              <a:lnSpc>
                <a:spcPct val="80000"/>
              </a:lnSpc>
            </a:pPr>
            <a:r>
              <a:rPr lang="en-US" sz="2800" smtClean="0"/>
              <a:t>Air Quality</a:t>
            </a:r>
          </a:p>
          <a:p>
            <a:pPr eaLnBrk="1" hangingPunct="1">
              <a:lnSpc>
                <a:spcPct val="80000"/>
              </a:lnSpc>
              <a:buFontTx/>
              <a:buNone/>
            </a:pPr>
            <a:endParaRPr lang="en-US" sz="2800" smtClean="0"/>
          </a:p>
          <a:p>
            <a:pPr eaLnBrk="1" hangingPunct="1">
              <a:lnSpc>
                <a:spcPct val="80000"/>
              </a:lnSpc>
            </a:pPr>
            <a:r>
              <a:rPr lang="en-US" sz="2800" smtClean="0"/>
              <a:t>Water Quality</a:t>
            </a:r>
          </a:p>
          <a:p>
            <a:pPr eaLnBrk="1" hangingPunct="1">
              <a:lnSpc>
                <a:spcPct val="80000"/>
              </a:lnSpc>
              <a:buFontTx/>
              <a:buNone/>
            </a:pPr>
            <a:endParaRPr lang="en-US" sz="2800" smtClean="0"/>
          </a:p>
          <a:p>
            <a:pPr eaLnBrk="1" hangingPunct="1">
              <a:lnSpc>
                <a:spcPct val="80000"/>
              </a:lnSpc>
            </a:pPr>
            <a:r>
              <a:rPr lang="en-US" sz="2800" smtClean="0"/>
              <a:t>Threats to Biodiversity</a:t>
            </a:r>
          </a:p>
          <a:p>
            <a:pPr eaLnBrk="1" hangingPunct="1">
              <a:lnSpc>
                <a:spcPct val="80000"/>
              </a:lnSpc>
              <a:buFontTx/>
              <a:buNone/>
            </a:pPr>
            <a:endParaRPr lang="en-US" sz="2800" smtClean="0"/>
          </a:p>
          <a:p>
            <a:pPr eaLnBrk="1" hangingPunct="1">
              <a:lnSpc>
                <a:spcPct val="80000"/>
              </a:lnSpc>
            </a:pPr>
            <a:r>
              <a:rPr lang="en-US" sz="2800" smtClean="0"/>
              <a:t>Conservation</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256088"/>
            <a:ext cx="3962400" cy="2601912"/>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916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p:cTn id="7" dur="500" fill="hold"/>
                                        <p:tgtEl>
                                          <p:spTgt spid="19353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9353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9353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9353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9353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93539">
                                            <p:txEl>
                                              <p:pRg st="2" end="2"/>
                                            </p:txEl>
                                          </p:spTgt>
                                        </p:tgtEl>
                                        <p:attrNameLst>
                                          <p:attrName>style.visibility</p:attrName>
                                        </p:attrNameLst>
                                      </p:cBhvr>
                                      <p:to>
                                        <p:strVal val="visible"/>
                                      </p:to>
                                    </p:set>
                                    <p:anim calcmode="lin" valueType="num">
                                      <p:cBhvr>
                                        <p:cTn id="16" dur="500" fill="hold"/>
                                        <p:tgtEl>
                                          <p:spTgt spid="193539">
                                            <p:txEl>
                                              <p:pRg st="2" end="2"/>
                                            </p:txEl>
                                          </p:spTgt>
                                        </p:tgtEl>
                                        <p:attrNameLst>
                                          <p:attrName>ppt_w</p:attrName>
                                        </p:attrNameLst>
                                      </p:cBhvr>
                                      <p:tavLst>
                                        <p:tav tm="0">
                                          <p:val>
                                            <p:strVal val="#ppt_w*0.05"/>
                                          </p:val>
                                        </p:tav>
                                        <p:tav tm="100000">
                                          <p:val>
                                            <p:strVal val="#ppt_w"/>
                                          </p:val>
                                        </p:tav>
                                      </p:tavLst>
                                    </p:anim>
                                    <p:anim calcmode="lin" valueType="num">
                                      <p:cBhvr>
                                        <p:cTn id="17" dur="500" fill="hold"/>
                                        <p:tgtEl>
                                          <p:spTgt spid="193539">
                                            <p:txEl>
                                              <p:pRg st="2" end="2"/>
                                            </p:txEl>
                                          </p:spTgt>
                                        </p:tgtEl>
                                        <p:attrNameLst>
                                          <p:attrName>ppt_h</p:attrName>
                                        </p:attrNameLst>
                                      </p:cBhvr>
                                      <p:tavLst>
                                        <p:tav tm="0">
                                          <p:val>
                                            <p:strVal val="#ppt_h"/>
                                          </p:val>
                                        </p:tav>
                                        <p:tav tm="100000">
                                          <p:val>
                                            <p:strVal val="#ppt_h"/>
                                          </p:val>
                                        </p:tav>
                                      </p:tavLst>
                                    </p:anim>
                                    <p:anim calcmode="lin" valueType="num">
                                      <p:cBhvr>
                                        <p:cTn id="18" dur="500" fill="hold"/>
                                        <p:tgtEl>
                                          <p:spTgt spid="193539">
                                            <p:txEl>
                                              <p:pRg st="2" end="2"/>
                                            </p:txEl>
                                          </p:spTgt>
                                        </p:tgtEl>
                                        <p:attrNameLst>
                                          <p:attrName>ppt_x</p:attrName>
                                        </p:attrNameLst>
                                      </p:cBhvr>
                                      <p:tavLst>
                                        <p:tav tm="0">
                                          <p:val>
                                            <p:strVal val="#ppt_x-.2"/>
                                          </p:val>
                                        </p:tav>
                                        <p:tav tm="100000">
                                          <p:val>
                                            <p:strVal val="#ppt_x"/>
                                          </p:val>
                                        </p:tav>
                                      </p:tavLst>
                                    </p:anim>
                                    <p:anim calcmode="lin" valueType="num">
                                      <p:cBhvr>
                                        <p:cTn id="19" dur="500" fill="hold"/>
                                        <p:tgtEl>
                                          <p:spTgt spid="193539">
                                            <p:txEl>
                                              <p:pRg st="2" end="2"/>
                                            </p:txEl>
                                          </p:spTgt>
                                        </p:tgtEl>
                                        <p:attrNameLst>
                                          <p:attrName>ppt_y</p:attrName>
                                        </p:attrNameLst>
                                      </p:cBhvr>
                                      <p:tavLst>
                                        <p:tav tm="0">
                                          <p:val>
                                            <p:strVal val="#ppt_y"/>
                                          </p:val>
                                        </p:tav>
                                        <p:tav tm="100000">
                                          <p:val>
                                            <p:strVal val="#ppt_y"/>
                                          </p:val>
                                        </p:tav>
                                      </p:tavLst>
                                    </p:anim>
                                    <p:animEffect transition="in" filter="fade">
                                      <p:cBhvr>
                                        <p:cTn id="20" dur="500"/>
                                        <p:tgtEl>
                                          <p:spTgt spid="19353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93539">
                                            <p:txEl>
                                              <p:pRg st="4" end="4"/>
                                            </p:txEl>
                                          </p:spTgt>
                                        </p:tgtEl>
                                        <p:attrNameLst>
                                          <p:attrName>style.visibility</p:attrName>
                                        </p:attrNameLst>
                                      </p:cBhvr>
                                      <p:to>
                                        <p:strVal val="visible"/>
                                      </p:to>
                                    </p:set>
                                    <p:anim calcmode="lin" valueType="num">
                                      <p:cBhvr>
                                        <p:cTn id="25" dur="500" fill="hold"/>
                                        <p:tgtEl>
                                          <p:spTgt spid="193539">
                                            <p:txEl>
                                              <p:pRg st="4" end="4"/>
                                            </p:txEl>
                                          </p:spTgt>
                                        </p:tgtEl>
                                        <p:attrNameLst>
                                          <p:attrName>ppt_w</p:attrName>
                                        </p:attrNameLst>
                                      </p:cBhvr>
                                      <p:tavLst>
                                        <p:tav tm="0">
                                          <p:val>
                                            <p:strVal val="#ppt_w*0.05"/>
                                          </p:val>
                                        </p:tav>
                                        <p:tav tm="100000">
                                          <p:val>
                                            <p:strVal val="#ppt_w"/>
                                          </p:val>
                                        </p:tav>
                                      </p:tavLst>
                                    </p:anim>
                                    <p:anim calcmode="lin" valueType="num">
                                      <p:cBhvr>
                                        <p:cTn id="26" dur="500" fill="hold"/>
                                        <p:tgtEl>
                                          <p:spTgt spid="193539">
                                            <p:txEl>
                                              <p:pRg st="4" end="4"/>
                                            </p:txEl>
                                          </p:spTgt>
                                        </p:tgtEl>
                                        <p:attrNameLst>
                                          <p:attrName>ppt_h</p:attrName>
                                        </p:attrNameLst>
                                      </p:cBhvr>
                                      <p:tavLst>
                                        <p:tav tm="0">
                                          <p:val>
                                            <p:strVal val="#ppt_h"/>
                                          </p:val>
                                        </p:tav>
                                        <p:tav tm="100000">
                                          <p:val>
                                            <p:strVal val="#ppt_h"/>
                                          </p:val>
                                        </p:tav>
                                      </p:tavLst>
                                    </p:anim>
                                    <p:anim calcmode="lin" valueType="num">
                                      <p:cBhvr>
                                        <p:cTn id="27" dur="500" fill="hold"/>
                                        <p:tgtEl>
                                          <p:spTgt spid="193539">
                                            <p:txEl>
                                              <p:pRg st="4" end="4"/>
                                            </p:txEl>
                                          </p:spTgt>
                                        </p:tgtEl>
                                        <p:attrNameLst>
                                          <p:attrName>ppt_x</p:attrName>
                                        </p:attrNameLst>
                                      </p:cBhvr>
                                      <p:tavLst>
                                        <p:tav tm="0">
                                          <p:val>
                                            <p:strVal val="#ppt_x-.2"/>
                                          </p:val>
                                        </p:tav>
                                        <p:tav tm="100000">
                                          <p:val>
                                            <p:strVal val="#ppt_x"/>
                                          </p:val>
                                        </p:tav>
                                      </p:tavLst>
                                    </p:anim>
                                    <p:anim calcmode="lin" valueType="num">
                                      <p:cBhvr>
                                        <p:cTn id="28" dur="500" fill="hold"/>
                                        <p:tgtEl>
                                          <p:spTgt spid="193539">
                                            <p:txEl>
                                              <p:pRg st="4" end="4"/>
                                            </p:txEl>
                                          </p:spTgt>
                                        </p:tgtEl>
                                        <p:attrNameLst>
                                          <p:attrName>ppt_y</p:attrName>
                                        </p:attrNameLst>
                                      </p:cBhvr>
                                      <p:tavLst>
                                        <p:tav tm="0">
                                          <p:val>
                                            <p:strVal val="#ppt_y"/>
                                          </p:val>
                                        </p:tav>
                                        <p:tav tm="100000">
                                          <p:val>
                                            <p:strVal val="#ppt_y"/>
                                          </p:val>
                                        </p:tav>
                                      </p:tavLst>
                                    </p:anim>
                                    <p:animEffect transition="in" filter="fade">
                                      <p:cBhvr>
                                        <p:cTn id="29" dur="500"/>
                                        <p:tgtEl>
                                          <p:spTgt spid="193539">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93539">
                                            <p:txEl>
                                              <p:pRg st="6" end="6"/>
                                            </p:txEl>
                                          </p:spTgt>
                                        </p:tgtEl>
                                        <p:attrNameLst>
                                          <p:attrName>style.visibility</p:attrName>
                                        </p:attrNameLst>
                                      </p:cBhvr>
                                      <p:to>
                                        <p:strVal val="visible"/>
                                      </p:to>
                                    </p:set>
                                    <p:anim calcmode="lin" valueType="num">
                                      <p:cBhvr>
                                        <p:cTn id="34" dur="500" fill="hold"/>
                                        <p:tgtEl>
                                          <p:spTgt spid="193539">
                                            <p:txEl>
                                              <p:pRg st="6" end="6"/>
                                            </p:txEl>
                                          </p:spTgt>
                                        </p:tgtEl>
                                        <p:attrNameLst>
                                          <p:attrName>ppt_w</p:attrName>
                                        </p:attrNameLst>
                                      </p:cBhvr>
                                      <p:tavLst>
                                        <p:tav tm="0">
                                          <p:val>
                                            <p:strVal val="#ppt_w*0.05"/>
                                          </p:val>
                                        </p:tav>
                                        <p:tav tm="100000">
                                          <p:val>
                                            <p:strVal val="#ppt_w"/>
                                          </p:val>
                                        </p:tav>
                                      </p:tavLst>
                                    </p:anim>
                                    <p:anim calcmode="lin" valueType="num">
                                      <p:cBhvr>
                                        <p:cTn id="35" dur="500" fill="hold"/>
                                        <p:tgtEl>
                                          <p:spTgt spid="193539">
                                            <p:txEl>
                                              <p:pRg st="6" end="6"/>
                                            </p:txEl>
                                          </p:spTgt>
                                        </p:tgtEl>
                                        <p:attrNameLst>
                                          <p:attrName>ppt_h</p:attrName>
                                        </p:attrNameLst>
                                      </p:cBhvr>
                                      <p:tavLst>
                                        <p:tav tm="0">
                                          <p:val>
                                            <p:strVal val="#ppt_h"/>
                                          </p:val>
                                        </p:tav>
                                        <p:tav tm="100000">
                                          <p:val>
                                            <p:strVal val="#ppt_h"/>
                                          </p:val>
                                        </p:tav>
                                      </p:tavLst>
                                    </p:anim>
                                    <p:anim calcmode="lin" valueType="num">
                                      <p:cBhvr>
                                        <p:cTn id="36" dur="500" fill="hold"/>
                                        <p:tgtEl>
                                          <p:spTgt spid="193539">
                                            <p:txEl>
                                              <p:pRg st="6" end="6"/>
                                            </p:txEl>
                                          </p:spTgt>
                                        </p:tgtEl>
                                        <p:attrNameLst>
                                          <p:attrName>ppt_x</p:attrName>
                                        </p:attrNameLst>
                                      </p:cBhvr>
                                      <p:tavLst>
                                        <p:tav tm="0">
                                          <p:val>
                                            <p:strVal val="#ppt_x-.2"/>
                                          </p:val>
                                        </p:tav>
                                        <p:tav tm="100000">
                                          <p:val>
                                            <p:strVal val="#ppt_x"/>
                                          </p:val>
                                        </p:tav>
                                      </p:tavLst>
                                    </p:anim>
                                    <p:anim calcmode="lin" valueType="num">
                                      <p:cBhvr>
                                        <p:cTn id="37" dur="500" fill="hold"/>
                                        <p:tgtEl>
                                          <p:spTgt spid="193539">
                                            <p:txEl>
                                              <p:pRg st="6" end="6"/>
                                            </p:txEl>
                                          </p:spTgt>
                                        </p:tgtEl>
                                        <p:attrNameLst>
                                          <p:attrName>ppt_y</p:attrName>
                                        </p:attrNameLst>
                                      </p:cBhvr>
                                      <p:tavLst>
                                        <p:tav tm="0">
                                          <p:val>
                                            <p:strVal val="#ppt_y"/>
                                          </p:val>
                                        </p:tav>
                                        <p:tav tm="100000">
                                          <p:val>
                                            <p:strVal val="#ppt_y"/>
                                          </p:val>
                                        </p:tav>
                                      </p:tavLst>
                                    </p:anim>
                                    <p:animEffect transition="in" filter="fade">
                                      <p:cBhvr>
                                        <p:cTn id="38" dur="500"/>
                                        <p:tgtEl>
                                          <p:spTgt spid="193539">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193539">
                                            <p:txEl>
                                              <p:pRg st="8" end="8"/>
                                            </p:txEl>
                                          </p:spTgt>
                                        </p:tgtEl>
                                        <p:attrNameLst>
                                          <p:attrName>style.visibility</p:attrName>
                                        </p:attrNameLst>
                                      </p:cBhvr>
                                      <p:to>
                                        <p:strVal val="visible"/>
                                      </p:to>
                                    </p:set>
                                    <p:anim calcmode="lin" valueType="num">
                                      <p:cBhvr>
                                        <p:cTn id="43" dur="500" fill="hold"/>
                                        <p:tgtEl>
                                          <p:spTgt spid="193539">
                                            <p:txEl>
                                              <p:pRg st="8" end="8"/>
                                            </p:txEl>
                                          </p:spTgt>
                                        </p:tgtEl>
                                        <p:attrNameLst>
                                          <p:attrName>ppt_w</p:attrName>
                                        </p:attrNameLst>
                                      </p:cBhvr>
                                      <p:tavLst>
                                        <p:tav tm="0">
                                          <p:val>
                                            <p:strVal val="#ppt_w*0.05"/>
                                          </p:val>
                                        </p:tav>
                                        <p:tav tm="100000">
                                          <p:val>
                                            <p:strVal val="#ppt_w"/>
                                          </p:val>
                                        </p:tav>
                                      </p:tavLst>
                                    </p:anim>
                                    <p:anim calcmode="lin" valueType="num">
                                      <p:cBhvr>
                                        <p:cTn id="44" dur="500" fill="hold"/>
                                        <p:tgtEl>
                                          <p:spTgt spid="193539">
                                            <p:txEl>
                                              <p:pRg st="8" end="8"/>
                                            </p:txEl>
                                          </p:spTgt>
                                        </p:tgtEl>
                                        <p:attrNameLst>
                                          <p:attrName>ppt_h</p:attrName>
                                        </p:attrNameLst>
                                      </p:cBhvr>
                                      <p:tavLst>
                                        <p:tav tm="0">
                                          <p:val>
                                            <p:strVal val="#ppt_h"/>
                                          </p:val>
                                        </p:tav>
                                        <p:tav tm="100000">
                                          <p:val>
                                            <p:strVal val="#ppt_h"/>
                                          </p:val>
                                        </p:tav>
                                      </p:tavLst>
                                    </p:anim>
                                    <p:anim calcmode="lin" valueType="num">
                                      <p:cBhvr>
                                        <p:cTn id="45" dur="500" fill="hold"/>
                                        <p:tgtEl>
                                          <p:spTgt spid="193539">
                                            <p:txEl>
                                              <p:pRg st="8" end="8"/>
                                            </p:txEl>
                                          </p:spTgt>
                                        </p:tgtEl>
                                        <p:attrNameLst>
                                          <p:attrName>ppt_x</p:attrName>
                                        </p:attrNameLst>
                                      </p:cBhvr>
                                      <p:tavLst>
                                        <p:tav tm="0">
                                          <p:val>
                                            <p:strVal val="#ppt_x-.2"/>
                                          </p:val>
                                        </p:tav>
                                        <p:tav tm="100000">
                                          <p:val>
                                            <p:strVal val="#ppt_x"/>
                                          </p:val>
                                        </p:tav>
                                      </p:tavLst>
                                    </p:anim>
                                    <p:anim calcmode="lin" valueType="num">
                                      <p:cBhvr>
                                        <p:cTn id="46" dur="500" fill="hold"/>
                                        <p:tgtEl>
                                          <p:spTgt spid="193539">
                                            <p:txEl>
                                              <p:pRg st="8" end="8"/>
                                            </p:txEl>
                                          </p:spTgt>
                                        </p:tgtEl>
                                        <p:attrNameLst>
                                          <p:attrName>ppt_y</p:attrName>
                                        </p:attrNameLst>
                                      </p:cBhvr>
                                      <p:tavLst>
                                        <p:tav tm="0">
                                          <p:val>
                                            <p:strVal val="#ppt_y"/>
                                          </p:val>
                                        </p:tav>
                                        <p:tav tm="100000">
                                          <p:val>
                                            <p:strVal val="#ppt_y"/>
                                          </p:val>
                                        </p:tav>
                                      </p:tavLst>
                                    </p:anim>
                                    <p:animEffect transition="in" filter="fade">
                                      <p:cBhvr>
                                        <p:cTn id="47" dur="500"/>
                                        <p:tgtEl>
                                          <p:spTgt spid="1935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0"/>
            <a:ext cx="8229600" cy="1143000"/>
          </a:xfrm>
        </p:spPr>
        <p:txBody>
          <a:bodyPr/>
          <a:lstStyle/>
          <a:p>
            <a:pPr eaLnBrk="1" hangingPunct="1">
              <a:defRPr/>
            </a:pPr>
            <a:r>
              <a:rPr lang="en-US" sz="3600" u="sng" smtClean="0">
                <a:effectLst>
                  <a:outerShdw blurRad="38100" dist="38100" dir="2700000" algn="tl">
                    <a:srgbClr val="000000"/>
                  </a:outerShdw>
                </a:effectLst>
              </a:rPr>
              <a:t>Human pressure on natural resources</a:t>
            </a:r>
          </a:p>
        </p:txBody>
      </p:sp>
      <p:sp>
        <p:nvSpPr>
          <p:cNvPr id="9219" name="Rectangle 3"/>
          <p:cNvSpPr>
            <a:spLocks noGrp="1" noChangeArrowheads="1"/>
          </p:cNvSpPr>
          <p:nvPr>
            <p:ph type="body" idx="1"/>
          </p:nvPr>
        </p:nvSpPr>
        <p:spPr>
          <a:xfrm>
            <a:off x="457200" y="1143000"/>
            <a:ext cx="8229600" cy="5257800"/>
          </a:xfrm>
        </p:spPr>
        <p:txBody>
          <a:bodyPr/>
          <a:lstStyle/>
          <a:p>
            <a:pPr eaLnBrk="1" hangingPunct="1">
              <a:buFontTx/>
              <a:buNone/>
            </a:pPr>
            <a:r>
              <a:rPr lang="en-US" smtClean="0">
                <a:solidFill>
                  <a:schemeClr val="hlink"/>
                </a:solidFill>
              </a:rPr>
              <a:t>Two types of natural resources:</a:t>
            </a:r>
          </a:p>
          <a:p>
            <a:pPr lvl="2" eaLnBrk="1" hangingPunct="1">
              <a:buFont typeface="Wingdings" pitchFamily="2" charset="2"/>
              <a:buChar char="Ø"/>
            </a:pPr>
            <a:r>
              <a:rPr lang="en-US" sz="2800" smtClean="0">
                <a:solidFill>
                  <a:srgbClr val="FFFF00"/>
                </a:solidFill>
              </a:rPr>
              <a:t> Renewable: </a:t>
            </a:r>
            <a:r>
              <a:rPr lang="en-US" sz="2800" smtClean="0">
                <a:solidFill>
                  <a:schemeClr val="tx2"/>
                </a:solidFill>
              </a:rPr>
              <a:t>resources that cannot be used up, or replenish themselves over time.</a:t>
            </a:r>
          </a:p>
          <a:p>
            <a:pPr lvl="2" eaLnBrk="1" hangingPunct="1">
              <a:buFont typeface="Wingdings" pitchFamily="2" charset="2"/>
              <a:buChar char="Ø"/>
            </a:pPr>
            <a:endParaRPr lang="en-US" sz="2800" smtClean="0">
              <a:solidFill>
                <a:srgbClr val="FFFF00"/>
              </a:solidFill>
            </a:endParaRPr>
          </a:p>
          <a:p>
            <a:pPr lvl="2" eaLnBrk="1" hangingPunct="1">
              <a:buFont typeface="Wingdings" pitchFamily="2" charset="2"/>
              <a:buNone/>
            </a:pPr>
            <a:endParaRPr lang="en-US" sz="2800" smtClean="0">
              <a:solidFill>
                <a:srgbClr val="FFFF00"/>
              </a:solidFill>
            </a:endParaRPr>
          </a:p>
          <a:p>
            <a:pPr lvl="2" eaLnBrk="1" hangingPunct="1">
              <a:buFont typeface="Wingdings" pitchFamily="2" charset="2"/>
              <a:buNone/>
            </a:pPr>
            <a:endParaRPr lang="en-US" sz="2800" smtClean="0">
              <a:solidFill>
                <a:srgbClr val="FFFF00"/>
              </a:solidFill>
            </a:endParaRPr>
          </a:p>
          <a:p>
            <a:pPr lvl="2" eaLnBrk="1" hangingPunct="1">
              <a:buFont typeface="Wingdings" pitchFamily="2" charset="2"/>
              <a:buChar char="Ø"/>
            </a:pPr>
            <a:r>
              <a:rPr lang="en-US" sz="2800" smtClean="0">
                <a:solidFill>
                  <a:srgbClr val="FFFF00"/>
                </a:solidFill>
              </a:rPr>
              <a:t> Nonrenewable: </a:t>
            </a:r>
            <a:r>
              <a:rPr lang="en-US" sz="2800" smtClean="0">
                <a:solidFill>
                  <a:schemeClr val="tx2"/>
                </a:solidFill>
              </a:rPr>
              <a:t>resources that are used up faster than they are formed.</a:t>
            </a:r>
            <a:endParaRPr lang="en-US" sz="2800" smtClean="0">
              <a:solidFill>
                <a:srgbClr val="FFFF00"/>
              </a:solidFill>
            </a:endParaRPr>
          </a:p>
        </p:txBody>
      </p:sp>
      <p:pic>
        <p:nvPicPr>
          <p:cNvPr id="208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3200"/>
            <a:ext cx="7842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2" name="Text Box 6"/>
          <p:cNvSpPr txBox="1">
            <a:spLocks noChangeArrowheads="1"/>
          </p:cNvSpPr>
          <p:nvPr/>
        </p:nvSpPr>
        <p:spPr bwMode="auto">
          <a:xfrm>
            <a:off x="1524000" y="3962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Wind</a:t>
            </a:r>
          </a:p>
        </p:txBody>
      </p:sp>
      <p:pic>
        <p:nvPicPr>
          <p:cNvPr id="2089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895600"/>
            <a:ext cx="1447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Text Box 8"/>
          <p:cNvSpPr txBox="1">
            <a:spLocks noChangeArrowheads="1"/>
          </p:cNvSpPr>
          <p:nvPr/>
        </p:nvSpPr>
        <p:spPr bwMode="auto">
          <a:xfrm>
            <a:off x="3124200" y="39624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Wood</a:t>
            </a:r>
          </a:p>
        </p:txBody>
      </p:sp>
      <p:pic>
        <p:nvPicPr>
          <p:cNvPr id="2089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9560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6" name="Text Box 10"/>
          <p:cNvSpPr txBox="1">
            <a:spLocks noChangeArrowheads="1"/>
          </p:cNvSpPr>
          <p:nvPr/>
        </p:nvSpPr>
        <p:spPr bwMode="auto">
          <a:xfrm>
            <a:off x="5105400" y="3962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mtClean="0">
                <a:solidFill>
                  <a:srgbClr val="FFFFFF"/>
                </a:solidFill>
              </a:rPr>
              <a:t>Fresh-water</a:t>
            </a:r>
          </a:p>
        </p:txBody>
      </p:sp>
      <p:pic>
        <p:nvPicPr>
          <p:cNvPr id="20890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2895600"/>
            <a:ext cx="12382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8" name="Text Box 12"/>
          <p:cNvSpPr txBox="1">
            <a:spLocks noChangeArrowheads="1"/>
          </p:cNvSpPr>
          <p:nvPr/>
        </p:nvSpPr>
        <p:spPr bwMode="auto">
          <a:xfrm>
            <a:off x="6324600" y="40386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Fish</a:t>
            </a:r>
          </a:p>
        </p:txBody>
      </p:sp>
      <p:pic>
        <p:nvPicPr>
          <p:cNvPr id="20890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5334000"/>
            <a:ext cx="13335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10" name="Text Box 14"/>
          <p:cNvSpPr txBox="1">
            <a:spLocks noChangeArrowheads="1"/>
          </p:cNvSpPr>
          <p:nvPr/>
        </p:nvSpPr>
        <p:spPr bwMode="auto">
          <a:xfrm>
            <a:off x="1600200" y="6324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Coal</a:t>
            </a:r>
          </a:p>
        </p:txBody>
      </p:sp>
      <p:pic>
        <p:nvPicPr>
          <p:cNvPr id="208911"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257800"/>
            <a:ext cx="14859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12" name="Text Box 16"/>
          <p:cNvSpPr txBox="1">
            <a:spLocks noChangeArrowheads="1"/>
          </p:cNvSpPr>
          <p:nvPr/>
        </p:nvSpPr>
        <p:spPr bwMode="auto">
          <a:xfrm>
            <a:off x="3657600" y="63246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Oil</a:t>
            </a:r>
          </a:p>
        </p:txBody>
      </p:sp>
      <p:pic>
        <p:nvPicPr>
          <p:cNvPr id="208914"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5181600"/>
            <a:ext cx="1171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15" name="Text Box 19"/>
          <p:cNvSpPr txBox="1">
            <a:spLocks noChangeArrowheads="1"/>
          </p:cNvSpPr>
          <p:nvPr/>
        </p:nvSpPr>
        <p:spPr bwMode="auto">
          <a:xfrm>
            <a:off x="5486400" y="63246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mtClean="0">
                <a:solidFill>
                  <a:srgbClr val="FFFFFF"/>
                </a:solidFill>
              </a:rPr>
              <a:t>Nuclear</a:t>
            </a:r>
          </a:p>
        </p:txBody>
      </p:sp>
      <p:pic>
        <p:nvPicPr>
          <p:cNvPr id="208916"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5029200"/>
            <a:ext cx="83661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17" name="Text Box 21"/>
          <p:cNvSpPr txBox="1">
            <a:spLocks noChangeArrowheads="1"/>
          </p:cNvSpPr>
          <p:nvPr/>
        </p:nvSpPr>
        <p:spPr bwMode="auto">
          <a:xfrm>
            <a:off x="7086600" y="6324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mtClean="0">
                <a:solidFill>
                  <a:srgbClr val="FFFFFF"/>
                </a:solidFill>
              </a:rPr>
              <a:t>Natural Gas</a:t>
            </a:r>
          </a:p>
        </p:txBody>
      </p:sp>
    </p:spTree>
    <p:extLst>
      <p:ext uri="{BB962C8B-B14F-4D97-AF65-F5344CB8AC3E}">
        <p14:creationId xmlns:p14="http://schemas.microsoft.com/office/powerpoint/2010/main" val="1906653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8902"/>
                                        </p:tgtEl>
                                        <p:attrNameLst>
                                          <p:attrName>style.visibility</p:attrName>
                                        </p:attrNameLst>
                                      </p:cBhvr>
                                      <p:to>
                                        <p:strVal val="visible"/>
                                      </p:to>
                                    </p:set>
                                    <p:animEffect transition="in" filter="fade">
                                      <p:cBhvr>
                                        <p:cTn id="7" dur="1000"/>
                                        <p:tgtEl>
                                          <p:spTgt spid="208902"/>
                                        </p:tgtEl>
                                      </p:cBhvr>
                                    </p:animEffect>
                                    <p:anim calcmode="lin" valueType="num">
                                      <p:cBhvr>
                                        <p:cTn id="8" dur="1000" fill="hold"/>
                                        <p:tgtEl>
                                          <p:spTgt spid="208902"/>
                                        </p:tgtEl>
                                        <p:attrNameLst>
                                          <p:attrName>ppt_x</p:attrName>
                                        </p:attrNameLst>
                                      </p:cBhvr>
                                      <p:tavLst>
                                        <p:tav tm="0">
                                          <p:val>
                                            <p:strVal val="#ppt_x"/>
                                          </p:val>
                                        </p:tav>
                                        <p:tav tm="100000">
                                          <p:val>
                                            <p:strVal val="#ppt_x"/>
                                          </p:val>
                                        </p:tav>
                                      </p:tavLst>
                                    </p:anim>
                                    <p:anim calcmode="lin" valueType="num">
                                      <p:cBhvr>
                                        <p:cTn id="9" dur="1000" fill="hold"/>
                                        <p:tgtEl>
                                          <p:spTgt spid="20890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8900"/>
                                        </p:tgtEl>
                                        <p:attrNameLst>
                                          <p:attrName>style.visibility</p:attrName>
                                        </p:attrNameLst>
                                      </p:cBhvr>
                                      <p:to>
                                        <p:strVal val="visible"/>
                                      </p:to>
                                    </p:set>
                                    <p:animEffect transition="in" filter="fade">
                                      <p:cBhvr>
                                        <p:cTn id="12" dur="1000"/>
                                        <p:tgtEl>
                                          <p:spTgt spid="208900"/>
                                        </p:tgtEl>
                                      </p:cBhvr>
                                    </p:animEffect>
                                    <p:anim calcmode="lin" valueType="num">
                                      <p:cBhvr>
                                        <p:cTn id="13" dur="1000" fill="hold"/>
                                        <p:tgtEl>
                                          <p:spTgt spid="208900"/>
                                        </p:tgtEl>
                                        <p:attrNameLst>
                                          <p:attrName>ppt_x</p:attrName>
                                        </p:attrNameLst>
                                      </p:cBhvr>
                                      <p:tavLst>
                                        <p:tav tm="0">
                                          <p:val>
                                            <p:strVal val="#ppt_x"/>
                                          </p:val>
                                        </p:tav>
                                        <p:tav tm="100000">
                                          <p:val>
                                            <p:strVal val="#ppt_x"/>
                                          </p:val>
                                        </p:tav>
                                      </p:tavLst>
                                    </p:anim>
                                    <p:anim calcmode="lin" valueType="num">
                                      <p:cBhvr>
                                        <p:cTn id="14" dur="1000" fill="hold"/>
                                        <p:tgtEl>
                                          <p:spTgt spid="20890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208903"/>
                                        </p:tgtEl>
                                        <p:attrNameLst>
                                          <p:attrName>style.visibility</p:attrName>
                                        </p:attrNameLst>
                                      </p:cBhvr>
                                      <p:to>
                                        <p:strVal val="visible"/>
                                      </p:to>
                                    </p:set>
                                    <p:animEffect transition="in" filter="fade">
                                      <p:cBhvr>
                                        <p:cTn id="19" dur="1000"/>
                                        <p:tgtEl>
                                          <p:spTgt spid="208903"/>
                                        </p:tgtEl>
                                      </p:cBhvr>
                                    </p:animEffect>
                                    <p:anim calcmode="lin" valueType="num">
                                      <p:cBhvr>
                                        <p:cTn id="20" dur="1000" fill="hold"/>
                                        <p:tgtEl>
                                          <p:spTgt spid="208903"/>
                                        </p:tgtEl>
                                        <p:attrNameLst>
                                          <p:attrName>ppt_x</p:attrName>
                                        </p:attrNameLst>
                                      </p:cBhvr>
                                      <p:tavLst>
                                        <p:tav tm="0">
                                          <p:val>
                                            <p:strVal val="#ppt_x"/>
                                          </p:val>
                                        </p:tav>
                                        <p:tav tm="100000">
                                          <p:val>
                                            <p:strVal val="#ppt_x"/>
                                          </p:val>
                                        </p:tav>
                                      </p:tavLst>
                                    </p:anim>
                                    <p:anim calcmode="lin" valueType="num">
                                      <p:cBhvr>
                                        <p:cTn id="21" dur="1000" fill="hold"/>
                                        <p:tgtEl>
                                          <p:spTgt spid="20890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08904"/>
                                        </p:tgtEl>
                                        <p:attrNameLst>
                                          <p:attrName>style.visibility</p:attrName>
                                        </p:attrNameLst>
                                      </p:cBhvr>
                                      <p:to>
                                        <p:strVal val="visible"/>
                                      </p:to>
                                    </p:set>
                                    <p:animEffect transition="in" filter="fade">
                                      <p:cBhvr>
                                        <p:cTn id="24" dur="1000"/>
                                        <p:tgtEl>
                                          <p:spTgt spid="208904"/>
                                        </p:tgtEl>
                                      </p:cBhvr>
                                    </p:animEffect>
                                    <p:anim calcmode="lin" valueType="num">
                                      <p:cBhvr>
                                        <p:cTn id="25" dur="1000" fill="hold"/>
                                        <p:tgtEl>
                                          <p:spTgt spid="208904"/>
                                        </p:tgtEl>
                                        <p:attrNameLst>
                                          <p:attrName>ppt_x</p:attrName>
                                        </p:attrNameLst>
                                      </p:cBhvr>
                                      <p:tavLst>
                                        <p:tav tm="0">
                                          <p:val>
                                            <p:strVal val="#ppt_x"/>
                                          </p:val>
                                        </p:tav>
                                        <p:tav tm="100000">
                                          <p:val>
                                            <p:strVal val="#ppt_x"/>
                                          </p:val>
                                        </p:tav>
                                      </p:tavLst>
                                    </p:anim>
                                    <p:anim calcmode="lin" valueType="num">
                                      <p:cBhvr>
                                        <p:cTn id="26" dur="1000" fill="hold"/>
                                        <p:tgtEl>
                                          <p:spTgt spid="20890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208905"/>
                                        </p:tgtEl>
                                        <p:attrNameLst>
                                          <p:attrName>style.visibility</p:attrName>
                                        </p:attrNameLst>
                                      </p:cBhvr>
                                      <p:to>
                                        <p:strVal val="visible"/>
                                      </p:to>
                                    </p:set>
                                    <p:animEffect transition="in" filter="fade">
                                      <p:cBhvr>
                                        <p:cTn id="31" dur="1000"/>
                                        <p:tgtEl>
                                          <p:spTgt spid="208905"/>
                                        </p:tgtEl>
                                      </p:cBhvr>
                                    </p:animEffect>
                                    <p:anim calcmode="lin" valueType="num">
                                      <p:cBhvr>
                                        <p:cTn id="32" dur="1000" fill="hold"/>
                                        <p:tgtEl>
                                          <p:spTgt spid="208905"/>
                                        </p:tgtEl>
                                        <p:attrNameLst>
                                          <p:attrName>ppt_x</p:attrName>
                                        </p:attrNameLst>
                                      </p:cBhvr>
                                      <p:tavLst>
                                        <p:tav tm="0">
                                          <p:val>
                                            <p:strVal val="#ppt_x"/>
                                          </p:val>
                                        </p:tav>
                                        <p:tav tm="100000">
                                          <p:val>
                                            <p:strVal val="#ppt_x"/>
                                          </p:val>
                                        </p:tav>
                                      </p:tavLst>
                                    </p:anim>
                                    <p:anim calcmode="lin" valueType="num">
                                      <p:cBhvr>
                                        <p:cTn id="33" dur="1000" fill="hold"/>
                                        <p:tgtEl>
                                          <p:spTgt spid="208905"/>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08906"/>
                                        </p:tgtEl>
                                        <p:attrNameLst>
                                          <p:attrName>style.visibility</p:attrName>
                                        </p:attrNameLst>
                                      </p:cBhvr>
                                      <p:to>
                                        <p:strVal val="visible"/>
                                      </p:to>
                                    </p:set>
                                    <p:animEffect transition="in" filter="fade">
                                      <p:cBhvr>
                                        <p:cTn id="36" dur="1000"/>
                                        <p:tgtEl>
                                          <p:spTgt spid="208906"/>
                                        </p:tgtEl>
                                      </p:cBhvr>
                                    </p:animEffect>
                                    <p:anim calcmode="lin" valueType="num">
                                      <p:cBhvr>
                                        <p:cTn id="37" dur="1000" fill="hold"/>
                                        <p:tgtEl>
                                          <p:spTgt spid="208906"/>
                                        </p:tgtEl>
                                        <p:attrNameLst>
                                          <p:attrName>ppt_x</p:attrName>
                                        </p:attrNameLst>
                                      </p:cBhvr>
                                      <p:tavLst>
                                        <p:tav tm="0">
                                          <p:val>
                                            <p:strVal val="#ppt_x"/>
                                          </p:val>
                                        </p:tav>
                                        <p:tav tm="100000">
                                          <p:val>
                                            <p:strVal val="#ppt_x"/>
                                          </p:val>
                                        </p:tav>
                                      </p:tavLst>
                                    </p:anim>
                                    <p:anim calcmode="lin" valueType="num">
                                      <p:cBhvr>
                                        <p:cTn id="38" dur="1000" fill="hold"/>
                                        <p:tgtEl>
                                          <p:spTgt spid="208906"/>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nodeType="clickEffect">
                                  <p:stCondLst>
                                    <p:cond delay="0"/>
                                  </p:stCondLst>
                                  <p:childTnLst>
                                    <p:set>
                                      <p:cBhvr>
                                        <p:cTn id="42" dur="1" fill="hold">
                                          <p:stCondLst>
                                            <p:cond delay="0"/>
                                          </p:stCondLst>
                                        </p:cTn>
                                        <p:tgtEl>
                                          <p:spTgt spid="208907"/>
                                        </p:tgtEl>
                                        <p:attrNameLst>
                                          <p:attrName>style.visibility</p:attrName>
                                        </p:attrNameLst>
                                      </p:cBhvr>
                                      <p:to>
                                        <p:strVal val="visible"/>
                                      </p:to>
                                    </p:set>
                                    <p:animEffect transition="in" filter="fade">
                                      <p:cBhvr>
                                        <p:cTn id="43" dur="1000"/>
                                        <p:tgtEl>
                                          <p:spTgt spid="208907"/>
                                        </p:tgtEl>
                                      </p:cBhvr>
                                    </p:animEffect>
                                    <p:anim calcmode="lin" valueType="num">
                                      <p:cBhvr>
                                        <p:cTn id="44" dur="1000" fill="hold"/>
                                        <p:tgtEl>
                                          <p:spTgt spid="208907"/>
                                        </p:tgtEl>
                                        <p:attrNameLst>
                                          <p:attrName>ppt_x</p:attrName>
                                        </p:attrNameLst>
                                      </p:cBhvr>
                                      <p:tavLst>
                                        <p:tav tm="0">
                                          <p:val>
                                            <p:strVal val="#ppt_x"/>
                                          </p:val>
                                        </p:tav>
                                        <p:tav tm="100000">
                                          <p:val>
                                            <p:strVal val="#ppt_x"/>
                                          </p:val>
                                        </p:tav>
                                      </p:tavLst>
                                    </p:anim>
                                    <p:anim calcmode="lin" valueType="num">
                                      <p:cBhvr>
                                        <p:cTn id="45" dur="1000" fill="hold"/>
                                        <p:tgtEl>
                                          <p:spTgt spid="208907"/>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08908"/>
                                        </p:tgtEl>
                                        <p:attrNameLst>
                                          <p:attrName>style.visibility</p:attrName>
                                        </p:attrNameLst>
                                      </p:cBhvr>
                                      <p:to>
                                        <p:strVal val="visible"/>
                                      </p:to>
                                    </p:set>
                                    <p:animEffect transition="in" filter="fade">
                                      <p:cBhvr>
                                        <p:cTn id="48" dur="1000"/>
                                        <p:tgtEl>
                                          <p:spTgt spid="208908"/>
                                        </p:tgtEl>
                                      </p:cBhvr>
                                    </p:animEffect>
                                    <p:anim calcmode="lin" valueType="num">
                                      <p:cBhvr>
                                        <p:cTn id="49" dur="1000" fill="hold"/>
                                        <p:tgtEl>
                                          <p:spTgt spid="208908"/>
                                        </p:tgtEl>
                                        <p:attrNameLst>
                                          <p:attrName>ppt_x</p:attrName>
                                        </p:attrNameLst>
                                      </p:cBhvr>
                                      <p:tavLst>
                                        <p:tav tm="0">
                                          <p:val>
                                            <p:strVal val="#ppt_x"/>
                                          </p:val>
                                        </p:tav>
                                        <p:tav tm="100000">
                                          <p:val>
                                            <p:strVal val="#ppt_x"/>
                                          </p:val>
                                        </p:tav>
                                      </p:tavLst>
                                    </p:anim>
                                    <p:anim calcmode="lin" valueType="num">
                                      <p:cBhvr>
                                        <p:cTn id="50" dur="1000" fill="hold"/>
                                        <p:tgtEl>
                                          <p:spTgt spid="208908"/>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nodeType="clickEffect">
                                  <p:stCondLst>
                                    <p:cond delay="0"/>
                                  </p:stCondLst>
                                  <p:childTnLst>
                                    <p:set>
                                      <p:cBhvr>
                                        <p:cTn id="54" dur="1" fill="hold">
                                          <p:stCondLst>
                                            <p:cond delay="0"/>
                                          </p:stCondLst>
                                        </p:cTn>
                                        <p:tgtEl>
                                          <p:spTgt spid="208909"/>
                                        </p:tgtEl>
                                        <p:attrNameLst>
                                          <p:attrName>style.visibility</p:attrName>
                                        </p:attrNameLst>
                                      </p:cBhvr>
                                      <p:to>
                                        <p:strVal val="visible"/>
                                      </p:to>
                                    </p:set>
                                    <p:animEffect transition="in" filter="fade">
                                      <p:cBhvr>
                                        <p:cTn id="55" dur="1000"/>
                                        <p:tgtEl>
                                          <p:spTgt spid="208909"/>
                                        </p:tgtEl>
                                      </p:cBhvr>
                                    </p:animEffect>
                                    <p:anim calcmode="lin" valueType="num">
                                      <p:cBhvr>
                                        <p:cTn id="56" dur="1000" fill="hold"/>
                                        <p:tgtEl>
                                          <p:spTgt spid="208909"/>
                                        </p:tgtEl>
                                        <p:attrNameLst>
                                          <p:attrName>ppt_x</p:attrName>
                                        </p:attrNameLst>
                                      </p:cBhvr>
                                      <p:tavLst>
                                        <p:tav tm="0">
                                          <p:val>
                                            <p:strVal val="#ppt_x"/>
                                          </p:val>
                                        </p:tav>
                                        <p:tav tm="100000">
                                          <p:val>
                                            <p:strVal val="#ppt_x"/>
                                          </p:val>
                                        </p:tav>
                                      </p:tavLst>
                                    </p:anim>
                                    <p:anim calcmode="lin" valueType="num">
                                      <p:cBhvr>
                                        <p:cTn id="57" dur="1000" fill="hold"/>
                                        <p:tgtEl>
                                          <p:spTgt spid="208909"/>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208910"/>
                                        </p:tgtEl>
                                        <p:attrNameLst>
                                          <p:attrName>style.visibility</p:attrName>
                                        </p:attrNameLst>
                                      </p:cBhvr>
                                      <p:to>
                                        <p:strVal val="visible"/>
                                      </p:to>
                                    </p:set>
                                    <p:animEffect transition="in" filter="fade">
                                      <p:cBhvr>
                                        <p:cTn id="60" dur="1000"/>
                                        <p:tgtEl>
                                          <p:spTgt spid="208910"/>
                                        </p:tgtEl>
                                      </p:cBhvr>
                                    </p:animEffect>
                                    <p:anim calcmode="lin" valueType="num">
                                      <p:cBhvr>
                                        <p:cTn id="61" dur="1000" fill="hold"/>
                                        <p:tgtEl>
                                          <p:spTgt spid="208910"/>
                                        </p:tgtEl>
                                        <p:attrNameLst>
                                          <p:attrName>ppt_x</p:attrName>
                                        </p:attrNameLst>
                                      </p:cBhvr>
                                      <p:tavLst>
                                        <p:tav tm="0">
                                          <p:val>
                                            <p:strVal val="#ppt_x"/>
                                          </p:val>
                                        </p:tav>
                                        <p:tav tm="100000">
                                          <p:val>
                                            <p:strVal val="#ppt_x"/>
                                          </p:val>
                                        </p:tav>
                                      </p:tavLst>
                                    </p:anim>
                                    <p:anim calcmode="lin" valueType="num">
                                      <p:cBhvr>
                                        <p:cTn id="62" dur="1000" fill="hold"/>
                                        <p:tgtEl>
                                          <p:spTgt spid="208910"/>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7" presetClass="entr" presetSubtype="0" fill="hold" nodeType="clickEffect">
                                  <p:stCondLst>
                                    <p:cond delay="0"/>
                                  </p:stCondLst>
                                  <p:childTnLst>
                                    <p:set>
                                      <p:cBhvr>
                                        <p:cTn id="66" dur="1" fill="hold">
                                          <p:stCondLst>
                                            <p:cond delay="0"/>
                                          </p:stCondLst>
                                        </p:cTn>
                                        <p:tgtEl>
                                          <p:spTgt spid="208911"/>
                                        </p:tgtEl>
                                        <p:attrNameLst>
                                          <p:attrName>style.visibility</p:attrName>
                                        </p:attrNameLst>
                                      </p:cBhvr>
                                      <p:to>
                                        <p:strVal val="visible"/>
                                      </p:to>
                                    </p:set>
                                    <p:animEffect transition="in" filter="fade">
                                      <p:cBhvr>
                                        <p:cTn id="67" dur="1000"/>
                                        <p:tgtEl>
                                          <p:spTgt spid="208911"/>
                                        </p:tgtEl>
                                      </p:cBhvr>
                                    </p:animEffect>
                                    <p:anim calcmode="lin" valueType="num">
                                      <p:cBhvr>
                                        <p:cTn id="68" dur="1000" fill="hold"/>
                                        <p:tgtEl>
                                          <p:spTgt spid="208911"/>
                                        </p:tgtEl>
                                        <p:attrNameLst>
                                          <p:attrName>ppt_x</p:attrName>
                                        </p:attrNameLst>
                                      </p:cBhvr>
                                      <p:tavLst>
                                        <p:tav tm="0">
                                          <p:val>
                                            <p:strVal val="#ppt_x"/>
                                          </p:val>
                                        </p:tav>
                                        <p:tav tm="100000">
                                          <p:val>
                                            <p:strVal val="#ppt_x"/>
                                          </p:val>
                                        </p:tav>
                                      </p:tavLst>
                                    </p:anim>
                                    <p:anim calcmode="lin" valueType="num">
                                      <p:cBhvr>
                                        <p:cTn id="69" dur="1000" fill="hold"/>
                                        <p:tgtEl>
                                          <p:spTgt spid="208911"/>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208912"/>
                                        </p:tgtEl>
                                        <p:attrNameLst>
                                          <p:attrName>style.visibility</p:attrName>
                                        </p:attrNameLst>
                                      </p:cBhvr>
                                      <p:to>
                                        <p:strVal val="visible"/>
                                      </p:to>
                                    </p:set>
                                    <p:animEffect transition="in" filter="fade">
                                      <p:cBhvr>
                                        <p:cTn id="72" dur="1000"/>
                                        <p:tgtEl>
                                          <p:spTgt spid="208912"/>
                                        </p:tgtEl>
                                      </p:cBhvr>
                                    </p:animEffect>
                                    <p:anim calcmode="lin" valueType="num">
                                      <p:cBhvr>
                                        <p:cTn id="73" dur="1000" fill="hold"/>
                                        <p:tgtEl>
                                          <p:spTgt spid="208912"/>
                                        </p:tgtEl>
                                        <p:attrNameLst>
                                          <p:attrName>ppt_x</p:attrName>
                                        </p:attrNameLst>
                                      </p:cBhvr>
                                      <p:tavLst>
                                        <p:tav tm="0">
                                          <p:val>
                                            <p:strVal val="#ppt_x"/>
                                          </p:val>
                                        </p:tav>
                                        <p:tav tm="100000">
                                          <p:val>
                                            <p:strVal val="#ppt_x"/>
                                          </p:val>
                                        </p:tav>
                                      </p:tavLst>
                                    </p:anim>
                                    <p:anim calcmode="lin" valueType="num">
                                      <p:cBhvr>
                                        <p:cTn id="74" dur="1000" fill="hold"/>
                                        <p:tgtEl>
                                          <p:spTgt spid="208912"/>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7" presetClass="entr" presetSubtype="0" fill="hold" nodeType="clickEffect">
                                  <p:stCondLst>
                                    <p:cond delay="0"/>
                                  </p:stCondLst>
                                  <p:childTnLst>
                                    <p:set>
                                      <p:cBhvr>
                                        <p:cTn id="78" dur="1" fill="hold">
                                          <p:stCondLst>
                                            <p:cond delay="0"/>
                                          </p:stCondLst>
                                        </p:cTn>
                                        <p:tgtEl>
                                          <p:spTgt spid="208914"/>
                                        </p:tgtEl>
                                        <p:attrNameLst>
                                          <p:attrName>style.visibility</p:attrName>
                                        </p:attrNameLst>
                                      </p:cBhvr>
                                      <p:to>
                                        <p:strVal val="visible"/>
                                      </p:to>
                                    </p:set>
                                    <p:animEffect transition="in" filter="fade">
                                      <p:cBhvr>
                                        <p:cTn id="79" dur="1000"/>
                                        <p:tgtEl>
                                          <p:spTgt spid="208914"/>
                                        </p:tgtEl>
                                      </p:cBhvr>
                                    </p:animEffect>
                                    <p:anim calcmode="lin" valueType="num">
                                      <p:cBhvr>
                                        <p:cTn id="80" dur="1000" fill="hold"/>
                                        <p:tgtEl>
                                          <p:spTgt spid="208914"/>
                                        </p:tgtEl>
                                        <p:attrNameLst>
                                          <p:attrName>ppt_x</p:attrName>
                                        </p:attrNameLst>
                                      </p:cBhvr>
                                      <p:tavLst>
                                        <p:tav tm="0">
                                          <p:val>
                                            <p:strVal val="#ppt_x"/>
                                          </p:val>
                                        </p:tav>
                                        <p:tav tm="100000">
                                          <p:val>
                                            <p:strVal val="#ppt_x"/>
                                          </p:val>
                                        </p:tav>
                                      </p:tavLst>
                                    </p:anim>
                                    <p:anim calcmode="lin" valueType="num">
                                      <p:cBhvr>
                                        <p:cTn id="81" dur="1000" fill="hold"/>
                                        <p:tgtEl>
                                          <p:spTgt spid="208914"/>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208915"/>
                                        </p:tgtEl>
                                        <p:attrNameLst>
                                          <p:attrName>style.visibility</p:attrName>
                                        </p:attrNameLst>
                                      </p:cBhvr>
                                      <p:to>
                                        <p:strVal val="visible"/>
                                      </p:to>
                                    </p:set>
                                    <p:animEffect transition="in" filter="fade">
                                      <p:cBhvr>
                                        <p:cTn id="84" dur="1000"/>
                                        <p:tgtEl>
                                          <p:spTgt spid="208915"/>
                                        </p:tgtEl>
                                      </p:cBhvr>
                                    </p:animEffect>
                                    <p:anim calcmode="lin" valueType="num">
                                      <p:cBhvr>
                                        <p:cTn id="85" dur="1000" fill="hold"/>
                                        <p:tgtEl>
                                          <p:spTgt spid="208915"/>
                                        </p:tgtEl>
                                        <p:attrNameLst>
                                          <p:attrName>ppt_x</p:attrName>
                                        </p:attrNameLst>
                                      </p:cBhvr>
                                      <p:tavLst>
                                        <p:tav tm="0">
                                          <p:val>
                                            <p:strVal val="#ppt_x"/>
                                          </p:val>
                                        </p:tav>
                                        <p:tav tm="100000">
                                          <p:val>
                                            <p:strVal val="#ppt_x"/>
                                          </p:val>
                                        </p:tav>
                                      </p:tavLst>
                                    </p:anim>
                                    <p:anim calcmode="lin" valueType="num">
                                      <p:cBhvr>
                                        <p:cTn id="86" dur="1000" fill="hold"/>
                                        <p:tgtEl>
                                          <p:spTgt spid="208915"/>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47" presetClass="entr" presetSubtype="0" fill="hold" nodeType="clickEffect">
                                  <p:stCondLst>
                                    <p:cond delay="0"/>
                                  </p:stCondLst>
                                  <p:childTnLst>
                                    <p:set>
                                      <p:cBhvr>
                                        <p:cTn id="90" dur="1" fill="hold">
                                          <p:stCondLst>
                                            <p:cond delay="0"/>
                                          </p:stCondLst>
                                        </p:cTn>
                                        <p:tgtEl>
                                          <p:spTgt spid="208916"/>
                                        </p:tgtEl>
                                        <p:attrNameLst>
                                          <p:attrName>style.visibility</p:attrName>
                                        </p:attrNameLst>
                                      </p:cBhvr>
                                      <p:to>
                                        <p:strVal val="visible"/>
                                      </p:to>
                                    </p:set>
                                    <p:animEffect transition="in" filter="fade">
                                      <p:cBhvr>
                                        <p:cTn id="91" dur="1000"/>
                                        <p:tgtEl>
                                          <p:spTgt spid="208916"/>
                                        </p:tgtEl>
                                      </p:cBhvr>
                                    </p:animEffect>
                                    <p:anim calcmode="lin" valueType="num">
                                      <p:cBhvr>
                                        <p:cTn id="92" dur="1000" fill="hold"/>
                                        <p:tgtEl>
                                          <p:spTgt spid="208916"/>
                                        </p:tgtEl>
                                        <p:attrNameLst>
                                          <p:attrName>ppt_x</p:attrName>
                                        </p:attrNameLst>
                                      </p:cBhvr>
                                      <p:tavLst>
                                        <p:tav tm="0">
                                          <p:val>
                                            <p:strVal val="#ppt_x"/>
                                          </p:val>
                                        </p:tav>
                                        <p:tav tm="100000">
                                          <p:val>
                                            <p:strVal val="#ppt_x"/>
                                          </p:val>
                                        </p:tav>
                                      </p:tavLst>
                                    </p:anim>
                                    <p:anim calcmode="lin" valueType="num">
                                      <p:cBhvr>
                                        <p:cTn id="93" dur="1000" fill="hold"/>
                                        <p:tgtEl>
                                          <p:spTgt spid="208916"/>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208917"/>
                                        </p:tgtEl>
                                        <p:attrNameLst>
                                          <p:attrName>style.visibility</p:attrName>
                                        </p:attrNameLst>
                                      </p:cBhvr>
                                      <p:to>
                                        <p:strVal val="visible"/>
                                      </p:to>
                                    </p:set>
                                    <p:animEffect transition="in" filter="fade">
                                      <p:cBhvr>
                                        <p:cTn id="96" dur="1000"/>
                                        <p:tgtEl>
                                          <p:spTgt spid="208917"/>
                                        </p:tgtEl>
                                      </p:cBhvr>
                                    </p:animEffect>
                                    <p:anim calcmode="lin" valueType="num">
                                      <p:cBhvr>
                                        <p:cTn id="97" dur="1000" fill="hold"/>
                                        <p:tgtEl>
                                          <p:spTgt spid="208917"/>
                                        </p:tgtEl>
                                        <p:attrNameLst>
                                          <p:attrName>ppt_x</p:attrName>
                                        </p:attrNameLst>
                                      </p:cBhvr>
                                      <p:tavLst>
                                        <p:tav tm="0">
                                          <p:val>
                                            <p:strVal val="#ppt_x"/>
                                          </p:val>
                                        </p:tav>
                                        <p:tav tm="100000">
                                          <p:val>
                                            <p:strVal val="#ppt_x"/>
                                          </p:val>
                                        </p:tav>
                                      </p:tavLst>
                                    </p:anim>
                                    <p:anim calcmode="lin" valueType="num">
                                      <p:cBhvr>
                                        <p:cTn id="98" dur="1000" fill="hold"/>
                                        <p:tgtEl>
                                          <p:spTgt spid="2089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2" grpId="0"/>
      <p:bldP spid="208904" grpId="0"/>
      <p:bldP spid="208906" grpId="0"/>
      <p:bldP spid="208908" grpId="0"/>
      <p:bldP spid="208910" grpId="0"/>
      <p:bldP spid="208912" grpId="0"/>
      <p:bldP spid="208915" grpId="0"/>
      <p:bldP spid="2089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000" u="sng" smtClean="0"/>
              <a:t>Water Quality</a:t>
            </a:r>
          </a:p>
        </p:txBody>
      </p:sp>
      <p:sp>
        <p:nvSpPr>
          <p:cNvPr id="235523" name="Rectangle 3"/>
          <p:cNvSpPr>
            <a:spLocks noGrp="1" noChangeArrowheads="1"/>
          </p:cNvSpPr>
          <p:nvPr>
            <p:ph type="body" idx="1"/>
          </p:nvPr>
        </p:nvSpPr>
        <p:spPr>
          <a:xfrm>
            <a:off x="457200" y="1600200"/>
            <a:ext cx="4419600" cy="5257800"/>
          </a:xfrm>
        </p:spPr>
        <p:txBody>
          <a:bodyPr/>
          <a:lstStyle/>
          <a:p>
            <a:pPr eaLnBrk="1" hangingPunct="1">
              <a:lnSpc>
                <a:spcPct val="80000"/>
              </a:lnSpc>
              <a:buFontTx/>
              <a:buNone/>
            </a:pPr>
            <a:r>
              <a:rPr lang="en-US" sz="2400" smtClean="0">
                <a:solidFill>
                  <a:srgbClr val="FFFF00"/>
                </a:solidFill>
              </a:rPr>
              <a:t>Pollution can also have major impacts on water ecosystems.</a:t>
            </a:r>
          </a:p>
          <a:p>
            <a:pPr eaLnBrk="1" hangingPunct="1">
              <a:lnSpc>
                <a:spcPct val="80000"/>
              </a:lnSpc>
              <a:buFontTx/>
              <a:buNone/>
            </a:pPr>
            <a:endParaRPr lang="en-US" sz="2400" smtClean="0">
              <a:solidFill>
                <a:srgbClr val="FFFF00"/>
              </a:solidFill>
            </a:endParaRPr>
          </a:p>
          <a:p>
            <a:pPr eaLnBrk="1" hangingPunct="1">
              <a:lnSpc>
                <a:spcPct val="80000"/>
              </a:lnSpc>
              <a:buFontTx/>
              <a:buNone/>
            </a:pPr>
            <a:r>
              <a:rPr lang="en-US" sz="2400" smtClean="0"/>
              <a:t>Detergents and fertilizers can stimulate plant and algae overgrowth in lakes.</a:t>
            </a:r>
          </a:p>
          <a:p>
            <a:pPr eaLnBrk="1" hangingPunct="1">
              <a:lnSpc>
                <a:spcPct val="80000"/>
              </a:lnSpc>
              <a:buFontTx/>
              <a:buNone/>
            </a:pPr>
            <a:r>
              <a:rPr lang="en-US" sz="2400" smtClean="0"/>
              <a:t>Medical waste can expose fish to hormones that can cause them to change gender.</a:t>
            </a:r>
          </a:p>
          <a:p>
            <a:pPr eaLnBrk="1" hangingPunct="1">
              <a:lnSpc>
                <a:spcPct val="80000"/>
              </a:lnSpc>
              <a:buFontTx/>
              <a:buNone/>
            </a:pPr>
            <a:r>
              <a:rPr lang="en-US" sz="2400" smtClean="0"/>
              <a:t>Amphibians with water permeable skin come into direct contact with pollutants, that can cause deformities like extra arms and legs. </a:t>
            </a:r>
          </a:p>
        </p:txBody>
      </p:sp>
      <p:pic>
        <p:nvPicPr>
          <p:cNvPr id="235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3622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219200"/>
            <a:ext cx="21717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0" y="4352925"/>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8400"/>
            <a:ext cx="33099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871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35523">
                                            <p:txEl>
                                              <p:pRg st="2" end="2"/>
                                            </p:txEl>
                                          </p:spTgt>
                                        </p:tgtEl>
                                        <p:attrNameLst>
                                          <p:attrName>style.visibility</p:attrName>
                                        </p:attrNameLst>
                                      </p:cBhvr>
                                      <p:to>
                                        <p:strVal val="visible"/>
                                      </p:to>
                                    </p:set>
                                    <p:anim from="(-#ppt_w/2)" to="(#ppt_x)" calcmode="lin" valueType="num">
                                      <p:cBhvr>
                                        <p:cTn id="7" dur="600" fill="hold">
                                          <p:stCondLst>
                                            <p:cond delay="0"/>
                                          </p:stCondLst>
                                        </p:cTn>
                                        <p:tgtEl>
                                          <p:spTgt spid="235523">
                                            <p:txEl>
                                              <p:pRg st="2" end="2"/>
                                            </p:txEl>
                                          </p:spTgt>
                                        </p:tgtEl>
                                        <p:attrNameLst>
                                          <p:attrName>ppt_x</p:attrName>
                                        </p:attrNameLst>
                                      </p:cBhvr>
                                    </p:anim>
                                    <p:anim from="0" to="-1.0" calcmode="lin" valueType="num">
                                      <p:cBhvr>
                                        <p:cTn id="8" dur="200" decel="50000" autoRev="1" fill="hold">
                                          <p:stCondLst>
                                            <p:cond delay="600"/>
                                          </p:stCondLst>
                                        </p:cTn>
                                        <p:tgtEl>
                                          <p:spTgt spid="235523">
                                            <p:txEl>
                                              <p:pRg st="2" end="2"/>
                                            </p:txEl>
                                          </p:spTgt>
                                        </p:tgtEl>
                                        <p:attrNameLst>
                                          <p:attrName>xshear</p:attrName>
                                        </p:attrNameLst>
                                      </p:cBhvr>
                                    </p:anim>
                                    <p:animScale>
                                      <p:cBhvr>
                                        <p:cTn id="9" dur="200" decel="100000" autoRev="1" fill="hold">
                                          <p:stCondLst>
                                            <p:cond delay="600"/>
                                          </p:stCondLst>
                                        </p:cTn>
                                        <p:tgtEl>
                                          <p:spTgt spid="235523">
                                            <p:txEl>
                                              <p:pRg st="2" end="2"/>
                                            </p:txEl>
                                          </p:spTgt>
                                        </p:tgtEl>
                                      </p:cBhvr>
                                      <p:from x="100000" y="100000"/>
                                      <p:to x="80000" y="100000"/>
                                    </p:animScale>
                                    <p:anim by="(#ppt_h/3+#ppt_w*0.1)" calcmode="lin" valueType="num">
                                      <p:cBhvr additive="sum">
                                        <p:cTn id="10" dur="200" decel="100000" autoRev="1" fill="hold">
                                          <p:stCondLst>
                                            <p:cond delay="600"/>
                                          </p:stCondLst>
                                        </p:cTn>
                                        <p:tgtEl>
                                          <p:spTgt spid="235523">
                                            <p:txEl>
                                              <p:pRg st="2" end="2"/>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35524"/>
                                        </p:tgtEl>
                                        <p:attrNameLst>
                                          <p:attrName>style.visibility</p:attrName>
                                        </p:attrNameLst>
                                      </p:cBhvr>
                                      <p:to>
                                        <p:strVal val="visible"/>
                                      </p:to>
                                    </p:set>
                                    <p:anim calcmode="lin" valueType="num">
                                      <p:cBhvr>
                                        <p:cTn id="15" dur="1000" fill="hold"/>
                                        <p:tgtEl>
                                          <p:spTgt spid="235524"/>
                                        </p:tgtEl>
                                        <p:attrNameLst>
                                          <p:attrName>ppt_w</p:attrName>
                                        </p:attrNameLst>
                                      </p:cBhvr>
                                      <p:tavLst>
                                        <p:tav tm="0">
                                          <p:val>
                                            <p:fltVal val="0"/>
                                          </p:val>
                                        </p:tav>
                                        <p:tav tm="100000">
                                          <p:val>
                                            <p:strVal val="#ppt_w"/>
                                          </p:val>
                                        </p:tav>
                                      </p:tavLst>
                                    </p:anim>
                                    <p:anim calcmode="lin" valueType="num">
                                      <p:cBhvr>
                                        <p:cTn id="16" dur="1000" fill="hold"/>
                                        <p:tgtEl>
                                          <p:spTgt spid="235524"/>
                                        </p:tgtEl>
                                        <p:attrNameLst>
                                          <p:attrName>ppt_h</p:attrName>
                                        </p:attrNameLst>
                                      </p:cBhvr>
                                      <p:tavLst>
                                        <p:tav tm="0">
                                          <p:val>
                                            <p:fltVal val="0"/>
                                          </p:val>
                                        </p:tav>
                                        <p:tav tm="100000">
                                          <p:val>
                                            <p:strVal val="#ppt_h"/>
                                          </p:val>
                                        </p:tav>
                                      </p:tavLst>
                                    </p:anim>
                                    <p:anim calcmode="lin" valueType="num">
                                      <p:cBhvr>
                                        <p:cTn id="17" dur="1000" fill="hold"/>
                                        <p:tgtEl>
                                          <p:spTgt spid="23552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presetSubtype="0" fill="hold" nodeType="clickEffect">
                                  <p:stCondLst>
                                    <p:cond delay="0"/>
                                  </p:stCondLst>
                                  <p:childTnLst>
                                    <p:animEffect transition="out" filter="dissolve">
                                      <p:cBhvr>
                                        <p:cTn id="22" dur="500"/>
                                        <p:tgtEl>
                                          <p:spTgt spid="235524"/>
                                        </p:tgtEl>
                                      </p:cBhvr>
                                    </p:animEffect>
                                    <p:set>
                                      <p:cBhvr>
                                        <p:cTn id="23" dur="1" fill="hold">
                                          <p:stCondLst>
                                            <p:cond delay="499"/>
                                          </p:stCondLst>
                                        </p:cTn>
                                        <p:tgtEl>
                                          <p:spTgt spid="235524"/>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4" presetClass="entr" presetSubtype="0" fill="hold" nodeType="clickEffect">
                                  <p:stCondLst>
                                    <p:cond delay="0"/>
                                  </p:stCondLst>
                                  <p:childTnLst>
                                    <p:set>
                                      <p:cBhvr>
                                        <p:cTn id="27" dur="1" fill="hold">
                                          <p:stCondLst>
                                            <p:cond delay="0"/>
                                          </p:stCondLst>
                                        </p:cTn>
                                        <p:tgtEl>
                                          <p:spTgt spid="235523">
                                            <p:txEl>
                                              <p:pRg st="3" end="3"/>
                                            </p:txEl>
                                          </p:spTgt>
                                        </p:tgtEl>
                                        <p:attrNameLst>
                                          <p:attrName>style.visibility</p:attrName>
                                        </p:attrNameLst>
                                      </p:cBhvr>
                                      <p:to>
                                        <p:strVal val="visible"/>
                                      </p:to>
                                    </p:set>
                                    <p:anim from="(-#ppt_w/2)" to="(#ppt_x)" calcmode="lin" valueType="num">
                                      <p:cBhvr>
                                        <p:cTn id="28" dur="600" fill="hold">
                                          <p:stCondLst>
                                            <p:cond delay="0"/>
                                          </p:stCondLst>
                                        </p:cTn>
                                        <p:tgtEl>
                                          <p:spTgt spid="235523">
                                            <p:txEl>
                                              <p:pRg st="3" end="3"/>
                                            </p:txEl>
                                          </p:spTgt>
                                        </p:tgtEl>
                                        <p:attrNameLst>
                                          <p:attrName>ppt_x</p:attrName>
                                        </p:attrNameLst>
                                      </p:cBhvr>
                                    </p:anim>
                                    <p:anim from="0" to="-1.0" calcmode="lin" valueType="num">
                                      <p:cBhvr>
                                        <p:cTn id="29" dur="200" decel="50000" autoRev="1" fill="hold">
                                          <p:stCondLst>
                                            <p:cond delay="600"/>
                                          </p:stCondLst>
                                        </p:cTn>
                                        <p:tgtEl>
                                          <p:spTgt spid="235523">
                                            <p:txEl>
                                              <p:pRg st="3" end="3"/>
                                            </p:txEl>
                                          </p:spTgt>
                                        </p:tgtEl>
                                        <p:attrNameLst>
                                          <p:attrName>xshear</p:attrName>
                                        </p:attrNameLst>
                                      </p:cBhvr>
                                    </p:anim>
                                    <p:animScale>
                                      <p:cBhvr>
                                        <p:cTn id="30" dur="200" decel="100000" autoRev="1" fill="hold">
                                          <p:stCondLst>
                                            <p:cond delay="600"/>
                                          </p:stCondLst>
                                        </p:cTn>
                                        <p:tgtEl>
                                          <p:spTgt spid="235523">
                                            <p:txEl>
                                              <p:pRg st="3" end="3"/>
                                            </p:txEl>
                                          </p:spTgt>
                                        </p:tgtEl>
                                      </p:cBhvr>
                                      <p:from x="100000" y="100000"/>
                                      <p:to x="80000" y="100000"/>
                                    </p:animScale>
                                    <p:anim by="(#ppt_h/3+#ppt_w*0.1)" calcmode="lin" valueType="num">
                                      <p:cBhvr additive="sum">
                                        <p:cTn id="31" dur="200" decel="100000" autoRev="1" fill="hold">
                                          <p:stCondLst>
                                            <p:cond delay="600"/>
                                          </p:stCondLst>
                                        </p:cTn>
                                        <p:tgtEl>
                                          <p:spTgt spid="235523">
                                            <p:txEl>
                                              <p:pRg st="3" end="3"/>
                                            </p:txEl>
                                          </p:spTgt>
                                        </p:tgtEl>
                                        <p:attrNameLst>
                                          <p:attrName>ppt_x</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7" presetClass="entr" presetSubtype="0" fill="hold" nodeType="clickEffect">
                                  <p:stCondLst>
                                    <p:cond delay="0"/>
                                  </p:stCondLst>
                                  <p:childTnLst>
                                    <p:set>
                                      <p:cBhvr>
                                        <p:cTn id="35" dur="1" fill="hold">
                                          <p:stCondLst>
                                            <p:cond delay="0"/>
                                          </p:stCondLst>
                                        </p:cTn>
                                        <p:tgtEl>
                                          <p:spTgt spid="235525"/>
                                        </p:tgtEl>
                                        <p:attrNameLst>
                                          <p:attrName>style.visibility</p:attrName>
                                        </p:attrNameLst>
                                      </p:cBhvr>
                                      <p:to>
                                        <p:strVal val="visible"/>
                                      </p:to>
                                    </p:set>
                                    <p:animEffect transition="in" filter="fade">
                                      <p:cBhvr>
                                        <p:cTn id="36" dur="1000"/>
                                        <p:tgtEl>
                                          <p:spTgt spid="235525"/>
                                        </p:tgtEl>
                                      </p:cBhvr>
                                    </p:animEffect>
                                    <p:anim calcmode="lin" valueType="num">
                                      <p:cBhvr>
                                        <p:cTn id="37" dur="1000" fill="hold"/>
                                        <p:tgtEl>
                                          <p:spTgt spid="235525"/>
                                        </p:tgtEl>
                                        <p:attrNameLst>
                                          <p:attrName>ppt_x</p:attrName>
                                        </p:attrNameLst>
                                      </p:cBhvr>
                                      <p:tavLst>
                                        <p:tav tm="0">
                                          <p:val>
                                            <p:strVal val="#ppt_x"/>
                                          </p:val>
                                        </p:tav>
                                        <p:tav tm="100000">
                                          <p:val>
                                            <p:strVal val="#ppt_x"/>
                                          </p:val>
                                        </p:tav>
                                      </p:tavLst>
                                    </p:anim>
                                    <p:anim calcmode="lin" valueType="num">
                                      <p:cBhvr>
                                        <p:cTn id="38" dur="1000" fill="hold"/>
                                        <p:tgtEl>
                                          <p:spTgt spid="23552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35526"/>
                                        </p:tgtEl>
                                        <p:attrNameLst>
                                          <p:attrName>style.visibility</p:attrName>
                                        </p:attrNameLst>
                                      </p:cBhvr>
                                      <p:to>
                                        <p:strVal val="visible"/>
                                      </p:to>
                                    </p:set>
                                    <p:animEffect transition="in" filter="fade">
                                      <p:cBhvr>
                                        <p:cTn id="41" dur="1000"/>
                                        <p:tgtEl>
                                          <p:spTgt spid="235526"/>
                                        </p:tgtEl>
                                      </p:cBhvr>
                                    </p:animEffect>
                                    <p:anim calcmode="lin" valueType="num">
                                      <p:cBhvr>
                                        <p:cTn id="42" dur="1000" fill="hold"/>
                                        <p:tgtEl>
                                          <p:spTgt spid="235526"/>
                                        </p:tgtEl>
                                        <p:attrNameLst>
                                          <p:attrName>ppt_x</p:attrName>
                                        </p:attrNameLst>
                                      </p:cBhvr>
                                      <p:tavLst>
                                        <p:tav tm="0">
                                          <p:val>
                                            <p:strVal val="#ppt_x"/>
                                          </p:val>
                                        </p:tav>
                                        <p:tav tm="100000">
                                          <p:val>
                                            <p:strVal val="#ppt_x"/>
                                          </p:val>
                                        </p:tav>
                                      </p:tavLst>
                                    </p:anim>
                                    <p:anim calcmode="lin" valueType="num">
                                      <p:cBhvr>
                                        <p:cTn id="43" dur="1000" fill="hold"/>
                                        <p:tgtEl>
                                          <p:spTgt spid="235526"/>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xit" presetSubtype="0" fill="hold" nodeType="clickEffect">
                                  <p:stCondLst>
                                    <p:cond delay="0"/>
                                  </p:stCondLst>
                                  <p:childTnLst>
                                    <p:animEffect transition="out" filter="dissolve">
                                      <p:cBhvr>
                                        <p:cTn id="47" dur="500"/>
                                        <p:tgtEl>
                                          <p:spTgt spid="235525"/>
                                        </p:tgtEl>
                                      </p:cBhvr>
                                    </p:animEffect>
                                    <p:set>
                                      <p:cBhvr>
                                        <p:cTn id="48" dur="1" fill="hold">
                                          <p:stCondLst>
                                            <p:cond delay="499"/>
                                          </p:stCondLst>
                                        </p:cTn>
                                        <p:tgtEl>
                                          <p:spTgt spid="235525"/>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235526"/>
                                        </p:tgtEl>
                                      </p:cBhvr>
                                    </p:animEffect>
                                    <p:set>
                                      <p:cBhvr>
                                        <p:cTn id="51" dur="1" fill="hold">
                                          <p:stCondLst>
                                            <p:cond delay="499"/>
                                          </p:stCondLst>
                                        </p:cTn>
                                        <p:tgtEl>
                                          <p:spTgt spid="235526"/>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34" presetClass="entr" presetSubtype="0" fill="hold" nodeType="clickEffect">
                                  <p:stCondLst>
                                    <p:cond delay="0"/>
                                  </p:stCondLst>
                                  <p:childTnLst>
                                    <p:set>
                                      <p:cBhvr>
                                        <p:cTn id="55" dur="1" fill="hold">
                                          <p:stCondLst>
                                            <p:cond delay="0"/>
                                          </p:stCondLst>
                                        </p:cTn>
                                        <p:tgtEl>
                                          <p:spTgt spid="235523">
                                            <p:txEl>
                                              <p:pRg st="4" end="4"/>
                                            </p:txEl>
                                          </p:spTgt>
                                        </p:tgtEl>
                                        <p:attrNameLst>
                                          <p:attrName>style.visibility</p:attrName>
                                        </p:attrNameLst>
                                      </p:cBhvr>
                                      <p:to>
                                        <p:strVal val="visible"/>
                                      </p:to>
                                    </p:set>
                                    <p:anim from="(-#ppt_w/2)" to="(#ppt_x)" calcmode="lin" valueType="num">
                                      <p:cBhvr>
                                        <p:cTn id="56" dur="600" fill="hold">
                                          <p:stCondLst>
                                            <p:cond delay="0"/>
                                          </p:stCondLst>
                                        </p:cTn>
                                        <p:tgtEl>
                                          <p:spTgt spid="235523">
                                            <p:txEl>
                                              <p:pRg st="4" end="4"/>
                                            </p:txEl>
                                          </p:spTgt>
                                        </p:tgtEl>
                                        <p:attrNameLst>
                                          <p:attrName>ppt_x</p:attrName>
                                        </p:attrNameLst>
                                      </p:cBhvr>
                                    </p:anim>
                                    <p:anim from="0" to="-1.0" calcmode="lin" valueType="num">
                                      <p:cBhvr>
                                        <p:cTn id="57" dur="200" decel="50000" autoRev="1" fill="hold">
                                          <p:stCondLst>
                                            <p:cond delay="600"/>
                                          </p:stCondLst>
                                        </p:cTn>
                                        <p:tgtEl>
                                          <p:spTgt spid="235523">
                                            <p:txEl>
                                              <p:pRg st="4" end="4"/>
                                            </p:txEl>
                                          </p:spTgt>
                                        </p:tgtEl>
                                        <p:attrNameLst>
                                          <p:attrName>xshear</p:attrName>
                                        </p:attrNameLst>
                                      </p:cBhvr>
                                    </p:anim>
                                    <p:animScale>
                                      <p:cBhvr>
                                        <p:cTn id="58" dur="200" decel="100000" autoRev="1" fill="hold">
                                          <p:stCondLst>
                                            <p:cond delay="600"/>
                                          </p:stCondLst>
                                        </p:cTn>
                                        <p:tgtEl>
                                          <p:spTgt spid="235523">
                                            <p:txEl>
                                              <p:pRg st="4" end="4"/>
                                            </p:txEl>
                                          </p:spTgt>
                                        </p:tgtEl>
                                      </p:cBhvr>
                                      <p:from x="100000" y="100000"/>
                                      <p:to x="80000" y="100000"/>
                                    </p:animScale>
                                    <p:anim by="(#ppt_h/3+#ppt_w*0.1)" calcmode="lin" valueType="num">
                                      <p:cBhvr additive="sum">
                                        <p:cTn id="59" dur="200" decel="100000" autoRev="1" fill="hold">
                                          <p:stCondLst>
                                            <p:cond delay="600"/>
                                          </p:stCondLst>
                                        </p:cTn>
                                        <p:tgtEl>
                                          <p:spTgt spid="235523">
                                            <p:txEl>
                                              <p:pRg st="4" end="4"/>
                                            </p:txEl>
                                          </p:spTgt>
                                        </p:tgtEl>
                                        <p:attrNameLst>
                                          <p:attrName>ppt_x</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7" presetClass="entr" presetSubtype="0" fill="hold" nodeType="clickEffect">
                                  <p:stCondLst>
                                    <p:cond delay="0"/>
                                  </p:stCondLst>
                                  <p:childTnLst>
                                    <p:set>
                                      <p:cBhvr>
                                        <p:cTn id="63" dur="1" fill="hold">
                                          <p:stCondLst>
                                            <p:cond delay="0"/>
                                          </p:stCondLst>
                                        </p:cTn>
                                        <p:tgtEl>
                                          <p:spTgt spid="235527"/>
                                        </p:tgtEl>
                                        <p:attrNameLst>
                                          <p:attrName>style.visibility</p:attrName>
                                        </p:attrNameLst>
                                      </p:cBhvr>
                                      <p:to>
                                        <p:strVal val="visible"/>
                                      </p:to>
                                    </p:set>
                                    <p:animEffect transition="in" filter="fade">
                                      <p:cBhvr>
                                        <p:cTn id="64" dur="1000"/>
                                        <p:tgtEl>
                                          <p:spTgt spid="235527"/>
                                        </p:tgtEl>
                                      </p:cBhvr>
                                    </p:animEffect>
                                    <p:anim calcmode="lin" valueType="num">
                                      <p:cBhvr>
                                        <p:cTn id="65" dur="1000" fill="hold"/>
                                        <p:tgtEl>
                                          <p:spTgt spid="235527"/>
                                        </p:tgtEl>
                                        <p:attrNameLst>
                                          <p:attrName>ppt_x</p:attrName>
                                        </p:attrNameLst>
                                      </p:cBhvr>
                                      <p:tavLst>
                                        <p:tav tm="0">
                                          <p:val>
                                            <p:strVal val="#ppt_x"/>
                                          </p:val>
                                        </p:tav>
                                        <p:tav tm="100000">
                                          <p:val>
                                            <p:strVal val="#ppt_x"/>
                                          </p:val>
                                        </p:tav>
                                      </p:tavLst>
                                    </p:anim>
                                    <p:anim calcmode="lin" valueType="num">
                                      <p:cBhvr>
                                        <p:cTn id="66" dur="1000" fill="hold"/>
                                        <p:tgtEl>
                                          <p:spTgt spid="2355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defRPr/>
            </a:pPr>
            <a:r>
              <a:rPr lang="en-US" sz="4000" u="sng" smtClean="0">
                <a:effectLst>
                  <a:outerShdw blurRad="38100" dist="38100" dir="2700000" algn="tl">
                    <a:srgbClr val="000000"/>
                  </a:outerShdw>
                </a:effectLst>
              </a:rPr>
              <a:t>Indicator Species</a:t>
            </a:r>
          </a:p>
        </p:txBody>
      </p:sp>
      <p:sp>
        <p:nvSpPr>
          <p:cNvPr id="237571" name="Rectangle 3"/>
          <p:cNvSpPr>
            <a:spLocks noGrp="1" noChangeArrowheads="1"/>
          </p:cNvSpPr>
          <p:nvPr>
            <p:ph type="body" idx="1"/>
          </p:nvPr>
        </p:nvSpPr>
        <p:spPr>
          <a:xfrm>
            <a:off x="0" y="1447800"/>
            <a:ext cx="5867400" cy="5257800"/>
          </a:xfrm>
        </p:spPr>
        <p:txBody>
          <a:bodyPr/>
          <a:lstStyle/>
          <a:p>
            <a:pPr eaLnBrk="1" hangingPunct="1">
              <a:lnSpc>
                <a:spcPct val="80000"/>
              </a:lnSpc>
              <a:buFontTx/>
              <a:buNone/>
            </a:pPr>
            <a:r>
              <a:rPr lang="en-US" sz="2400" smtClean="0"/>
              <a:t>These previous organisms are all examples of </a:t>
            </a:r>
            <a:r>
              <a:rPr lang="en-US" sz="2400" smtClean="0">
                <a:solidFill>
                  <a:srgbClr val="FFFF00"/>
                </a:solidFill>
              </a:rPr>
              <a:t>indicator species,</a:t>
            </a:r>
            <a:r>
              <a:rPr lang="en-US" sz="2400" smtClean="0"/>
              <a:t> a species that provides a sign, or indication of the quality of the ecosystem’s environmental conditions.</a:t>
            </a:r>
          </a:p>
          <a:p>
            <a:pPr eaLnBrk="1" hangingPunct="1">
              <a:lnSpc>
                <a:spcPct val="80000"/>
              </a:lnSpc>
              <a:buFontTx/>
              <a:buNone/>
            </a:pPr>
            <a:endParaRPr lang="en-US" sz="2400" smtClean="0"/>
          </a:p>
          <a:p>
            <a:pPr eaLnBrk="1" hangingPunct="1">
              <a:lnSpc>
                <a:spcPct val="80000"/>
              </a:lnSpc>
              <a:buFontTx/>
              <a:buNone/>
            </a:pPr>
            <a:r>
              <a:rPr lang="en-US" sz="2400" smtClean="0"/>
              <a:t>Algal blooms are indications of negative effects on the ecosystem. </a:t>
            </a:r>
          </a:p>
          <a:p>
            <a:pPr eaLnBrk="1" hangingPunct="1">
              <a:lnSpc>
                <a:spcPct val="80000"/>
              </a:lnSpc>
              <a:buFontTx/>
              <a:buNone/>
            </a:pPr>
            <a:r>
              <a:rPr lang="en-US" sz="2400" smtClean="0"/>
              <a:t>Detergents and fertilizers provide nutrients for large algal populations that then suck all the oxygen out of the area, killing anything living there. </a:t>
            </a:r>
          </a:p>
          <a:p>
            <a:pPr eaLnBrk="1" hangingPunct="1">
              <a:lnSpc>
                <a:spcPct val="80000"/>
              </a:lnSpc>
              <a:buFontTx/>
              <a:buNone/>
            </a:pPr>
            <a:r>
              <a:rPr lang="en-US" sz="2400" smtClean="0"/>
              <a:t>This keeps detritivores from breaking down waste materials, and the lake or pond will eventually fill up, which is called </a:t>
            </a:r>
            <a:r>
              <a:rPr lang="en-US" sz="2400" smtClean="0">
                <a:solidFill>
                  <a:srgbClr val="FFFF00"/>
                </a:solidFill>
              </a:rPr>
              <a:t>eutrophication</a:t>
            </a:r>
            <a:r>
              <a:rPr lang="en-US" sz="2400" smtClean="0"/>
              <a:t>.</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057400"/>
            <a:ext cx="292893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6172200" y="5867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00FFFF"/>
                </a:solidFill>
              </a:rPr>
              <a:t>Caspian Sea</a:t>
            </a:r>
          </a:p>
        </p:txBody>
      </p:sp>
    </p:spTree>
    <p:extLst>
      <p:ext uri="{BB962C8B-B14F-4D97-AF65-F5344CB8AC3E}">
        <p14:creationId xmlns:p14="http://schemas.microsoft.com/office/powerpoint/2010/main" val="1361178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37571">
                                            <p:txEl>
                                              <p:pRg st="2" end="2"/>
                                            </p:txEl>
                                          </p:spTgt>
                                        </p:tgtEl>
                                        <p:attrNameLst>
                                          <p:attrName>style.visibility</p:attrName>
                                        </p:attrNameLst>
                                      </p:cBhvr>
                                      <p:to>
                                        <p:strVal val="visible"/>
                                      </p:to>
                                    </p:set>
                                    <p:animEffect transition="in" filter="randombar(horizontal)">
                                      <p:cBhvr>
                                        <p:cTn id="7" dur="500"/>
                                        <p:tgtEl>
                                          <p:spTgt spid="237571">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7571">
                                            <p:txEl>
                                              <p:pRg st="3" end="3"/>
                                            </p:txEl>
                                          </p:spTgt>
                                        </p:tgtEl>
                                        <p:attrNameLst>
                                          <p:attrName>style.visibility</p:attrName>
                                        </p:attrNameLst>
                                      </p:cBhvr>
                                      <p:to>
                                        <p:strVal val="visible"/>
                                      </p:to>
                                    </p:set>
                                    <p:animEffect transition="in" filter="randombar(horizontal)">
                                      <p:cBhvr>
                                        <p:cTn id="10" dur="500"/>
                                        <p:tgtEl>
                                          <p:spTgt spid="237571">
                                            <p:txEl>
                                              <p:pRg st="3" end="3"/>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37571">
                                            <p:txEl>
                                              <p:pRg st="4" end="4"/>
                                            </p:txEl>
                                          </p:spTgt>
                                        </p:tgtEl>
                                        <p:attrNameLst>
                                          <p:attrName>style.visibility</p:attrName>
                                        </p:attrNameLst>
                                      </p:cBhvr>
                                      <p:to>
                                        <p:strVal val="visible"/>
                                      </p:to>
                                    </p:set>
                                    <p:animEffect transition="in" filter="randombar(horizontal)">
                                      <p:cBhvr>
                                        <p:cTn id="13" dur="500"/>
                                        <p:tgtEl>
                                          <p:spTgt spid="2375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4343400" cy="6172200"/>
          </a:xfrm>
        </p:spPr>
        <p:txBody>
          <a:bodyPr>
            <a:normAutofit fontScale="77500" lnSpcReduction="20000"/>
          </a:bodyPr>
          <a:lstStyle/>
          <a:p>
            <a:pPr lvl="0">
              <a:lnSpc>
                <a:spcPct val="120000"/>
              </a:lnSpc>
              <a:spcBef>
                <a:spcPts val="0"/>
              </a:spcBef>
              <a:buNone/>
            </a:pPr>
            <a:r>
              <a:rPr lang="en-US" sz="3600" b="1" dirty="0" smtClean="0">
                <a:solidFill>
                  <a:srgbClr val="7030A0"/>
                </a:solidFill>
              </a:rPr>
              <a:t>2) Formulate a Hypothesis:</a:t>
            </a:r>
            <a:endParaRPr lang="en-US" sz="3600" dirty="0" smtClean="0">
              <a:solidFill>
                <a:srgbClr val="7030A0"/>
              </a:solidFill>
            </a:endParaRPr>
          </a:p>
          <a:p>
            <a:pPr>
              <a:lnSpc>
                <a:spcPct val="120000"/>
              </a:lnSpc>
              <a:spcBef>
                <a:spcPts val="0"/>
              </a:spcBef>
            </a:pPr>
            <a:r>
              <a:rPr lang="en-US" sz="3600" dirty="0" smtClean="0">
                <a:solidFill>
                  <a:srgbClr val="7030A0"/>
                </a:solidFill>
              </a:rPr>
              <a:t>If (manipulated variable)… then (responding variable)… because (relevant explanation). </a:t>
            </a:r>
          </a:p>
          <a:p>
            <a:pPr>
              <a:lnSpc>
                <a:spcPct val="120000"/>
              </a:lnSpc>
              <a:spcBef>
                <a:spcPts val="0"/>
              </a:spcBef>
              <a:buNone/>
            </a:pPr>
            <a:r>
              <a:rPr lang="en-US" sz="3600" b="1" dirty="0" smtClean="0">
                <a:solidFill>
                  <a:srgbClr val="7030A0"/>
                </a:solidFill>
              </a:rPr>
              <a:t>			OR</a:t>
            </a:r>
            <a:endParaRPr lang="en-US" sz="3600" dirty="0" smtClean="0">
              <a:solidFill>
                <a:srgbClr val="7030A0"/>
              </a:solidFill>
            </a:endParaRPr>
          </a:p>
          <a:p>
            <a:pPr>
              <a:lnSpc>
                <a:spcPct val="120000"/>
              </a:lnSpc>
              <a:spcBef>
                <a:spcPts val="0"/>
              </a:spcBef>
            </a:pPr>
            <a:r>
              <a:rPr lang="en-US" b="1" dirty="0" smtClean="0">
                <a:solidFill>
                  <a:srgbClr val="7030A0"/>
                </a:solidFill>
              </a:rPr>
              <a:t>IF</a:t>
            </a:r>
            <a:r>
              <a:rPr lang="en-US" dirty="0" smtClean="0">
                <a:solidFill>
                  <a:srgbClr val="7030A0"/>
                </a:solidFill>
              </a:rPr>
              <a:t> (</a:t>
            </a:r>
            <a:r>
              <a:rPr lang="en-US" i="1" dirty="0" smtClean="0">
                <a:solidFill>
                  <a:srgbClr val="7030A0"/>
                </a:solidFill>
              </a:rPr>
              <a:t>the manipulated variable</a:t>
            </a:r>
            <a:r>
              <a:rPr lang="en-US" dirty="0" smtClean="0">
                <a:solidFill>
                  <a:srgbClr val="7030A0"/>
                </a:solidFill>
              </a:rPr>
              <a:t>) </a:t>
            </a:r>
            <a:r>
              <a:rPr lang="en-US" b="1" dirty="0" smtClean="0">
                <a:solidFill>
                  <a:srgbClr val="7030A0"/>
                </a:solidFill>
              </a:rPr>
              <a:t>IS</a:t>
            </a:r>
            <a:r>
              <a:rPr lang="en-US" dirty="0" smtClean="0">
                <a:solidFill>
                  <a:srgbClr val="7030A0"/>
                </a:solidFill>
              </a:rPr>
              <a:t> (</a:t>
            </a:r>
            <a:r>
              <a:rPr lang="en-US" i="1" dirty="0" smtClean="0">
                <a:solidFill>
                  <a:srgbClr val="7030A0"/>
                </a:solidFill>
              </a:rPr>
              <a:t>describe how you change it</a:t>
            </a:r>
            <a:r>
              <a:rPr lang="en-US" dirty="0" smtClean="0">
                <a:solidFill>
                  <a:srgbClr val="7030A0"/>
                </a:solidFill>
              </a:rPr>
              <a:t>), </a:t>
            </a:r>
            <a:r>
              <a:rPr lang="en-US" b="1" dirty="0" smtClean="0">
                <a:solidFill>
                  <a:srgbClr val="7030A0"/>
                </a:solidFill>
              </a:rPr>
              <a:t>THEN</a:t>
            </a:r>
            <a:r>
              <a:rPr lang="en-US" dirty="0" smtClean="0">
                <a:solidFill>
                  <a:srgbClr val="7030A0"/>
                </a:solidFill>
              </a:rPr>
              <a:t> (</a:t>
            </a:r>
            <a:r>
              <a:rPr lang="en-US" i="1" dirty="0" smtClean="0">
                <a:solidFill>
                  <a:srgbClr val="7030A0"/>
                </a:solidFill>
              </a:rPr>
              <a:t>the responding variable</a:t>
            </a:r>
            <a:r>
              <a:rPr lang="en-US" dirty="0" smtClean="0">
                <a:solidFill>
                  <a:srgbClr val="7030A0"/>
                </a:solidFill>
              </a:rPr>
              <a:t>) </a:t>
            </a:r>
            <a:r>
              <a:rPr lang="en-US" b="1" dirty="0" smtClean="0">
                <a:solidFill>
                  <a:srgbClr val="7030A0"/>
                </a:solidFill>
              </a:rPr>
              <a:t>WILL</a:t>
            </a:r>
            <a:r>
              <a:rPr lang="en-US" dirty="0" smtClean="0">
                <a:solidFill>
                  <a:srgbClr val="7030A0"/>
                </a:solidFill>
              </a:rPr>
              <a:t> (</a:t>
            </a:r>
            <a:r>
              <a:rPr lang="en-US" i="1" dirty="0" smtClean="0">
                <a:solidFill>
                  <a:srgbClr val="7030A0"/>
                </a:solidFill>
              </a:rPr>
              <a:t>describe the effect</a:t>
            </a:r>
            <a:r>
              <a:rPr lang="en-US" dirty="0" smtClean="0">
                <a:solidFill>
                  <a:srgbClr val="7030A0"/>
                </a:solidFill>
              </a:rPr>
              <a:t>) </a:t>
            </a:r>
            <a:r>
              <a:rPr lang="en-US" b="1" dirty="0" smtClean="0">
                <a:solidFill>
                  <a:srgbClr val="7030A0"/>
                </a:solidFill>
              </a:rPr>
              <a:t>BECAUSE</a:t>
            </a:r>
            <a:r>
              <a:rPr lang="en-US" dirty="0" smtClean="0">
                <a:solidFill>
                  <a:srgbClr val="7030A0"/>
                </a:solidFill>
              </a:rPr>
              <a:t> … (</a:t>
            </a:r>
            <a:r>
              <a:rPr lang="en-US" i="1" dirty="0" smtClean="0">
                <a:solidFill>
                  <a:srgbClr val="7030A0"/>
                </a:solidFill>
              </a:rPr>
              <a:t>give a reason for your prediction</a:t>
            </a:r>
            <a:r>
              <a:rPr lang="en-US" dirty="0" smtClean="0">
                <a:solidFill>
                  <a:srgbClr val="7030A0"/>
                </a:solidFill>
              </a:rPr>
              <a:t>).</a:t>
            </a:r>
            <a:r>
              <a:rPr lang="en-US" b="1" dirty="0" smtClean="0">
                <a:solidFill>
                  <a:srgbClr val="7030A0"/>
                </a:solidFill>
              </a:rPr>
              <a:t> </a:t>
            </a:r>
            <a:endParaRPr lang="en-US" dirty="0" smtClean="0">
              <a:solidFill>
                <a:srgbClr val="7030A0"/>
              </a:solidFill>
            </a:endParaRPr>
          </a:p>
          <a:p>
            <a:pPr>
              <a:buNone/>
            </a:pPr>
            <a:endParaRPr lang="en-US" dirty="0"/>
          </a:p>
        </p:txBody>
      </p:sp>
      <p:sp>
        <p:nvSpPr>
          <p:cNvPr id="4" name="TextBox 3"/>
          <p:cNvSpPr txBox="1"/>
          <p:nvPr/>
        </p:nvSpPr>
        <p:spPr>
          <a:xfrm>
            <a:off x="5029200" y="4800600"/>
            <a:ext cx="3505200" cy="2031325"/>
          </a:xfrm>
          <a:prstGeom prst="rect">
            <a:avLst/>
          </a:prstGeom>
          <a:noFill/>
        </p:spPr>
        <p:txBody>
          <a:bodyPr wrap="square" rtlCol="0">
            <a:spAutoFit/>
          </a:bodyPr>
          <a:lstStyle/>
          <a:p>
            <a:r>
              <a:rPr lang="en-US" b="1" dirty="0" smtClean="0">
                <a:solidFill>
                  <a:srgbClr val="C00000"/>
                </a:solidFill>
              </a:rPr>
              <a:t>Ex: If a sterilized broth is exposed to air through a swan neck flask, then it will remain free of microorganisms because swan neck will capture any microorganisms that are carried in the air.</a:t>
            </a:r>
          </a:p>
        </p:txBody>
      </p:sp>
      <p:pic>
        <p:nvPicPr>
          <p:cNvPr id="12290" name="Picture 2" descr="https://encrypted-tbn3.google.com/images?q=tbn:ANd9GcSa8xEd5uQasx8q2gGFolx32ve8WSrQQHdZorwecJPCIrnsCN26LA"/>
          <p:cNvPicPr>
            <a:picLocks noChangeAspect="1" noChangeArrowheads="1"/>
          </p:cNvPicPr>
          <p:nvPr/>
        </p:nvPicPr>
        <p:blipFill>
          <a:blip r:embed="rId2" cstate="print"/>
          <a:srcRect/>
          <a:stretch>
            <a:fillRect/>
          </a:stretch>
        </p:blipFill>
        <p:spPr bwMode="auto">
          <a:xfrm>
            <a:off x="4876800" y="609600"/>
            <a:ext cx="3932319" cy="2819400"/>
          </a:xfrm>
          <a:prstGeom prst="rect">
            <a:avLst/>
          </a:prstGeom>
          <a:noFill/>
        </p:spPr>
      </p:pic>
      <p:sp>
        <p:nvSpPr>
          <p:cNvPr id="5" name="Rectangle 4"/>
          <p:cNvSpPr/>
          <p:nvPr/>
        </p:nvSpPr>
        <p:spPr>
          <a:xfrm>
            <a:off x="4572000" y="3657600"/>
            <a:ext cx="4572000" cy="923330"/>
          </a:xfrm>
          <a:prstGeom prst="rect">
            <a:avLst/>
          </a:prstGeom>
        </p:spPr>
        <p:txBody>
          <a:bodyPr>
            <a:spAutoFit/>
          </a:bodyPr>
          <a:lstStyle/>
          <a:p>
            <a:r>
              <a:rPr lang="en-US" b="1" dirty="0" smtClean="0">
                <a:solidFill>
                  <a:srgbClr val="C00000"/>
                </a:solidFill>
              </a:rPr>
              <a:t>He predicted that…</a:t>
            </a:r>
          </a:p>
          <a:p>
            <a:r>
              <a:rPr lang="en-US" b="1" dirty="0" smtClean="0">
                <a:solidFill>
                  <a:srgbClr val="C00000"/>
                </a:solidFill>
              </a:rPr>
              <a:t>Microorganisms carried in the air caused growth of organisms</a:t>
            </a:r>
            <a:endParaRPr lang="en-US" b="1" dirty="0">
              <a:solidFill>
                <a:srgbClr val="C00000"/>
              </a:solidFill>
            </a:endParaRPr>
          </a:p>
        </p:txBody>
      </p:sp>
    </p:spTree>
    <p:extLst>
      <p:ext uri="{BB962C8B-B14F-4D97-AF65-F5344CB8AC3E}">
        <p14:creationId xmlns:p14="http://schemas.microsoft.com/office/powerpoint/2010/main" val="15956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dissolve">
                                      <p:cBhvr>
                                        <p:cTn id="4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0"/>
            <a:ext cx="8229600" cy="1143000"/>
          </a:xfrm>
        </p:spPr>
        <p:txBody>
          <a:bodyPr/>
          <a:lstStyle/>
          <a:p>
            <a:pPr eaLnBrk="1" hangingPunct="1"/>
            <a:r>
              <a:rPr lang="en-US" sz="4000" u="sng" smtClean="0"/>
              <a:t>Eutrophication</a:t>
            </a:r>
          </a:p>
        </p:txBody>
      </p:sp>
      <p:pic>
        <p:nvPicPr>
          <p:cNvPr id="133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95400"/>
            <a:ext cx="42703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1112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sz="4000" u="sng" smtClean="0"/>
              <a:t>Biomagnification</a:t>
            </a:r>
          </a:p>
        </p:txBody>
      </p:sp>
      <p:sp>
        <p:nvSpPr>
          <p:cNvPr id="14339" name="Rectangle 3"/>
          <p:cNvSpPr>
            <a:spLocks noGrp="1" noChangeArrowheads="1"/>
          </p:cNvSpPr>
          <p:nvPr>
            <p:ph type="body" idx="1"/>
          </p:nvPr>
        </p:nvSpPr>
        <p:spPr>
          <a:xfrm>
            <a:off x="0" y="1219200"/>
            <a:ext cx="4038600" cy="5638800"/>
          </a:xfrm>
        </p:spPr>
        <p:txBody>
          <a:bodyPr/>
          <a:lstStyle/>
          <a:p>
            <a:pPr eaLnBrk="1" hangingPunct="1">
              <a:lnSpc>
                <a:spcPct val="90000"/>
              </a:lnSpc>
              <a:buFontTx/>
              <a:buNone/>
            </a:pPr>
            <a:r>
              <a:rPr lang="en-US" sz="2400" smtClean="0"/>
              <a:t>Pollutants can move from one organism to another through a process called </a:t>
            </a:r>
            <a:r>
              <a:rPr lang="en-US" sz="2400" smtClean="0">
                <a:solidFill>
                  <a:srgbClr val="FFFF00"/>
                </a:solidFill>
              </a:rPr>
              <a:t>biomagnification</a:t>
            </a:r>
            <a:r>
              <a:rPr lang="en-US" sz="2400" smtClean="0"/>
              <a:t>. This occurs when a pollutant moves up the food chain as predators eat prey, and ends up accumulating in higher concentrations in the bodies of predators.</a:t>
            </a:r>
          </a:p>
          <a:p>
            <a:pPr eaLnBrk="1" hangingPunct="1">
              <a:lnSpc>
                <a:spcPct val="90000"/>
              </a:lnSpc>
              <a:buFontTx/>
              <a:buNone/>
            </a:pPr>
            <a:r>
              <a:rPr lang="en-US" sz="2400" smtClean="0"/>
              <a:t>Scientists measure pollutants this way in parts per million (ppm).</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828800"/>
            <a:ext cx="4695825"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8705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eaLnBrk="1" hangingPunct="1">
              <a:defRPr/>
            </a:pPr>
            <a:r>
              <a:rPr lang="en-US" sz="4000" u="sng" smtClean="0">
                <a:effectLst>
                  <a:outerShdw blurRad="38100" dist="38100" dir="2700000" algn="tl">
                    <a:srgbClr val="000000"/>
                  </a:outerShdw>
                </a:effectLst>
              </a:rPr>
              <a:t>What decreases Biodiversity?</a:t>
            </a:r>
          </a:p>
        </p:txBody>
      </p:sp>
      <p:pic>
        <p:nvPicPr>
          <p:cNvPr id="1843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09800" y="3810000"/>
            <a:ext cx="5181600" cy="2849563"/>
          </a:xfrm>
        </p:spPr>
      </p:pic>
      <p:sp>
        <p:nvSpPr>
          <p:cNvPr id="247812" name="Text Box 4"/>
          <p:cNvSpPr txBox="1">
            <a:spLocks noChangeArrowheads="1"/>
          </p:cNvSpPr>
          <p:nvPr/>
        </p:nvSpPr>
        <p:spPr bwMode="auto">
          <a:xfrm>
            <a:off x="1295400" y="1752600"/>
            <a:ext cx="6705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eaLnBrk="0" hangingPunct="0">
              <a:defRPr>
                <a:solidFill>
                  <a:schemeClr val="tx1"/>
                </a:solidFill>
                <a:latin typeface="Arial" charset="0"/>
                <a:cs typeface="Arial" charset="0"/>
              </a:defRPr>
            </a:lvl5pPr>
            <a:lvl6pPr eaLnBrk="0" fontAlgn="base" hangingPunct="0">
              <a:spcBef>
                <a:spcPct val="0"/>
              </a:spcBef>
              <a:spcAft>
                <a:spcPct val="0"/>
              </a:spcAft>
              <a:defRPr>
                <a:solidFill>
                  <a:schemeClr val="tx1"/>
                </a:solidFill>
                <a:latin typeface="Arial" charset="0"/>
                <a:cs typeface="Arial" charset="0"/>
              </a:defRPr>
            </a:lvl6pPr>
            <a:lvl7pPr eaLnBrk="0" fontAlgn="base" hangingPunct="0">
              <a:spcBef>
                <a:spcPct val="0"/>
              </a:spcBef>
              <a:spcAft>
                <a:spcPct val="0"/>
              </a:spcAft>
              <a:defRPr>
                <a:solidFill>
                  <a:schemeClr val="tx1"/>
                </a:solidFill>
                <a:latin typeface="Arial" charset="0"/>
                <a:cs typeface="Arial" charset="0"/>
              </a:defRPr>
            </a:lvl7pPr>
            <a:lvl8pPr eaLnBrk="0" fontAlgn="base" hangingPunct="0">
              <a:spcBef>
                <a:spcPct val="0"/>
              </a:spcBef>
              <a:spcAft>
                <a:spcPct val="0"/>
              </a:spcAft>
              <a:defRPr>
                <a:solidFill>
                  <a:schemeClr val="tx1"/>
                </a:solidFill>
                <a:latin typeface="Arial" charset="0"/>
                <a:cs typeface="Arial" charset="0"/>
              </a:defRPr>
            </a:lvl8pPr>
            <a:lvl9pPr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z="2400" smtClean="0">
                <a:solidFill>
                  <a:srgbClr val="FFFFFF"/>
                </a:solidFill>
              </a:rPr>
              <a:t>The two big ones are:</a:t>
            </a:r>
          </a:p>
          <a:p>
            <a:pPr lvl="4" eaLnBrk="1" fontAlgn="base" hangingPunct="1">
              <a:spcBef>
                <a:spcPct val="50000"/>
              </a:spcBef>
              <a:spcAft>
                <a:spcPct val="0"/>
              </a:spcAft>
              <a:buFont typeface="Wingdings" pitchFamily="2" charset="2"/>
              <a:buChar char="Ø"/>
            </a:pPr>
            <a:r>
              <a:rPr lang="en-US" sz="2400" smtClean="0">
                <a:solidFill>
                  <a:srgbClr val="FFFFFF"/>
                </a:solidFill>
              </a:rPr>
              <a:t> Habitat Loss</a:t>
            </a:r>
          </a:p>
          <a:p>
            <a:pPr lvl="4" eaLnBrk="1" fontAlgn="base" hangingPunct="1">
              <a:spcBef>
                <a:spcPct val="50000"/>
              </a:spcBef>
              <a:spcAft>
                <a:spcPct val="0"/>
              </a:spcAft>
              <a:buFont typeface="Wingdings" pitchFamily="2" charset="2"/>
              <a:buChar char="Ø"/>
            </a:pPr>
            <a:r>
              <a:rPr lang="en-US" sz="2400" smtClean="0">
                <a:solidFill>
                  <a:srgbClr val="FFFFFF"/>
                </a:solidFill>
              </a:rPr>
              <a:t> Introduction of new species</a:t>
            </a:r>
          </a:p>
        </p:txBody>
      </p:sp>
    </p:spTree>
    <p:extLst>
      <p:ext uri="{BB962C8B-B14F-4D97-AF65-F5344CB8AC3E}">
        <p14:creationId xmlns:p14="http://schemas.microsoft.com/office/powerpoint/2010/main" val="1494801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47812">
                                            <p:txEl>
                                              <p:pRg st="1" end="1"/>
                                            </p:txEl>
                                          </p:spTgt>
                                        </p:tgtEl>
                                        <p:attrNameLst>
                                          <p:attrName>style.visibility</p:attrName>
                                        </p:attrNameLst>
                                      </p:cBhvr>
                                      <p:to>
                                        <p:strVal val="visible"/>
                                      </p:to>
                                    </p:set>
                                    <p:anim calcmode="lin" valueType="num">
                                      <p:cBhvr>
                                        <p:cTn id="7" dur="500" fill="hold"/>
                                        <p:tgtEl>
                                          <p:spTgt spid="247812">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247812">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247812">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247812">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247812">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247812">
                                            <p:txEl>
                                              <p:pRg st="2" end="2"/>
                                            </p:txEl>
                                          </p:spTgt>
                                        </p:tgtEl>
                                        <p:attrNameLst>
                                          <p:attrName>style.visibility</p:attrName>
                                        </p:attrNameLst>
                                      </p:cBhvr>
                                      <p:to>
                                        <p:strVal val="visible"/>
                                      </p:to>
                                    </p:set>
                                    <p:anim calcmode="lin" valueType="num">
                                      <p:cBhvr>
                                        <p:cTn id="16" dur="500" fill="hold"/>
                                        <p:tgtEl>
                                          <p:spTgt spid="247812">
                                            <p:txEl>
                                              <p:pRg st="2" end="2"/>
                                            </p:txEl>
                                          </p:spTgt>
                                        </p:tgtEl>
                                        <p:attrNameLst>
                                          <p:attrName>ppt_w</p:attrName>
                                        </p:attrNameLst>
                                      </p:cBhvr>
                                      <p:tavLst>
                                        <p:tav tm="0">
                                          <p:val>
                                            <p:strVal val="#ppt_w*0.05"/>
                                          </p:val>
                                        </p:tav>
                                        <p:tav tm="100000">
                                          <p:val>
                                            <p:strVal val="#ppt_w"/>
                                          </p:val>
                                        </p:tav>
                                      </p:tavLst>
                                    </p:anim>
                                    <p:anim calcmode="lin" valueType="num">
                                      <p:cBhvr>
                                        <p:cTn id="17" dur="500" fill="hold"/>
                                        <p:tgtEl>
                                          <p:spTgt spid="247812">
                                            <p:txEl>
                                              <p:pRg st="2" end="2"/>
                                            </p:txEl>
                                          </p:spTgt>
                                        </p:tgtEl>
                                        <p:attrNameLst>
                                          <p:attrName>ppt_h</p:attrName>
                                        </p:attrNameLst>
                                      </p:cBhvr>
                                      <p:tavLst>
                                        <p:tav tm="0">
                                          <p:val>
                                            <p:strVal val="#ppt_h"/>
                                          </p:val>
                                        </p:tav>
                                        <p:tav tm="100000">
                                          <p:val>
                                            <p:strVal val="#ppt_h"/>
                                          </p:val>
                                        </p:tav>
                                      </p:tavLst>
                                    </p:anim>
                                    <p:anim calcmode="lin" valueType="num">
                                      <p:cBhvr>
                                        <p:cTn id="18" dur="500" fill="hold"/>
                                        <p:tgtEl>
                                          <p:spTgt spid="247812">
                                            <p:txEl>
                                              <p:pRg st="2" end="2"/>
                                            </p:txEl>
                                          </p:spTgt>
                                        </p:tgtEl>
                                        <p:attrNameLst>
                                          <p:attrName>ppt_x</p:attrName>
                                        </p:attrNameLst>
                                      </p:cBhvr>
                                      <p:tavLst>
                                        <p:tav tm="0">
                                          <p:val>
                                            <p:strVal val="#ppt_x-.2"/>
                                          </p:val>
                                        </p:tav>
                                        <p:tav tm="100000">
                                          <p:val>
                                            <p:strVal val="#ppt_x"/>
                                          </p:val>
                                        </p:tav>
                                      </p:tavLst>
                                    </p:anim>
                                    <p:anim calcmode="lin" valueType="num">
                                      <p:cBhvr>
                                        <p:cTn id="19" dur="500" fill="hold"/>
                                        <p:tgtEl>
                                          <p:spTgt spid="247812">
                                            <p:txEl>
                                              <p:pRg st="2" end="2"/>
                                            </p:txEl>
                                          </p:spTgt>
                                        </p:tgtEl>
                                        <p:attrNameLst>
                                          <p:attrName>ppt_y</p:attrName>
                                        </p:attrNameLst>
                                      </p:cBhvr>
                                      <p:tavLst>
                                        <p:tav tm="0">
                                          <p:val>
                                            <p:strVal val="#ppt_y"/>
                                          </p:val>
                                        </p:tav>
                                        <p:tav tm="100000">
                                          <p:val>
                                            <p:strVal val="#ppt_y"/>
                                          </p:val>
                                        </p:tav>
                                      </p:tavLst>
                                    </p:anim>
                                    <p:animEffect transition="in" filter="fade">
                                      <p:cBhvr>
                                        <p:cTn id="20" dur="500"/>
                                        <p:tgtEl>
                                          <p:spTgt spid="2478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4000" u="sng" smtClean="0"/>
              <a:t>Loss of Habitat</a:t>
            </a:r>
          </a:p>
        </p:txBody>
      </p:sp>
      <p:sp>
        <p:nvSpPr>
          <p:cNvPr id="249859" name="Rectangle 3"/>
          <p:cNvSpPr>
            <a:spLocks noGrp="1" noChangeArrowheads="1"/>
          </p:cNvSpPr>
          <p:nvPr>
            <p:ph type="body" idx="1"/>
          </p:nvPr>
        </p:nvSpPr>
        <p:spPr>
          <a:xfrm>
            <a:off x="0" y="1295400"/>
            <a:ext cx="4038600" cy="5562600"/>
          </a:xfrm>
        </p:spPr>
        <p:txBody>
          <a:bodyPr/>
          <a:lstStyle/>
          <a:p>
            <a:pPr eaLnBrk="1" hangingPunct="1">
              <a:lnSpc>
                <a:spcPct val="90000"/>
              </a:lnSpc>
              <a:buFontTx/>
              <a:buNone/>
            </a:pPr>
            <a:r>
              <a:rPr lang="en-US" sz="2800" smtClean="0"/>
              <a:t>As humans take up more and more land, there is less wilderness available for organisms and many risk going extinct.</a:t>
            </a:r>
          </a:p>
          <a:p>
            <a:pPr eaLnBrk="1" hangingPunct="1">
              <a:lnSpc>
                <a:spcPct val="90000"/>
              </a:lnSpc>
              <a:buFontTx/>
              <a:buNone/>
            </a:pPr>
            <a:r>
              <a:rPr lang="en-US" sz="2800" smtClean="0">
                <a:solidFill>
                  <a:srgbClr val="FFFF00"/>
                </a:solidFill>
              </a:rPr>
              <a:t>Habitat fragmentation</a:t>
            </a:r>
            <a:r>
              <a:rPr lang="en-US" sz="2800" smtClean="0"/>
              <a:t> occurs when a barrier forms that prevents an organism from accessing its home range.</a:t>
            </a:r>
          </a:p>
        </p:txBody>
      </p:sp>
      <p:pic>
        <p:nvPicPr>
          <p:cNvPr id="249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574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1" name="Text Box 5"/>
          <p:cNvSpPr txBox="1">
            <a:spLocks noChangeArrowheads="1"/>
          </p:cNvSpPr>
          <p:nvPr/>
        </p:nvSpPr>
        <p:spPr bwMode="auto">
          <a:xfrm>
            <a:off x="4572000" y="55626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smtClean="0">
                <a:solidFill>
                  <a:srgbClr val="FFFFFF"/>
                </a:solidFill>
              </a:rPr>
              <a:t>Wildlife crossing to prevent fragmentation.</a:t>
            </a:r>
          </a:p>
        </p:txBody>
      </p:sp>
    </p:spTree>
    <p:extLst>
      <p:ext uri="{BB962C8B-B14F-4D97-AF65-F5344CB8AC3E}">
        <p14:creationId xmlns:p14="http://schemas.microsoft.com/office/powerpoint/2010/main" val="1376381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49859">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249859">
                                            <p:txEl>
                                              <p:pRg st="1" end="1"/>
                                            </p:txEl>
                                          </p:spTgt>
                                        </p:tgtEl>
                                        <p:attrNameLst>
                                          <p:attrName>ppt_x</p:attrName>
                                        </p:attrNameLst>
                                      </p:cBhvr>
                                    </p:anim>
                                    <p:anim from="0" to="-1.0" calcmode="lin" valueType="num">
                                      <p:cBhvr>
                                        <p:cTn id="8" dur="200" decel="50000" autoRev="1" fill="hold">
                                          <p:stCondLst>
                                            <p:cond delay="600"/>
                                          </p:stCondLst>
                                        </p:cTn>
                                        <p:tgtEl>
                                          <p:spTgt spid="249859">
                                            <p:txEl>
                                              <p:pRg st="1" end="1"/>
                                            </p:txEl>
                                          </p:spTgt>
                                        </p:tgtEl>
                                        <p:attrNameLst>
                                          <p:attrName>xshear</p:attrName>
                                        </p:attrNameLst>
                                      </p:cBhvr>
                                    </p:anim>
                                    <p:animScale>
                                      <p:cBhvr>
                                        <p:cTn id="9" dur="200" decel="100000" autoRev="1" fill="hold">
                                          <p:stCondLst>
                                            <p:cond delay="600"/>
                                          </p:stCondLst>
                                        </p:cTn>
                                        <p:tgtEl>
                                          <p:spTgt spid="249859">
                                            <p:txEl>
                                              <p:pRg st="1" end="1"/>
                                            </p:txEl>
                                          </p:spTgt>
                                        </p:tgtEl>
                                      </p:cBhvr>
                                      <p:from x="100000" y="100000"/>
                                      <p:to x="80000" y="100000"/>
                                    </p:animScale>
                                    <p:anim by="(#ppt_h/3+#ppt_w*0.1)" calcmode="lin" valueType="num">
                                      <p:cBhvr additive="sum">
                                        <p:cTn id="10" dur="200" decel="100000" autoRev="1" fill="hold">
                                          <p:stCondLst>
                                            <p:cond delay="600"/>
                                          </p:stCondLst>
                                        </p:cTn>
                                        <p:tgtEl>
                                          <p:spTgt spid="249859">
                                            <p:txEl>
                                              <p:pRg st="1" end="1"/>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nodeType="clickEffect">
                                  <p:stCondLst>
                                    <p:cond delay="0"/>
                                  </p:stCondLst>
                                  <p:childTnLst>
                                    <p:set>
                                      <p:cBhvr>
                                        <p:cTn id="14" dur="1" fill="hold">
                                          <p:stCondLst>
                                            <p:cond delay="0"/>
                                          </p:stCondLst>
                                        </p:cTn>
                                        <p:tgtEl>
                                          <p:spTgt spid="249860"/>
                                        </p:tgtEl>
                                        <p:attrNameLst>
                                          <p:attrName>style.visibility</p:attrName>
                                        </p:attrNameLst>
                                      </p:cBhvr>
                                      <p:to>
                                        <p:strVal val="visible"/>
                                      </p:to>
                                    </p:set>
                                    <p:animEffect transition="in" filter="fade">
                                      <p:cBhvr>
                                        <p:cTn id="15" dur="1000"/>
                                        <p:tgtEl>
                                          <p:spTgt spid="249860"/>
                                        </p:tgtEl>
                                      </p:cBhvr>
                                    </p:animEffect>
                                    <p:anim calcmode="lin" valueType="num">
                                      <p:cBhvr>
                                        <p:cTn id="16" dur="1000" fill="hold"/>
                                        <p:tgtEl>
                                          <p:spTgt spid="249860"/>
                                        </p:tgtEl>
                                        <p:attrNameLst>
                                          <p:attrName>ppt_x</p:attrName>
                                        </p:attrNameLst>
                                      </p:cBhvr>
                                      <p:tavLst>
                                        <p:tav tm="0">
                                          <p:val>
                                            <p:strVal val="#ppt_x"/>
                                          </p:val>
                                        </p:tav>
                                        <p:tav tm="100000">
                                          <p:val>
                                            <p:strVal val="#ppt_x"/>
                                          </p:val>
                                        </p:tav>
                                      </p:tavLst>
                                    </p:anim>
                                    <p:anim calcmode="lin" valueType="num">
                                      <p:cBhvr>
                                        <p:cTn id="17" dur="1000" fill="hold"/>
                                        <p:tgtEl>
                                          <p:spTgt spid="249860"/>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249861">
                                            <p:txEl>
                                              <p:pRg st="0" end="0"/>
                                            </p:txEl>
                                          </p:spTgt>
                                        </p:tgtEl>
                                        <p:attrNameLst>
                                          <p:attrName>style.visibility</p:attrName>
                                        </p:attrNameLst>
                                      </p:cBhvr>
                                      <p:to>
                                        <p:strVal val="visible"/>
                                      </p:to>
                                    </p:set>
                                    <p:anim calcmode="lin" valueType="num">
                                      <p:cBhvr>
                                        <p:cTn id="22" dur="1000" fill="hold"/>
                                        <p:tgtEl>
                                          <p:spTgt spid="249861">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249861">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24986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4986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0"/>
            <a:ext cx="8229600" cy="1143000"/>
          </a:xfrm>
        </p:spPr>
        <p:txBody>
          <a:bodyPr/>
          <a:lstStyle/>
          <a:p>
            <a:pPr eaLnBrk="1" hangingPunct="1">
              <a:defRPr/>
            </a:pPr>
            <a:r>
              <a:rPr lang="en-US" sz="4000" u="sng" smtClean="0">
                <a:effectLst>
                  <a:outerShdw blurRad="38100" dist="38100" dir="2700000" algn="tl">
                    <a:srgbClr val="000000"/>
                  </a:outerShdw>
                </a:effectLst>
              </a:rPr>
              <a:t>Introduced Species</a:t>
            </a:r>
          </a:p>
        </p:txBody>
      </p:sp>
      <p:sp>
        <p:nvSpPr>
          <p:cNvPr id="20483" name="Rectangle 3"/>
          <p:cNvSpPr>
            <a:spLocks noGrp="1" noChangeArrowheads="1"/>
          </p:cNvSpPr>
          <p:nvPr>
            <p:ph type="body" idx="1"/>
          </p:nvPr>
        </p:nvSpPr>
        <p:spPr>
          <a:xfrm>
            <a:off x="457200" y="990600"/>
            <a:ext cx="8229600" cy="3429000"/>
          </a:xfrm>
        </p:spPr>
        <p:txBody>
          <a:bodyPr/>
          <a:lstStyle/>
          <a:p>
            <a:pPr eaLnBrk="1" hangingPunct="1">
              <a:lnSpc>
                <a:spcPct val="90000"/>
              </a:lnSpc>
              <a:buFontTx/>
              <a:buNone/>
            </a:pPr>
            <a:r>
              <a:rPr lang="en-US" sz="2400" smtClean="0"/>
              <a:t>An </a:t>
            </a:r>
            <a:r>
              <a:rPr lang="en-US" sz="2400" smtClean="0">
                <a:solidFill>
                  <a:srgbClr val="FFFF00"/>
                </a:solidFill>
              </a:rPr>
              <a:t>introduced species</a:t>
            </a:r>
            <a:r>
              <a:rPr lang="en-US" sz="2400" smtClean="0"/>
              <a:t> is any organism that was brought to an ecosystem as a result of human actions.</a:t>
            </a:r>
          </a:p>
          <a:p>
            <a:pPr eaLnBrk="1" hangingPunct="1">
              <a:lnSpc>
                <a:spcPct val="90000"/>
              </a:lnSpc>
              <a:buFontTx/>
              <a:buNone/>
            </a:pPr>
            <a:r>
              <a:rPr lang="en-US" sz="2400" smtClean="0"/>
              <a:t>If an environment has a niche that the introduced species can exploit, or if the introduced species is a better competitor, original species may be pushed out or die. This particularly happens when there are no predators for the introduced species.</a:t>
            </a:r>
          </a:p>
          <a:p>
            <a:pPr eaLnBrk="1" hangingPunct="1">
              <a:lnSpc>
                <a:spcPct val="90000"/>
              </a:lnSpc>
              <a:buFontTx/>
              <a:buNone/>
            </a:pPr>
            <a:r>
              <a:rPr lang="en-US" sz="2400" smtClean="0"/>
              <a:t>When an introduced species has established itself in a new ecosystem, it is called an </a:t>
            </a:r>
            <a:r>
              <a:rPr lang="en-US" sz="2400" smtClean="0">
                <a:solidFill>
                  <a:srgbClr val="FFFF00"/>
                </a:solidFill>
              </a:rPr>
              <a:t>invasive species</a:t>
            </a:r>
            <a:r>
              <a:rPr lang="en-US" sz="2400" smtClean="0"/>
              <a:t>. </a:t>
            </a:r>
          </a:p>
        </p:txBody>
      </p:sp>
      <p:pic>
        <p:nvPicPr>
          <p:cNvPr id="251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24765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9" name="Text Box 5"/>
          <p:cNvSpPr txBox="1">
            <a:spLocks noChangeArrowheads="1"/>
          </p:cNvSpPr>
          <p:nvPr/>
        </p:nvSpPr>
        <p:spPr bwMode="auto">
          <a:xfrm>
            <a:off x="152400" y="64912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Nile Perch</a:t>
            </a:r>
          </a:p>
        </p:txBody>
      </p:sp>
      <p:pic>
        <p:nvPicPr>
          <p:cNvPr id="2519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267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1" name="Text Box 7"/>
          <p:cNvSpPr txBox="1">
            <a:spLocks noChangeArrowheads="1"/>
          </p:cNvSpPr>
          <p:nvPr/>
        </p:nvSpPr>
        <p:spPr bwMode="auto">
          <a:xfrm>
            <a:off x="2819400" y="6491288"/>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Kudzu</a:t>
            </a:r>
          </a:p>
        </p:txBody>
      </p:sp>
      <p:pic>
        <p:nvPicPr>
          <p:cNvPr id="2519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124200"/>
            <a:ext cx="44958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191000"/>
            <a:ext cx="2809875"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4" name="Text Box 10"/>
          <p:cNvSpPr txBox="1">
            <a:spLocks noChangeArrowheads="1"/>
          </p:cNvSpPr>
          <p:nvPr/>
        </p:nvSpPr>
        <p:spPr bwMode="auto">
          <a:xfrm>
            <a:off x="5867400" y="6345238"/>
            <a:ext cx="2971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Burmese Python</a:t>
            </a:r>
          </a:p>
        </p:txBody>
      </p:sp>
      <p:pic>
        <p:nvPicPr>
          <p:cNvPr id="25191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1951038"/>
            <a:ext cx="6553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61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fade">
                                      <p:cBhvr>
                                        <p:cTn id="7" dur="1000"/>
                                        <p:tgtEl>
                                          <p:spTgt spid="251908"/>
                                        </p:tgtEl>
                                      </p:cBhvr>
                                    </p:animEffect>
                                    <p:anim calcmode="lin" valueType="num">
                                      <p:cBhvr>
                                        <p:cTn id="8" dur="1000" fill="hold"/>
                                        <p:tgtEl>
                                          <p:spTgt spid="251908"/>
                                        </p:tgtEl>
                                        <p:attrNameLst>
                                          <p:attrName>ppt_x</p:attrName>
                                        </p:attrNameLst>
                                      </p:cBhvr>
                                      <p:tavLst>
                                        <p:tav tm="0">
                                          <p:val>
                                            <p:strVal val="#ppt_x"/>
                                          </p:val>
                                        </p:tav>
                                        <p:tav tm="100000">
                                          <p:val>
                                            <p:strVal val="#ppt_x"/>
                                          </p:val>
                                        </p:tav>
                                      </p:tavLst>
                                    </p:anim>
                                    <p:anim calcmode="lin" valueType="num">
                                      <p:cBhvr>
                                        <p:cTn id="9" dur="1000" fill="hold"/>
                                        <p:tgtEl>
                                          <p:spTgt spid="25190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51909"/>
                                        </p:tgtEl>
                                        <p:attrNameLst>
                                          <p:attrName>style.visibility</p:attrName>
                                        </p:attrNameLst>
                                      </p:cBhvr>
                                      <p:to>
                                        <p:strVal val="visible"/>
                                      </p:to>
                                    </p:set>
                                    <p:animEffect transition="in" filter="fade">
                                      <p:cBhvr>
                                        <p:cTn id="12" dur="1000"/>
                                        <p:tgtEl>
                                          <p:spTgt spid="251909"/>
                                        </p:tgtEl>
                                      </p:cBhvr>
                                    </p:animEffect>
                                    <p:anim calcmode="lin" valueType="num">
                                      <p:cBhvr>
                                        <p:cTn id="13" dur="1000" fill="hold"/>
                                        <p:tgtEl>
                                          <p:spTgt spid="251909"/>
                                        </p:tgtEl>
                                        <p:attrNameLst>
                                          <p:attrName>ppt_x</p:attrName>
                                        </p:attrNameLst>
                                      </p:cBhvr>
                                      <p:tavLst>
                                        <p:tav tm="0">
                                          <p:val>
                                            <p:strVal val="#ppt_x"/>
                                          </p:val>
                                        </p:tav>
                                        <p:tav tm="100000">
                                          <p:val>
                                            <p:strVal val="#ppt_x"/>
                                          </p:val>
                                        </p:tav>
                                      </p:tavLst>
                                    </p:anim>
                                    <p:anim calcmode="lin" valueType="num">
                                      <p:cBhvr>
                                        <p:cTn id="14" dur="1000" fill="hold"/>
                                        <p:tgtEl>
                                          <p:spTgt spid="25190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251910"/>
                                        </p:tgtEl>
                                        <p:attrNameLst>
                                          <p:attrName>style.visibility</p:attrName>
                                        </p:attrNameLst>
                                      </p:cBhvr>
                                      <p:to>
                                        <p:strVal val="visible"/>
                                      </p:to>
                                    </p:set>
                                    <p:animEffect transition="in" filter="fade">
                                      <p:cBhvr>
                                        <p:cTn id="19" dur="1000"/>
                                        <p:tgtEl>
                                          <p:spTgt spid="251910"/>
                                        </p:tgtEl>
                                      </p:cBhvr>
                                    </p:animEffect>
                                    <p:anim calcmode="lin" valueType="num">
                                      <p:cBhvr>
                                        <p:cTn id="20" dur="1000" fill="hold"/>
                                        <p:tgtEl>
                                          <p:spTgt spid="251910"/>
                                        </p:tgtEl>
                                        <p:attrNameLst>
                                          <p:attrName>ppt_x</p:attrName>
                                        </p:attrNameLst>
                                      </p:cBhvr>
                                      <p:tavLst>
                                        <p:tav tm="0">
                                          <p:val>
                                            <p:strVal val="#ppt_x"/>
                                          </p:val>
                                        </p:tav>
                                        <p:tav tm="100000">
                                          <p:val>
                                            <p:strVal val="#ppt_x"/>
                                          </p:val>
                                        </p:tav>
                                      </p:tavLst>
                                    </p:anim>
                                    <p:anim calcmode="lin" valueType="num">
                                      <p:cBhvr>
                                        <p:cTn id="21" dur="1000" fill="hold"/>
                                        <p:tgtEl>
                                          <p:spTgt spid="25191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51911"/>
                                        </p:tgtEl>
                                        <p:attrNameLst>
                                          <p:attrName>style.visibility</p:attrName>
                                        </p:attrNameLst>
                                      </p:cBhvr>
                                      <p:to>
                                        <p:strVal val="visible"/>
                                      </p:to>
                                    </p:set>
                                    <p:animEffect transition="in" filter="fade">
                                      <p:cBhvr>
                                        <p:cTn id="24" dur="1000"/>
                                        <p:tgtEl>
                                          <p:spTgt spid="251911"/>
                                        </p:tgtEl>
                                      </p:cBhvr>
                                    </p:animEffect>
                                    <p:anim calcmode="lin" valueType="num">
                                      <p:cBhvr>
                                        <p:cTn id="25" dur="1000" fill="hold"/>
                                        <p:tgtEl>
                                          <p:spTgt spid="251911"/>
                                        </p:tgtEl>
                                        <p:attrNameLst>
                                          <p:attrName>ppt_x</p:attrName>
                                        </p:attrNameLst>
                                      </p:cBhvr>
                                      <p:tavLst>
                                        <p:tav tm="0">
                                          <p:val>
                                            <p:strVal val="#ppt_x"/>
                                          </p:val>
                                        </p:tav>
                                        <p:tav tm="100000">
                                          <p:val>
                                            <p:strVal val="#ppt_x"/>
                                          </p:val>
                                        </p:tav>
                                      </p:tavLst>
                                    </p:anim>
                                    <p:anim calcmode="lin" valueType="num">
                                      <p:cBhvr>
                                        <p:cTn id="26" dur="1000" fill="hold"/>
                                        <p:tgtEl>
                                          <p:spTgt spid="251911"/>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251912"/>
                                        </p:tgtEl>
                                        <p:attrNameLst>
                                          <p:attrName>style.visibility</p:attrName>
                                        </p:attrNameLst>
                                      </p:cBhvr>
                                      <p:to>
                                        <p:strVal val="visible"/>
                                      </p:to>
                                    </p:set>
                                    <p:animEffect transition="in" filter="fade">
                                      <p:cBhvr>
                                        <p:cTn id="31" dur="1000"/>
                                        <p:tgtEl>
                                          <p:spTgt spid="251912"/>
                                        </p:tgtEl>
                                      </p:cBhvr>
                                    </p:animEffect>
                                    <p:anim calcmode="lin" valueType="num">
                                      <p:cBhvr>
                                        <p:cTn id="32" dur="1000" fill="hold"/>
                                        <p:tgtEl>
                                          <p:spTgt spid="251912"/>
                                        </p:tgtEl>
                                        <p:attrNameLst>
                                          <p:attrName>ppt_x</p:attrName>
                                        </p:attrNameLst>
                                      </p:cBhvr>
                                      <p:tavLst>
                                        <p:tav tm="0">
                                          <p:val>
                                            <p:strVal val="#ppt_x"/>
                                          </p:val>
                                        </p:tav>
                                        <p:tav tm="100000">
                                          <p:val>
                                            <p:strVal val="#ppt_x"/>
                                          </p:val>
                                        </p:tav>
                                      </p:tavLst>
                                    </p:anim>
                                    <p:anim calcmode="lin" valueType="num">
                                      <p:cBhvr>
                                        <p:cTn id="33" dur="1000" fill="hold"/>
                                        <p:tgtEl>
                                          <p:spTgt spid="251912"/>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xit" presetSubtype="0" fill="hold" nodeType="clickEffect">
                                  <p:stCondLst>
                                    <p:cond delay="0"/>
                                  </p:stCondLst>
                                  <p:childTnLst>
                                    <p:animEffect transition="out" filter="dissolve">
                                      <p:cBhvr>
                                        <p:cTn id="37" dur="500"/>
                                        <p:tgtEl>
                                          <p:spTgt spid="251912"/>
                                        </p:tgtEl>
                                      </p:cBhvr>
                                    </p:animEffect>
                                    <p:set>
                                      <p:cBhvr>
                                        <p:cTn id="38" dur="1" fill="hold">
                                          <p:stCondLst>
                                            <p:cond delay="499"/>
                                          </p:stCondLst>
                                        </p:cTn>
                                        <p:tgtEl>
                                          <p:spTgt spid="25191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47" presetClass="entr" presetSubtype="0" fill="hold" nodeType="clickEffect">
                                  <p:stCondLst>
                                    <p:cond delay="0"/>
                                  </p:stCondLst>
                                  <p:childTnLst>
                                    <p:set>
                                      <p:cBhvr>
                                        <p:cTn id="42" dur="1" fill="hold">
                                          <p:stCondLst>
                                            <p:cond delay="0"/>
                                          </p:stCondLst>
                                        </p:cTn>
                                        <p:tgtEl>
                                          <p:spTgt spid="251913"/>
                                        </p:tgtEl>
                                        <p:attrNameLst>
                                          <p:attrName>style.visibility</p:attrName>
                                        </p:attrNameLst>
                                      </p:cBhvr>
                                      <p:to>
                                        <p:strVal val="visible"/>
                                      </p:to>
                                    </p:set>
                                    <p:animEffect transition="in" filter="fade">
                                      <p:cBhvr>
                                        <p:cTn id="43" dur="1000"/>
                                        <p:tgtEl>
                                          <p:spTgt spid="251913"/>
                                        </p:tgtEl>
                                      </p:cBhvr>
                                    </p:animEffect>
                                    <p:anim calcmode="lin" valueType="num">
                                      <p:cBhvr>
                                        <p:cTn id="44" dur="1000" fill="hold"/>
                                        <p:tgtEl>
                                          <p:spTgt spid="251913"/>
                                        </p:tgtEl>
                                        <p:attrNameLst>
                                          <p:attrName>ppt_x</p:attrName>
                                        </p:attrNameLst>
                                      </p:cBhvr>
                                      <p:tavLst>
                                        <p:tav tm="0">
                                          <p:val>
                                            <p:strVal val="#ppt_x"/>
                                          </p:val>
                                        </p:tav>
                                        <p:tav tm="100000">
                                          <p:val>
                                            <p:strVal val="#ppt_x"/>
                                          </p:val>
                                        </p:tav>
                                      </p:tavLst>
                                    </p:anim>
                                    <p:anim calcmode="lin" valueType="num">
                                      <p:cBhvr>
                                        <p:cTn id="45" dur="1000" fill="hold"/>
                                        <p:tgtEl>
                                          <p:spTgt spid="251913"/>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51914"/>
                                        </p:tgtEl>
                                        <p:attrNameLst>
                                          <p:attrName>style.visibility</p:attrName>
                                        </p:attrNameLst>
                                      </p:cBhvr>
                                      <p:to>
                                        <p:strVal val="visible"/>
                                      </p:to>
                                    </p:set>
                                    <p:animEffect transition="in" filter="fade">
                                      <p:cBhvr>
                                        <p:cTn id="48" dur="1000"/>
                                        <p:tgtEl>
                                          <p:spTgt spid="251914"/>
                                        </p:tgtEl>
                                      </p:cBhvr>
                                    </p:animEffect>
                                    <p:anim calcmode="lin" valueType="num">
                                      <p:cBhvr>
                                        <p:cTn id="49" dur="1000" fill="hold"/>
                                        <p:tgtEl>
                                          <p:spTgt spid="251914"/>
                                        </p:tgtEl>
                                        <p:attrNameLst>
                                          <p:attrName>ppt_x</p:attrName>
                                        </p:attrNameLst>
                                      </p:cBhvr>
                                      <p:tavLst>
                                        <p:tav tm="0">
                                          <p:val>
                                            <p:strVal val="#ppt_x"/>
                                          </p:val>
                                        </p:tav>
                                        <p:tav tm="100000">
                                          <p:val>
                                            <p:strVal val="#ppt_x"/>
                                          </p:val>
                                        </p:tav>
                                      </p:tavLst>
                                    </p:anim>
                                    <p:anim calcmode="lin" valueType="num">
                                      <p:cBhvr>
                                        <p:cTn id="50" dur="1000" fill="hold"/>
                                        <p:tgtEl>
                                          <p:spTgt spid="251914"/>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7" presetClass="entr" presetSubtype="0" fill="hold" nodeType="clickEffect">
                                  <p:stCondLst>
                                    <p:cond delay="0"/>
                                  </p:stCondLst>
                                  <p:childTnLst>
                                    <p:set>
                                      <p:cBhvr>
                                        <p:cTn id="54" dur="1" fill="hold">
                                          <p:stCondLst>
                                            <p:cond delay="0"/>
                                          </p:stCondLst>
                                        </p:cTn>
                                        <p:tgtEl>
                                          <p:spTgt spid="251915"/>
                                        </p:tgtEl>
                                        <p:attrNameLst>
                                          <p:attrName>style.visibility</p:attrName>
                                        </p:attrNameLst>
                                      </p:cBhvr>
                                      <p:to>
                                        <p:strVal val="visible"/>
                                      </p:to>
                                    </p:set>
                                    <p:animEffect transition="in" filter="fade">
                                      <p:cBhvr>
                                        <p:cTn id="55" dur="1000"/>
                                        <p:tgtEl>
                                          <p:spTgt spid="251915"/>
                                        </p:tgtEl>
                                      </p:cBhvr>
                                    </p:animEffect>
                                    <p:anim calcmode="lin" valueType="num">
                                      <p:cBhvr>
                                        <p:cTn id="56" dur="1000" fill="hold"/>
                                        <p:tgtEl>
                                          <p:spTgt spid="251915"/>
                                        </p:tgtEl>
                                        <p:attrNameLst>
                                          <p:attrName>ppt_x</p:attrName>
                                        </p:attrNameLst>
                                      </p:cBhvr>
                                      <p:tavLst>
                                        <p:tav tm="0">
                                          <p:val>
                                            <p:strVal val="#ppt_x"/>
                                          </p:val>
                                        </p:tav>
                                        <p:tav tm="100000">
                                          <p:val>
                                            <p:strVal val="#ppt_x"/>
                                          </p:val>
                                        </p:tav>
                                      </p:tavLst>
                                    </p:anim>
                                    <p:anim calcmode="lin" valueType="num">
                                      <p:cBhvr>
                                        <p:cTn id="57" dur="1000" fill="hold"/>
                                        <p:tgtEl>
                                          <p:spTgt spid="2519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p:bldP spid="251911" grpId="0"/>
      <p:bldP spid="25191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57200" y="0"/>
            <a:ext cx="8229600" cy="1143000"/>
          </a:xfrm>
        </p:spPr>
        <p:txBody>
          <a:bodyPr/>
          <a:lstStyle/>
          <a:p>
            <a:pPr eaLnBrk="1" hangingPunct="1">
              <a:defRPr/>
            </a:pPr>
            <a:r>
              <a:rPr lang="en-US" sz="4000" u="sng" smtClean="0">
                <a:effectLst>
                  <a:outerShdw blurRad="38100" dist="38100" dir="2700000" algn="tl">
                    <a:srgbClr val="000000"/>
                  </a:outerShdw>
                </a:effectLst>
              </a:rPr>
              <a:t>Conservation</a:t>
            </a:r>
          </a:p>
        </p:txBody>
      </p:sp>
      <p:sp>
        <p:nvSpPr>
          <p:cNvPr id="23555" name="Rectangle 3"/>
          <p:cNvSpPr>
            <a:spLocks noGrp="1" noChangeArrowheads="1"/>
          </p:cNvSpPr>
          <p:nvPr>
            <p:ph type="body" idx="1"/>
          </p:nvPr>
        </p:nvSpPr>
        <p:spPr>
          <a:xfrm>
            <a:off x="152400" y="1143000"/>
            <a:ext cx="8991600" cy="1676400"/>
          </a:xfrm>
        </p:spPr>
        <p:txBody>
          <a:bodyPr/>
          <a:lstStyle/>
          <a:p>
            <a:pPr eaLnBrk="1" hangingPunct="1">
              <a:lnSpc>
                <a:spcPct val="90000"/>
              </a:lnSpc>
              <a:buFontTx/>
              <a:buNone/>
            </a:pPr>
            <a:r>
              <a:rPr lang="en-US" sz="2800" smtClean="0">
                <a:solidFill>
                  <a:srgbClr val="FFFF00"/>
                </a:solidFill>
              </a:rPr>
              <a:t>Sustainable development </a:t>
            </a:r>
            <a:r>
              <a:rPr lang="en-US" sz="2800" smtClean="0"/>
              <a:t>is a practice in which natural resources are used and managed in a way that meets current needs without hurting future generations.</a:t>
            </a:r>
          </a:p>
          <a:p>
            <a:pPr eaLnBrk="1" hangingPunct="1">
              <a:lnSpc>
                <a:spcPct val="90000"/>
              </a:lnSpc>
              <a:buFontTx/>
              <a:buNone/>
            </a:pPr>
            <a:endParaRPr lang="en-US" sz="2800" smtClean="0"/>
          </a:p>
          <a:p>
            <a:pPr eaLnBrk="1" hangingPunct="1">
              <a:lnSpc>
                <a:spcPct val="90000"/>
              </a:lnSpc>
              <a:buFontTx/>
              <a:buNone/>
            </a:pPr>
            <a:r>
              <a:rPr lang="en-US" sz="2800" smtClean="0">
                <a:solidFill>
                  <a:srgbClr val="FFFF00"/>
                </a:solidFill>
              </a:rPr>
              <a:t>Example: Global Fisheries:</a:t>
            </a:r>
          </a:p>
          <a:p>
            <a:pPr eaLnBrk="1" hangingPunct="1">
              <a:lnSpc>
                <a:spcPct val="90000"/>
              </a:lnSpc>
              <a:buFontTx/>
              <a:buNone/>
            </a:pPr>
            <a:r>
              <a:rPr lang="en-US" sz="2800" smtClean="0"/>
              <a:t>Overfishing has depleted fish populations worldwide. Fish stocks are not as hardy as they once were. One reason for this is that the fish that are caught represent the healthy, reproducing age groups of the fish population.</a:t>
            </a:r>
          </a:p>
        </p:txBody>
      </p:sp>
      <p:pic>
        <p:nvPicPr>
          <p:cNvPr id="2355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486400"/>
            <a:ext cx="16764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7406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868362"/>
          </a:xfrm>
        </p:spPr>
        <p:txBody>
          <a:bodyPr/>
          <a:lstStyle/>
          <a:p>
            <a:pPr eaLnBrk="1" hangingPunct="1"/>
            <a:r>
              <a:rPr lang="en-US" smtClean="0"/>
              <a:t>Which species </a:t>
            </a:r>
            <a:r>
              <a:rPr lang="en-US" i="1" smtClean="0"/>
              <a:t>do</a:t>
            </a:r>
            <a:r>
              <a:rPr lang="en-US" smtClean="0"/>
              <a:t> we save?</a:t>
            </a:r>
          </a:p>
        </p:txBody>
      </p:sp>
      <p:sp>
        <p:nvSpPr>
          <p:cNvPr id="28675" name="Rectangle 3"/>
          <p:cNvSpPr>
            <a:spLocks noGrp="1" noChangeArrowheads="1"/>
          </p:cNvSpPr>
          <p:nvPr>
            <p:ph type="body" idx="1"/>
          </p:nvPr>
        </p:nvSpPr>
        <p:spPr>
          <a:xfrm>
            <a:off x="152400" y="1447800"/>
            <a:ext cx="3276600" cy="5029200"/>
          </a:xfrm>
        </p:spPr>
        <p:txBody>
          <a:bodyPr/>
          <a:lstStyle/>
          <a:p>
            <a:pPr eaLnBrk="1" hangingPunct="1">
              <a:lnSpc>
                <a:spcPct val="80000"/>
              </a:lnSpc>
              <a:buFontTx/>
              <a:buNone/>
            </a:pPr>
            <a:r>
              <a:rPr lang="en-US" sz="2800" smtClean="0"/>
              <a:t>Conservationists try to focus efforts on </a:t>
            </a:r>
            <a:r>
              <a:rPr lang="en-US" sz="2800" smtClean="0">
                <a:solidFill>
                  <a:srgbClr val="FFFF00"/>
                </a:solidFill>
              </a:rPr>
              <a:t>umbrella species</a:t>
            </a:r>
            <a:r>
              <a:rPr lang="en-US" sz="2800" smtClean="0"/>
              <a:t>, which are species whose being protected leads to the preservation of its habitat and all the other organisms in its community.</a:t>
            </a:r>
            <a:endParaRPr lang="en-US" sz="2800" smtClean="0">
              <a:solidFill>
                <a:srgbClr val="FFFF00"/>
              </a:solidFill>
            </a:endParaRP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219200"/>
            <a:ext cx="26860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6019800" y="35814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Manatee</a:t>
            </a:r>
          </a:p>
        </p:txBody>
      </p:sp>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4800"/>
            <a:ext cx="2362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7"/>
          <p:cNvSpPr txBox="1">
            <a:spLocks noChangeArrowheads="1"/>
          </p:cNvSpPr>
          <p:nvPr/>
        </p:nvSpPr>
        <p:spPr bwMode="auto">
          <a:xfrm>
            <a:off x="6248400" y="62484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smtClean="0">
                <a:solidFill>
                  <a:srgbClr val="FFFFFF"/>
                </a:solidFill>
              </a:rPr>
              <a:t>Bay Checkerspot Butterfly</a:t>
            </a:r>
          </a:p>
        </p:txBody>
      </p:sp>
      <p:pic>
        <p:nvPicPr>
          <p:cNvPr id="28680" name="Picture 11" descr="http://www.latra.com/resources/ww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953000"/>
            <a:ext cx="20764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87203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868363"/>
          </a:xfrm>
        </p:spPr>
        <p:txBody>
          <a:bodyPr/>
          <a:lstStyle/>
          <a:p>
            <a:pPr eaLnBrk="1" hangingPunct="1"/>
            <a:r>
              <a:rPr lang="en-US" smtClean="0"/>
              <a:t>Human Impact Vocabulary</a:t>
            </a:r>
          </a:p>
        </p:txBody>
      </p:sp>
      <p:sp>
        <p:nvSpPr>
          <p:cNvPr id="30723" name="TextBox 10"/>
          <p:cNvSpPr txBox="1">
            <a:spLocks noChangeArrowheads="1"/>
          </p:cNvSpPr>
          <p:nvPr/>
        </p:nvSpPr>
        <p:spPr bwMode="auto">
          <a:xfrm>
            <a:off x="152400" y="914400"/>
            <a:ext cx="80772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150000"/>
              </a:lnSpc>
              <a:spcBef>
                <a:spcPct val="0"/>
              </a:spcBef>
              <a:spcAft>
                <a:spcPct val="0"/>
              </a:spcAft>
            </a:pPr>
            <a:r>
              <a:rPr lang="en-US" sz="2800" smtClean="0">
                <a:solidFill>
                  <a:srgbClr val="FFFFFF"/>
                </a:solidFill>
              </a:rPr>
              <a:t>Indicator Species</a:t>
            </a:r>
          </a:p>
          <a:p>
            <a:pPr eaLnBrk="1" fontAlgn="base" hangingPunct="1">
              <a:lnSpc>
                <a:spcPct val="150000"/>
              </a:lnSpc>
              <a:spcBef>
                <a:spcPct val="0"/>
              </a:spcBef>
              <a:spcAft>
                <a:spcPct val="0"/>
              </a:spcAft>
            </a:pPr>
            <a:r>
              <a:rPr lang="en-US" sz="2800" smtClean="0">
                <a:solidFill>
                  <a:srgbClr val="FFFFFF"/>
                </a:solidFill>
              </a:rPr>
              <a:t>Eutrophication</a:t>
            </a:r>
          </a:p>
          <a:p>
            <a:pPr eaLnBrk="1" fontAlgn="base" hangingPunct="1">
              <a:lnSpc>
                <a:spcPct val="150000"/>
              </a:lnSpc>
              <a:spcBef>
                <a:spcPct val="0"/>
              </a:spcBef>
              <a:spcAft>
                <a:spcPct val="0"/>
              </a:spcAft>
            </a:pPr>
            <a:r>
              <a:rPr lang="en-US" sz="2800" smtClean="0">
                <a:solidFill>
                  <a:srgbClr val="FFFFFF"/>
                </a:solidFill>
              </a:rPr>
              <a:t>Biomagnification</a:t>
            </a:r>
          </a:p>
          <a:p>
            <a:pPr eaLnBrk="1" fontAlgn="base" hangingPunct="1">
              <a:lnSpc>
                <a:spcPct val="150000"/>
              </a:lnSpc>
              <a:spcBef>
                <a:spcPct val="0"/>
              </a:spcBef>
              <a:spcAft>
                <a:spcPct val="0"/>
              </a:spcAft>
            </a:pPr>
            <a:r>
              <a:rPr lang="en-US" sz="2800" smtClean="0">
                <a:solidFill>
                  <a:srgbClr val="FFFFFF"/>
                </a:solidFill>
              </a:rPr>
              <a:t>Habitat Fragmentation</a:t>
            </a:r>
          </a:p>
          <a:p>
            <a:pPr eaLnBrk="1" fontAlgn="base" hangingPunct="1">
              <a:lnSpc>
                <a:spcPct val="150000"/>
              </a:lnSpc>
              <a:spcBef>
                <a:spcPct val="0"/>
              </a:spcBef>
              <a:spcAft>
                <a:spcPct val="0"/>
              </a:spcAft>
            </a:pPr>
            <a:r>
              <a:rPr lang="en-US" sz="2800" smtClean="0">
                <a:solidFill>
                  <a:srgbClr val="FFFFFF"/>
                </a:solidFill>
              </a:rPr>
              <a:t>Introduced Species</a:t>
            </a:r>
          </a:p>
          <a:p>
            <a:pPr eaLnBrk="1" fontAlgn="base" hangingPunct="1">
              <a:lnSpc>
                <a:spcPct val="150000"/>
              </a:lnSpc>
              <a:spcBef>
                <a:spcPct val="0"/>
              </a:spcBef>
              <a:spcAft>
                <a:spcPct val="0"/>
              </a:spcAft>
            </a:pPr>
            <a:r>
              <a:rPr lang="en-US" sz="2800" smtClean="0">
                <a:solidFill>
                  <a:srgbClr val="FFFFFF"/>
                </a:solidFill>
              </a:rPr>
              <a:t>Invasive Species</a:t>
            </a:r>
          </a:p>
          <a:p>
            <a:pPr eaLnBrk="1" fontAlgn="base" hangingPunct="1">
              <a:lnSpc>
                <a:spcPct val="150000"/>
              </a:lnSpc>
              <a:spcBef>
                <a:spcPct val="0"/>
              </a:spcBef>
              <a:spcAft>
                <a:spcPct val="0"/>
              </a:spcAft>
            </a:pPr>
            <a:r>
              <a:rPr lang="en-US" sz="2800" smtClean="0">
                <a:solidFill>
                  <a:srgbClr val="FFFFFF"/>
                </a:solidFill>
              </a:rPr>
              <a:t>Conservation</a:t>
            </a:r>
          </a:p>
          <a:p>
            <a:pPr eaLnBrk="1" fontAlgn="base" hangingPunct="1">
              <a:lnSpc>
                <a:spcPct val="150000"/>
              </a:lnSpc>
              <a:spcBef>
                <a:spcPct val="0"/>
              </a:spcBef>
              <a:spcAft>
                <a:spcPct val="0"/>
              </a:spcAft>
            </a:pPr>
            <a:r>
              <a:rPr lang="en-US" sz="2800" smtClean="0">
                <a:solidFill>
                  <a:srgbClr val="FFFFFF"/>
                </a:solidFill>
              </a:rPr>
              <a:t>Sustainability</a:t>
            </a:r>
          </a:p>
          <a:p>
            <a:pPr eaLnBrk="1" fontAlgn="base" hangingPunct="1">
              <a:lnSpc>
                <a:spcPct val="150000"/>
              </a:lnSpc>
              <a:spcBef>
                <a:spcPct val="0"/>
              </a:spcBef>
              <a:spcAft>
                <a:spcPct val="0"/>
              </a:spcAft>
            </a:pPr>
            <a:r>
              <a:rPr lang="en-US" sz="2800" smtClean="0">
                <a:solidFill>
                  <a:srgbClr val="FFFFFF"/>
                </a:solidFill>
              </a:rPr>
              <a:t>Umbrella Species</a:t>
            </a:r>
          </a:p>
          <a:p>
            <a:pPr eaLnBrk="1" fontAlgn="base" hangingPunct="1">
              <a:spcBef>
                <a:spcPct val="0"/>
              </a:spcBef>
              <a:spcAft>
                <a:spcPct val="0"/>
              </a:spcAft>
            </a:pPr>
            <a:endParaRPr lang="en-US" sz="2800" smtClean="0">
              <a:solidFill>
                <a:srgbClr val="FFFFFF"/>
              </a:solidFill>
            </a:endParaRPr>
          </a:p>
        </p:txBody>
      </p:sp>
    </p:spTree>
    <p:extLst>
      <p:ext uri="{BB962C8B-B14F-4D97-AF65-F5344CB8AC3E}">
        <p14:creationId xmlns:p14="http://schemas.microsoft.com/office/powerpoint/2010/main" val="25114626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1"/>
            <a:ext cx="7772400" cy="762000"/>
          </a:xfrm>
        </p:spPr>
        <p:txBody>
          <a:bodyPr/>
          <a:lstStyle/>
          <a:p>
            <a:pPr marL="484632" indent="0" algn="ctr" fontAlgn="auto">
              <a:spcAft>
                <a:spcPts val="0"/>
              </a:spcAft>
              <a:defRPr/>
            </a:pPr>
            <a:r>
              <a:rPr lang="en-US" dirty="0" smtClean="0">
                <a:solidFill>
                  <a:schemeClr val="accent1">
                    <a:tint val="83000"/>
                    <a:satMod val="150000"/>
                  </a:schemeClr>
                </a:solidFill>
              </a:rPr>
              <a:t>Review </a:t>
            </a:r>
            <a:r>
              <a:rPr lang="en-US" dirty="0">
                <a:solidFill>
                  <a:schemeClr val="accent1">
                    <a:tint val="83000"/>
                    <a:satMod val="150000"/>
                  </a:schemeClr>
                </a:solidFill>
              </a:rPr>
              <a:t>of Microscopy</a:t>
            </a:r>
          </a:p>
        </p:txBody>
      </p:sp>
      <p:sp>
        <p:nvSpPr>
          <p:cNvPr id="3" name="Subtitle 2"/>
          <p:cNvSpPr>
            <a:spLocks noGrp="1"/>
          </p:cNvSpPr>
          <p:nvPr>
            <p:ph type="subTitle" idx="1"/>
          </p:nvPr>
        </p:nvSpPr>
        <p:spPr>
          <a:xfrm>
            <a:off x="1371600" y="1828800"/>
            <a:ext cx="6400800" cy="3810000"/>
          </a:xfrm>
        </p:spPr>
        <p:txBody>
          <a:bodyPr>
            <a:normAutofit/>
          </a:bodyPr>
          <a:lstStyle/>
          <a:p>
            <a:pPr fontAlgn="auto">
              <a:spcAft>
                <a:spcPts val="0"/>
              </a:spcAft>
              <a:buFont typeface="Wingdings 2"/>
              <a:buNone/>
              <a:defRPr/>
            </a:pPr>
            <a:endParaRPr lang="en-US" dirty="0"/>
          </a:p>
          <a:p>
            <a:pPr fontAlgn="auto">
              <a:spcAft>
                <a:spcPts val="0"/>
              </a:spcAft>
              <a:buFont typeface="Wingdings 2"/>
              <a:buNone/>
              <a:defRPr/>
            </a:pPr>
            <a:endParaRPr lang="en-US" dirty="0"/>
          </a:p>
        </p:txBody>
      </p:sp>
      <p:pic>
        <p:nvPicPr>
          <p:cNvPr id="13315" name="Picture 3" descr="Microscope Parts"/>
          <p:cNvPicPr>
            <a:picLocks noChangeAspect="1" noChangeArrowheads="1"/>
          </p:cNvPicPr>
          <p:nvPr/>
        </p:nvPicPr>
        <p:blipFill>
          <a:blip r:embed="rId3" cstate="print"/>
          <a:srcRect/>
          <a:stretch>
            <a:fillRect/>
          </a:stretch>
        </p:blipFill>
        <p:spPr bwMode="auto">
          <a:xfrm>
            <a:off x="1905000" y="1524000"/>
            <a:ext cx="5715000" cy="4953000"/>
          </a:xfrm>
          <a:prstGeom prst="rect">
            <a:avLst/>
          </a:prstGeom>
          <a:noFill/>
          <a:ln w="9525">
            <a:noFill/>
            <a:miter lim="800000"/>
            <a:headEnd/>
            <a:tailEnd/>
          </a:ln>
        </p:spPr>
      </p:pic>
      <p:sp>
        <p:nvSpPr>
          <p:cNvPr id="13316" name="TextBox 4"/>
          <p:cNvSpPr txBox="1">
            <a:spLocks noChangeArrowheads="1"/>
          </p:cNvSpPr>
          <p:nvPr/>
        </p:nvSpPr>
        <p:spPr bwMode="auto">
          <a:xfrm>
            <a:off x="2438400" y="2590800"/>
            <a:ext cx="1143000" cy="369888"/>
          </a:xfrm>
          <a:prstGeom prst="rect">
            <a:avLst/>
          </a:prstGeom>
          <a:noFill/>
          <a:ln w="9525">
            <a:noFill/>
            <a:miter lim="800000"/>
            <a:headEnd/>
            <a:tailEnd/>
          </a:ln>
        </p:spPr>
        <p:txBody>
          <a:bodyPr>
            <a:spAutoFit/>
          </a:bodyPr>
          <a:lstStyle/>
          <a:p>
            <a:pPr fontAlgn="base">
              <a:spcBef>
                <a:spcPct val="0"/>
              </a:spcBef>
              <a:spcAft>
                <a:spcPct val="0"/>
              </a:spcAft>
            </a:pPr>
            <a:r>
              <a:rPr lang="en-US" b="1">
                <a:solidFill>
                  <a:prstClr val="black"/>
                </a:solidFill>
                <a:cs typeface="Arial" charset="0"/>
              </a:rPr>
              <a:t>or Turret</a:t>
            </a:r>
          </a:p>
        </p:txBody>
      </p:sp>
    </p:spTree>
    <p:extLst>
      <p:ext uri="{BB962C8B-B14F-4D97-AF65-F5344CB8AC3E}">
        <p14:creationId xmlns:p14="http://schemas.microsoft.com/office/powerpoint/2010/main" val="30253878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50" y="261144"/>
            <a:ext cx="8229600" cy="1399032"/>
          </a:xfrm>
        </p:spPr>
        <p:txBody>
          <a:bodyPr/>
          <a:lstStyle/>
          <a:p>
            <a:pPr marL="484632" indent="0" algn="ctr" fontAlgn="auto">
              <a:spcAft>
                <a:spcPts val="0"/>
              </a:spcAft>
              <a:defRPr/>
            </a:pPr>
            <a:r>
              <a:rPr lang="en-US" b="1" dirty="0" smtClean="0">
                <a:solidFill>
                  <a:schemeClr val="accent1">
                    <a:tint val="83000"/>
                    <a:satMod val="150000"/>
                  </a:schemeClr>
                </a:solidFill>
                <a:effectLst/>
              </a:rPr>
              <a:t>Magnification:</a:t>
            </a:r>
            <a:r>
              <a:rPr lang="en-US" b="1" dirty="0" smtClean="0">
                <a:solidFill>
                  <a:schemeClr val="accent1">
                    <a:tint val="83000"/>
                    <a:satMod val="150000"/>
                  </a:schemeClr>
                </a:solidFill>
              </a:rPr>
              <a:t/>
            </a:r>
            <a:br>
              <a:rPr lang="en-US" b="1" dirty="0" smtClean="0">
                <a:solidFill>
                  <a:schemeClr val="accent1">
                    <a:tint val="83000"/>
                    <a:satMod val="150000"/>
                  </a:schemeClr>
                </a:solidFill>
              </a:rPr>
            </a:br>
            <a:endParaRPr lang="en-US" dirty="0">
              <a:solidFill>
                <a:schemeClr val="accent1">
                  <a:tint val="83000"/>
                  <a:satMod val="150000"/>
                </a:schemeClr>
              </a:solidFill>
            </a:endParaRPr>
          </a:p>
        </p:txBody>
      </p:sp>
      <p:sp>
        <p:nvSpPr>
          <p:cNvPr id="3" name="Content Placeholder 2"/>
          <p:cNvSpPr>
            <a:spLocks noGrp="1"/>
          </p:cNvSpPr>
          <p:nvPr>
            <p:ph idx="1"/>
          </p:nvPr>
        </p:nvSpPr>
        <p:spPr>
          <a:xfrm>
            <a:off x="0" y="1828800"/>
            <a:ext cx="8229600" cy="4572000"/>
          </a:xfrm>
        </p:spPr>
        <p:txBody>
          <a:bodyPr/>
          <a:lstStyle/>
          <a:p>
            <a:pPr>
              <a:buFont typeface="Wingdings 2" pitchFamily="18" charset="2"/>
              <a:buNone/>
            </a:pPr>
            <a:r>
              <a:rPr lang="en-US" u="sng" smtClean="0"/>
              <a:t>Ocular (Eyepiece):</a:t>
            </a:r>
            <a:r>
              <a:rPr lang="en-US" smtClean="0"/>
              <a:t>  10X</a:t>
            </a:r>
          </a:p>
          <a:p>
            <a:endParaRPr lang="en-US" b="1" smtClean="0"/>
          </a:p>
          <a:p>
            <a:pPr>
              <a:buFont typeface="Wingdings 2" pitchFamily="18" charset="2"/>
              <a:buNone/>
            </a:pPr>
            <a:r>
              <a:rPr lang="en-US" u="sng" smtClean="0"/>
              <a:t>Objectives:</a:t>
            </a:r>
            <a:endParaRPr lang="en-US" b="1" smtClean="0"/>
          </a:p>
          <a:p>
            <a:r>
              <a:rPr lang="en-US" sz="2400" smtClean="0"/>
              <a:t>Low Power:  4X</a:t>
            </a:r>
            <a:endParaRPr lang="en-US" sz="2400" b="1" smtClean="0"/>
          </a:p>
          <a:p>
            <a:r>
              <a:rPr lang="en-US" sz="2400" smtClean="0"/>
              <a:t>Medium Power:  10X</a:t>
            </a:r>
            <a:endParaRPr lang="en-US" sz="2400" b="1" smtClean="0"/>
          </a:p>
          <a:p>
            <a:r>
              <a:rPr lang="en-US" sz="2400" smtClean="0"/>
              <a:t>High Power:  40X</a:t>
            </a:r>
          </a:p>
          <a:p>
            <a:r>
              <a:rPr lang="en-US" sz="2400" smtClean="0"/>
              <a:t>Highest Power:  100X</a:t>
            </a:r>
          </a:p>
          <a:p>
            <a:endParaRPr lang="en-US" sz="2400" smtClean="0"/>
          </a:p>
          <a:p>
            <a:endParaRPr lang="en-US" sz="2400" b="1" smtClean="0"/>
          </a:p>
          <a:p>
            <a:endParaRPr lang="en-US" smtClean="0"/>
          </a:p>
        </p:txBody>
      </p:sp>
      <p:pic>
        <p:nvPicPr>
          <p:cNvPr id="17411" name="Picture 3" descr="Microscope Parts"/>
          <p:cNvPicPr>
            <a:picLocks noChangeAspect="1" noChangeArrowheads="1"/>
          </p:cNvPicPr>
          <p:nvPr/>
        </p:nvPicPr>
        <p:blipFill>
          <a:blip r:embed="rId3" cstate="print"/>
          <a:srcRect/>
          <a:stretch>
            <a:fillRect/>
          </a:stretch>
        </p:blipFill>
        <p:spPr bwMode="auto">
          <a:xfrm>
            <a:off x="4724400" y="1524000"/>
            <a:ext cx="4267200" cy="4953000"/>
          </a:xfrm>
          <a:prstGeom prst="rect">
            <a:avLst/>
          </a:prstGeom>
          <a:noFill/>
          <a:ln w="9525">
            <a:noFill/>
            <a:miter lim="800000"/>
            <a:headEnd/>
            <a:tailEnd/>
          </a:ln>
        </p:spPr>
      </p:pic>
      <p:sp>
        <p:nvSpPr>
          <p:cNvPr id="17412" name="TextBox 5"/>
          <p:cNvSpPr txBox="1">
            <a:spLocks noChangeArrowheads="1"/>
          </p:cNvSpPr>
          <p:nvPr/>
        </p:nvSpPr>
        <p:spPr bwMode="auto">
          <a:xfrm>
            <a:off x="5867400" y="2590800"/>
            <a:ext cx="990600" cy="338138"/>
          </a:xfrm>
          <a:prstGeom prst="rect">
            <a:avLst/>
          </a:prstGeom>
          <a:noFill/>
          <a:ln w="9525">
            <a:noFill/>
            <a:miter lim="800000"/>
            <a:headEnd/>
            <a:tailEnd/>
          </a:ln>
        </p:spPr>
        <p:txBody>
          <a:bodyPr>
            <a:spAutoFit/>
          </a:bodyPr>
          <a:lstStyle/>
          <a:p>
            <a:pPr fontAlgn="base">
              <a:spcBef>
                <a:spcPct val="0"/>
              </a:spcBef>
              <a:spcAft>
                <a:spcPct val="0"/>
              </a:spcAft>
            </a:pPr>
            <a:r>
              <a:rPr lang="en-US" sz="1600" b="1">
                <a:solidFill>
                  <a:prstClr val="black"/>
                </a:solidFill>
                <a:cs typeface="Arial" charset="0"/>
              </a:rPr>
              <a:t>or Turret</a:t>
            </a:r>
          </a:p>
        </p:txBody>
      </p:sp>
    </p:spTree>
    <p:extLst>
      <p:ext uri="{BB962C8B-B14F-4D97-AF65-F5344CB8AC3E}">
        <p14:creationId xmlns:p14="http://schemas.microsoft.com/office/powerpoint/2010/main" val="38862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4.xml.rels><?xml version="1.0" encoding="UTF-8" standalone="yes"?>
<Relationships xmlns="http://schemas.openxmlformats.org/package/2006/relationships"><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1" Type="http://schemas.openxmlformats.org/officeDocument/2006/relationships/image" Target="../media/image5.jpeg"/></Relationships>
</file>

<file path=ppt/theme/_rels/theme1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5.xml><?xml version="1.0" encoding="utf-8"?>
<a:theme xmlns:a="http://schemas.openxmlformats.org/drawingml/2006/main" name="1_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6.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7.xml><?xml version="1.0" encoding="utf-8"?>
<a:theme xmlns:a="http://schemas.openxmlformats.org/drawingml/2006/main" name="7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5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457200" marR="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457200" marR="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_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ompass">
  <a:themeElements>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Introducing A Speaker">
  <a:themeElements>
    <a:clrScheme name="Introducing A Speaker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Introducing A Speak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troducing A Speaker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Introducing A Speaker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Introducing A Speaker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49.xml><?xml version="1.0" encoding="utf-8"?>
<a:theme xmlns:a="http://schemas.openxmlformats.org/drawingml/2006/main" name="2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2">
        <a:dk1>
          <a:srgbClr val="000000"/>
        </a:dk1>
        <a:lt1>
          <a:srgbClr val="BEFEC9"/>
        </a:lt1>
        <a:dk2>
          <a:srgbClr val="330033"/>
        </a:dk2>
        <a:lt2>
          <a:srgbClr val="330033"/>
        </a:lt2>
        <a:accent1>
          <a:srgbClr val="CCCC99"/>
        </a:accent1>
        <a:accent2>
          <a:srgbClr val="FF0000"/>
        </a:accent2>
        <a:accent3>
          <a:srgbClr val="DBFEE1"/>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extured">
  <a:themeElements>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0.xml><?xml version="1.0" encoding="utf-8"?>
<a:themeOverride xmlns:a="http://schemas.openxmlformats.org/drawingml/2006/main">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themeOverride>
</file>

<file path=ppt/theme/themeOverride11.xml><?xml version="1.0" encoding="utf-8"?>
<a:themeOverride xmlns:a="http://schemas.openxmlformats.org/drawingml/2006/main">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themeOverride>
</file>

<file path=ppt/theme/themeOverride12.xml><?xml version="1.0" encoding="utf-8"?>
<a:themeOverride xmlns:a="http://schemas.openxmlformats.org/drawingml/2006/main">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themeOverride>
</file>

<file path=ppt/theme/themeOverride13.xml><?xml version="1.0" encoding="utf-8"?>
<a:themeOverride xmlns:a="http://schemas.openxmlformats.org/drawingml/2006/main">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themeOverride>
</file>

<file path=ppt/theme/themeOverride14.xml><?xml version="1.0" encoding="utf-8"?>
<a:themeOverride xmlns:a="http://schemas.openxmlformats.org/drawingml/2006/main">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themeOverride>
</file>

<file path=ppt/theme/themeOverride15.xml><?xml version="1.0" encoding="utf-8"?>
<a:themeOverride xmlns:a="http://schemas.openxmlformats.org/drawingml/2006/main">
  <a:clrScheme name="Layers 11">
    <a:dk1>
      <a:srgbClr val="000000"/>
    </a:dk1>
    <a:lt1>
      <a:srgbClr val="CAFAFE"/>
    </a:lt1>
    <a:dk2>
      <a:srgbClr val="330033"/>
    </a:dk2>
    <a:lt2>
      <a:srgbClr val="330033"/>
    </a:lt2>
    <a:accent1>
      <a:srgbClr val="CCCC99"/>
    </a:accent1>
    <a:accent2>
      <a:srgbClr val="FF0000"/>
    </a:accent2>
    <a:accent3>
      <a:srgbClr val="E1FCFE"/>
    </a:accent3>
    <a:accent4>
      <a:srgbClr val="000000"/>
    </a:accent4>
    <a:accent5>
      <a:srgbClr val="E2E2CA"/>
    </a:accent5>
    <a:accent6>
      <a:srgbClr val="E70000"/>
    </a:accent6>
    <a:hlink>
      <a:srgbClr val="990033"/>
    </a:hlink>
    <a:folHlink>
      <a:srgbClr val="B2B2B2"/>
    </a:folHlink>
  </a:clrScheme>
</a:themeOverride>
</file>

<file path=ppt/theme/themeOverride16.xml><?xml version="1.0" encoding="utf-8"?>
<a:themeOverride xmlns:a="http://schemas.openxmlformats.org/drawingml/2006/main">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themeOverride>
</file>

<file path=ppt/theme/themeOverride17.xml><?xml version="1.0" encoding="utf-8"?>
<a:themeOverride xmlns:a="http://schemas.openxmlformats.org/drawingml/2006/main">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themeOverride>
</file>

<file path=ppt/theme/themeOverride18.xml><?xml version="1.0" encoding="utf-8"?>
<a:themeOverride xmlns:a="http://schemas.openxmlformats.org/drawingml/2006/main">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themeOverride>
</file>

<file path=ppt/theme/themeOverride19.xml><?xml version="1.0" encoding="utf-8"?>
<a:themeOverride xmlns:a="http://schemas.openxmlformats.org/drawingml/2006/main">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themeOverride>
</file>

<file path=ppt/theme/themeOverride2.xml><?xml version="1.0" encoding="utf-8"?>
<a:themeOverride xmlns:a="http://schemas.openxmlformats.org/drawingml/2006/main">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themeOverride>
</file>

<file path=ppt/theme/themeOverride20.xml><?xml version="1.0" encoding="utf-8"?>
<a:themeOverride xmlns:a="http://schemas.openxmlformats.org/drawingml/2006/main">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themeOverride>
</file>

<file path=ppt/theme/themeOverride21.xml><?xml version="1.0" encoding="utf-8"?>
<a:themeOverride xmlns:a="http://schemas.openxmlformats.org/drawingml/2006/main">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themeOverride>
</file>

<file path=ppt/theme/themeOverride22.xml><?xml version="1.0" encoding="utf-8"?>
<a:themeOverride xmlns:a="http://schemas.openxmlformats.org/drawingml/2006/main">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themeOverride>
</file>

<file path=ppt/theme/themeOverride23.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24.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25.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26.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27.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28.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29.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3.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0.xml><?xml version="1.0" encoding="utf-8"?>
<a:themeOverride xmlns:a="http://schemas.openxmlformats.org/drawingml/2006/main">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themeOverride>
</file>

<file path=ppt/theme/themeOverride3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2.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3.xml><?xml version="1.0" encoding="utf-8"?>
<a:themeOverride xmlns:a="http://schemas.openxmlformats.org/drawingml/2006/main">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themeOverride>
</file>

<file path=ppt/theme/themeOverride34.xml><?xml version="1.0" encoding="utf-8"?>
<a:themeOverride xmlns:a="http://schemas.openxmlformats.org/drawingml/2006/main">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themeOverride>
</file>

<file path=ppt/theme/themeOverride35.xml><?xml version="1.0" encoding="utf-8"?>
<a:themeOverride xmlns:a="http://schemas.openxmlformats.org/drawingml/2006/main">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themeOverride>
</file>

<file path=ppt/theme/themeOverride36.xml><?xml version="1.0" encoding="utf-8"?>
<a:themeOverride xmlns:a="http://schemas.openxmlformats.org/drawingml/2006/main">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themeOverride>
</file>

<file path=ppt/theme/themeOverride37.xml><?xml version="1.0" encoding="utf-8"?>
<a:themeOverride xmlns:a="http://schemas.openxmlformats.org/drawingml/2006/main">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themeOverride>
</file>

<file path=ppt/theme/themeOverride38.xml><?xml version="1.0" encoding="utf-8"?>
<a:themeOverride xmlns:a="http://schemas.openxmlformats.org/drawingml/2006/main">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themeOverride>
</file>

<file path=ppt/theme/themeOverride39.xml><?xml version="1.0" encoding="utf-8"?>
<a:themeOverride xmlns:a="http://schemas.openxmlformats.org/drawingml/2006/main">
  <a:clrScheme name="Default Design 8">
    <a:dk1>
      <a:srgbClr val="000000"/>
    </a:dk1>
    <a:lt1>
      <a:srgbClr val="FFCC66"/>
    </a:lt1>
    <a:dk2>
      <a:srgbClr val="000000"/>
    </a:dk2>
    <a:lt2>
      <a:srgbClr val="808080"/>
    </a:lt2>
    <a:accent1>
      <a:srgbClr val="00CC99"/>
    </a:accent1>
    <a:accent2>
      <a:srgbClr val="3333CC"/>
    </a:accent2>
    <a:accent3>
      <a:srgbClr val="FFE2B8"/>
    </a:accent3>
    <a:accent4>
      <a:srgbClr val="000000"/>
    </a:accent4>
    <a:accent5>
      <a:srgbClr val="AAE2CA"/>
    </a:accent5>
    <a:accent6>
      <a:srgbClr val="2D2DB9"/>
    </a:accent6>
    <a:hlink>
      <a:srgbClr val="000099"/>
    </a:hlink>
    <a:folHlink>
      <a:srgbClr val="B2B2B2"/>
    </a:folHlink>
  </a:clrScheme>
</a:themeOverride>
</file>

<file path=ppt/theme/themeOverride4.xml><?xml version="1.0" encoding="utf-8"?>
<a:themeOverride xmlns:a="http://schemas.openxmlformats.org/drawingml/2006/main">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themeOverride>
</file>

<file path=ppt/theme/themeOverride7.xml><?xml version="1.0" encoding="utf-8"?>
<a:themeOverride xmlns:a="http://schemas.openxmlformats.org/drawingml/2006/main">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themeOverride>
</file>

<file path=ppt/theme/themeOverride8.xml><?xml version="1.0" encoding="utf-8"?>
<a:themeOverride xmlns:a="http://schemas.openxmlformats.org/drawingml/2006/main">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themeOverride>
</file>

<file path=ppt/theme/themeOverride9.xml><?xml version="1.0" encoding="utf-8"?>
<a:themeOverride xmlns:a="http://schemas.openxmlformats.org/drawingml/2006/main">
  <a:clrScheme name="Layers 13">
    <a:dk1>
      <a:srgbClr val="000000"/>
    </a:dk1>
    <a:lt1>
      <a:srgbClr val="D7CBFD"/>
    </a:lt1>
    <a:dk2>
      <a:srgbClr val="330033"/>
    </a:dk2>
    <a:lt2>
      <a:srgbClr val="330033"/>
    </a:lt2>
    <a:accent1>
      <a:srgbClr val="CCCC99"/>
    </a:accent1>
    <a:accent2>
      <a:srgbClr val="FF0000"/>
    </a:accent2>
    <a:accent3>
      <a:srgbClr val="E8E2FE"/>
    </a:accent3>
    <a:accent4>
      <a:srgbClr val="000000"/>
    </a:accent4>
    <a:accent5>
      <a:srgbClr val="E2E2CA"/>
    </a:accent5>
    <a:accent6>
      <a:srgbClr val="E70000"/>
    </a:accent6>
    <a:hlink>
      <a:srgbClr val="990033"/>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183</TotalTime>
  <Words>8531</Words>
  <Application>Microsoft Office PowerPoint</Application>
  <PresentationFormat>On-screen Show (4:3)</PresentationFormat>
  <Paragraphs>1351</Paragraphs>
  <Slides>207</Slides>
  <Notes>129</Notes>
  <HiddenSlides>0</HiddenSlides>
  <MMClips>0</MMClips>
  <ScaleCrop>false</ScaleCrop>
  <HeadingPairs>
    <vt:vector size="8" baseType="variant">
      <vt:variant>
        <vt:lpstr>Fonts Used</vt:lpstr>
      </vt:variant>
      <vt:variant>
        <vt:i4>19</vt:i4>
      </vt:variant>
      <vt:variant>
        <vt:lpstr>Theme</vt:lpstr>
      </vt:variant>
      <vt:variant>
        <vt:i4>49</vt:i4>
      </vt:variant>
      <vt:variant>
        <vt:lpstr>Embedded OLE Servers</vt:lpstr>
      </vt:variant>
      <vt:variant>
        <vt:i4>3</vt:i4>
      </vt:variant>
      <vt:variant>
        <vt:lpstr>Slide Titles</vt:lpstr>
      </vt:variant>
      <vt:variant>
        <vt:i4>207</vt:i4>
      </vt:variant>
    </vt:vector>
  </HeadingPairs>
  <TitlesOfParts>
    <vt:vector size="278" baseType="lpstr">
      <vt:lpstr>Arial Unicode MS</vt:lpstr>
      <vt:lpstr>Batang</vt:lpstr>
      <vt:lpstr>MS PGothic</vt:lpstr>
      <vt:lpstr>MS PGothic</vt:lpstr>
      <vt:lpstr>ヒラギノ角ゴ Pro W3</vt:lpstr>
      <vt:lpstr>Arial</vt:lpstr>
      <vt:lpstr>Arial Black</vt:lpstr>
      <vt:lpstr>Arial Narrow</vt:lpstr>
      <vt:lpstr>Blue Highway</vt:lpstr>
      <vt:lpstr>Calibri</vt:lpstr>
      <vt:lpstr>Candara</vt:lpstr>
      <vt:lpstr>Century Gothic</vt:lpstr>
      <vt:lpstr>Comic Sans MS</vt:lpstr>
      <vt:lpstr>Symbol</vt:lpstr>
      <vt:lpstr>Tahoma</vt:lpstr>
      <vt:lpstr>Times New Roman</vt:lpstr>
      <vt:lpstr>Verdana</vt:lpstr>
      <vt:lpstr>Wingdings</vt:lpstr>
      <vt:lpstr>Wingdings 2</vt:lpstr>
      <vt:lpstr>Office Theme</vt:lpstr>
      <vt:lpstr>Layers</vt:lpstr>
      <vt:lpstr>1_Layers</vt:lpstr>
      <vt:lpstr>2_Layers</vt:lpstr>
      <vt:lpstr>3_Layers</vt:lpstr>
      <vt:lpstr>4_Layers</vt:lpstr>
      <vt:lpstr>5_Layers</vt:lpstr>
      <vt:lpstr>6_Layers</vt:lpstr>
      <vt:lpstr>2_Textured</vt:lpstr>
      <vt:lpstr>Beam</vt:lpstr>
      <vt:lpstr>1_Beam</vt:lpstr>
      <vt:lpstr>1_Office Theme</vt:lpstr>
      <vt:lpstr>2_Office Theme</vt:lpstr>
      <vt:lpstr>Verve</vt:lpstr>
      <vt:lpstr>1_Verve</vt:lpstr>
      <vt:lpstr>Aspect</vt:lpstr>
      <vt:lpstr>7_Layers</vt:lpstr>
      <vt:lpstr>8_Layers</vt:lpstr>
      <vt:lpstr>9_Layers</vt:lpstr>
      <vt:lpstr>10_Layers</vt:lpstr>
      <vt:lpstr>11_Layers</vt:lpstr>
      <vt:lpstr>12_Layers</vt:lpstr>
      <vt:lpstr>13_Layers</vt:lpstr>
      <vt:lpstr>14_Layers</vt:lpstr>
      <vt:lpstr>15_Layers</vt:lpstr>
      <vt:lpstr>3_Office Theme</vt:lpstr>
      <vt:lpstr>4_Office Theme</vt:lpstr>
      <vt:lpstr>5_Office Theme</vt:lpstr>
      <vt:lpstr>6_Office Theme</vt:lpstr>
      <vt:lpstr>Nature</vt:lpstr>
      <vt:lpstr>10_Office Theme</vt:lpstr>
      <vt:lpstr>11_Office Theme</vt:lpstr>
      <vt:lpstr>Default Design</vt:lpstr>
      <vt:lpstr>Axis</vt:lpstr>
      <vt:lpstr>12_Office Theme</vt:lpstr>
      <vt:lpstr>13_Office Theme</vt:lpstr>
      <vt:lpstr>14_Office Theme</vt:lpstr>
      <vt:lpstr>1_Default Design</vt:lpstr>
      <vt:lpstr>Compass</vt:lpstr>
      <vt:lpstr>Studio</vt:lpstr>
      <vt:lpstr>1_Studio</vt:lpstr>
      <vt:lpstr>15_Office Theme</vt:lpstr>
      <vt:lpstr>Introducing A Speaker</vt:lpstr>
      <vt:lpstr>16_Office Theme</vt:lpstr>
      <vt:lpstr>1_Compass</vt:lpstr>
      <vt:lpstr>17_Office Theme</vt:lpstr>
      <vt:lpstr>18_Office Theme</vt:lpstr>
      <vt:lpstr>Tradeshow</vt:lpstr>
      <vt:lpstr>2_Default Design</vt:lpstr>
      <vt:lpstr>Bitmap Image</vt:lpstr>
      <vt:lpstr>Photo Editor Photo</vt:lpstr>
      <vt:lpstr>Package</vt:lpstr>
      <vt:lpstr>Levels of Organization in Biology</vt:lpstr>
      <vt:lpstr>PowerPoint Presentation</vt:lpstr>
      <vt:lpstr>Metabolism:</vt:lpstr>
      <vt:lpstr>Homeostasis (cont.)</vt:lpstr>
      <vt:lpstr>Systems</vt:lpstr>
      <vt:lpstr>Examples of Systems</vt:lpstr>
      <vt:lpstr>Systems in Biology</vt:lpstr>
      <vt:lpstr>Use the following format for all your lab write ups! </vt:lpstr>
      <vt:lpstr>PowerPoint Presentation</vt:lpstr>
      <vt:lpstr>PowerPoint Presentation</vt:lpstr>
      <vt:lpstr>Control (fixed) variables: variables that do not change</vt:lpstr>
      <vt:lpstr>PowerPoint Presentation</vt:lpstr>
      <vt:lpstr>PowerPoint Presentation</vt:lpstr>
      <vt:lpstr>PowerPoint Presentation</vt:lpstr>
      <vt:lpstr>Ecosystem</vt:lpstr>
      <vt:lpstr>Ecosystem</vt:lpstr>
      <vt:lpstr>Biotic vs Abiotic:</vt:lpstr>
      <vt:lpstr>HABITAT:</vt:lpstr>
      <vt:lpstr>COMMUNITY</vt:lpstr>
      <vt:lpstr>POPULATION:</vt:lpstr>
      <vt:lpstr>PowerPoint Presentation</vt:lpstr>
      <vt:lpstr>The Flow of Energy in an Ecosystem</vt:lpstr>
      <vt:lpstr>The Flow of Energy in an Ecosystem</vt:lpstr>
      <vt:lpstr>How does a food chain work?   </vt:lpstr>
      <vt:lpstr>TROPHIC LEVELS</vt:lpstr>
      <vt:lpstr>1.  AUTOTROPHS:</vt:lpstr>
      <vt:lpstr>2.  HETEROTROPHS-</vt:lpstr>
      <vt:lpstr>2.  HETERTROPHS-</vt:lpstr>
      <vt:lpstr>PRIMARY (1st Order) CONSUMER (herbivores)-</vt:lpstr>
      <vt:lpstr>Secondary (2nd Order) CONSUMER (carnivores)-</vt:lpstr>
      <vt:lpstr>TERTIARY (3rd ORDER) CONSUMER-</vt:lpstr>
      <vt:lpstr>DECOMPOSERS</vt:lpstr>
      <vt:lpstr> </vt:lpstr>
      <vt:lpstr>Scavergers can also include: Secondary (2nd Order) CONSUMERS (Omnivores)-</vt:lpstr>
      <vt:lpstr>2.  Detritivore: </vt:lpstr>
      <vt:lpstr>3.  Saprotrophs </vt:lpstr>
      <vt:lpstr>FOOD WEB</vt:lpstr>
      <vt:lpstr>FOOD WEB</vt:lpstr>
      <vt:lpstr>FOOD WEB</vt:lpstr>
      <vt:lpstr>Ecology Vocabulary</vt:lpstr>
      <vt:lpstr>Ecological Pyramids:</vt:lpstr>
      <vt:lpstr>PowerPoint Presentation</vt:lpstr>
      <vt:lpstr>Most ecological pyramids are large at the base and narrow at the top. </vt:lpstr>
      <vt:lpstr>PowerPoint Presentation</vt:lpstr>
      <vt:lpstr>3 TYPES OF PYRAMIDS:</vt:lpstr>
      <vt:lpstr>Pyramid of Biomass:</vt:lpstr>
      <vt:lpstr>Pyramid of Energy:</vt:lpstr>
      <vt:lpstr>PowerPoint Presentation</vt:lpstr>
      <vt:lpstr>Pyramid of Numbers:</vt:lpstr>
      <vt:lpstr>Trophic Pyramid Vocabulary </vt:lpstr>
      <vt:lpstr>Succession</vt:lpstr>
      <vt:lpstr>Learning Objectives</vt:lpstr>
      <vt:lpstr>Ecological Succession</vt:lpstr>
      <vt:lpstr>Primary Succession</vt:lpstr>
      <vt:lpstr>Pioneer Species</vt:lpstr>
      <vt:lpstr>Secondary Succession</vt:lpstr>
      <vt:lpstr>Climax Community</vt:lpstr>
      <vt:lpstr>Succession After Natural Disturbances</vt:lpstr>
      <vt:lpstr>Succession After Human-Caused Disturbances Can be unpredictable depending on the level of disturbance</vt:lpstr>
      <vt:lpstr>Aquatic Succession</vt:lpstr>
      <vt:lpstr>Studying Succession</vt:lpstr>
      <vt:lpstr>POPULATIONS</vt:lpstr>
      <vt:lpstr>PROPERTIES of Populations</vt:lpstr>
      <vt:lpstr>Population Growth RATE</vt:lpstr>
      <vt:lpstr>Population Growth RATE</vt:lpstr>
      <vt:lpstr>2 Types of Population Growth</vt:lpstr>
      <vt:lpstr>EXPONENTIAL Model of Population Growth</vt:lpstr>
      <vt:lpstr>Population Growth</vt:lpstr>
      <vt:lpstr>LOGISTIC Model  of Population Growth</vt:lpstr>
      <vt:lpstr>PowerPoint Presentation</vt:lpstr>
      <vt:lpstr>Population Size REGULATION</vt:lpstr>
      <vt:lpstr>Population Size REGULATION </vt:lpstr>
      <vt:lpstr>Example of Exponential Growth Phase (J-Shaped Curve)</vt:lpstr>
      <vt:lpstr>Example of Exponential Growth Phase (J-Shaped Curve)</vt:lpstr>
      <vt:lpstr>Example of Exponential Growth Phase (J-Shaped Curve)</vt:lpstr>
      <vt:lpstr>Populations Vocabulary </vt:lpstr>
      <vt:lpstr>Biomes</vt:lpstr>
      <vt:lpstr>PowerPoint Presentation</vt:lpstr>
      <vt:lpstr>Biomes</vt:lpstr>
      <vt:lpstr>Biomes</vt:lpstr>
      <vt:lpstr>Biomes</vt:lpstr>
      <vt:lpstr>Biomes</vt:lpstr>
      <vt:lpstr>PowerPoint Presentation</vt:lpstr>
      <vt:lpstr>PowerPoint Presentation</vt:lpstr>
      <vt:lpstr>Biomes and Biodiversity Vocab</vt:lpstr>
      <vt:lpstr>Human Impact</vt:lpstr>
      <vt:lpstr>Human pressure on natural resources</vt:lpstr>
      <vt:lpstr>Water Quality</vt:lpstr>
      <vt:lpstr>Indicator Species</vt:lpstr>
      <vt:lpstr>Eutrophication</vt:lpstr>
      <vt:lpstr>Biomagnification</vt:lpstr>
      <vt:lpstr>What decreases Biodiversity?</vt:lpstr>
      <vt:lpstr>Loss of Habitat</vt:lpstr>
      <vt:lpstr>Introduced Species</vt:lpstr>
      <vt:lpstr>Conservation</vt:lpstr>
      <vt:lpstr>Which species do we save?</vt:lpstr>
      <vt:lpstr>Human Impact Vocabulary</vt:lpstr>
      <vt:lpstr>Review of Microscopy</vt:lpstr>
      <vt:lpstr>Magnification: </vt:lpstr>
      <vt:lpstr>Total Magnification:</vt:lpstr>
      <vt:lpstr>Lighting the FOV: </vt:lpstr>
      <vt:lpstr>Field of View (FOV): </vt:lpstr>
      <vt:lpstr>Lighting the FOV: </vt:lpstr>
      <vt:lpstr>How to make a wet mount slide preparation </vt:lpstr>
      <vt:lpstr>Modern Microscopes</vt:lpstr>
      <vt:lpstr>A few limitations of electron microscopes</vt:lpstr>
      <vt:lpstr>It all started with an invention….</vt:lpstr>
      <vt:lpstr>Robert Hooke (1635-1703)</vt:lpstr>
      <vt:lpstr>Antony van Leeuwenhoek  (1632-1723)</vt:lpstr>
      <vt:lpstr>Cell Theory</vt:lpstr>
      <vt:lpstr>Rudolf Virchow 1858</vt:lpstr>
      <vt:lpstr>Prokaryotic vs Eukaryotic Cells</vt:lpstr>
      <vt:lpstr>Prokaryotic Cells (Bacteria)</vt:lpstr>
      <vt:lpstr>Unicellular (one) vs.  Multicellular (many)</vt:lpstr>
      <vt:lpstr>Unicellular (one) vs.  Multicellular (many)</vt:lpstr>
      <vt:lpstr>Cell Membrane: “Security Gate”</vt:lpstr>
      <vt:lpstr>Nucleus:</vt:lpstr>
      <vt:lpstr>Nucleus:</vt:lpstr>
      <vt:lpstr>Cytoplasm:</vt:lpstr>
      <vt:lpstr>Mitochondria: “Powerhouse”</vt:lpstr>
      <vt:lpstr>Golgi Apparatus (Complex): “packaging and distributing center” </vt:lpstr>
      <vt:lpstr>Endoplasmic  Reticulum (ER):</vt:lpstr>
      <vt:lpstr>Ribosome (4d):</vt:lpstr>
      <vt:lpstr>Vacuole: “Storage Tanks” </vt:lpstr>
      <vt:lpstr>Lysosomes: “Suicide Sacs/Recycling Centers”</vt:lpstr>
      <vt:lpstr>Plant Cell</vt:lpstr>
      <vt:lpstr>Plant Cells:  </vt:lpstr>
      <vt:lpstr>Plant Cells:  </vt:lpstr>
      <vt:lpstr>Plant Cells:  </vt:lpstr>
      <vt:lpstr>Animal Cell</vt:lpstr>
      <vt:lpstr> Animal Cells  contain all of the previous organelles plus: </vt:lpstr>
      <vt:lpstr>Organic Chemistry</vt:lpstr>
      <vt:lpstr>Inorganic compounds:</vt:lpstr>
      <vt:lpstr>Main branches of Organic Chemistry:</vt:lpstr>
      <vt:lpstr>Condensation</vt:lpstr>
      <vt:lpstr>Hydrolysis: </vt:lpstr>
      <vt:lpstr>  </vt:lpstr>
      <vt:lpstr>Carbohydrates are:</vt:lpstr>
      <vt:lpstr>Monosaccharides:    “1”</vt:lpstr>
      <vt:lpstr>All C6H12O6</vt:lpstr>
      <vt:lpstr>Disaccharides      “2”</vt:lpstr>
      <vt:lpstr>Polysaccharides  “many sugars”</vt:lpstr>
      <vt:lpstr>Storage Carbohydrates</vt:lpstr>
      <vt:lpstr>Storage Carbohydrates</vt:lpstr>
      <vt:lpstr>Structural Carbohydrates</vt:lpstr>
      <vt:lpstr>Structural Carbohydrates</vt:lpstr>
      <vt:lpstr>Carbohydrate Vocabulary</vt:lpstr>
      <vt:lpstr>Photosynthesis:  What is it?</vt:lpstr>
      <vt:lpstr>Photosynthesis:  What is it?</vt:lpstr>
      <vt:lpstr>Photosynthesis:  who does it?</vt:lpstr>
      <vt:lpstr>Photosynthesis:  where does it happen?</vt:lpstr>
      <vt:lpstr>Photosynthesis:  how does it happen?</vt:lpstr>
      <vt:lpstr>Step 1:  Light absorption by pigments </vt:lpstr>
      <vt:lpstr>Step 1:  Light absorption by pigments </vt:lpstr>
      <vt:lpstr>Step 2:  Light energy converted to ATP </vt:lpstr>
      <vt:lpstr>Step 3:  ATP used to convert CO2 to glucose </vt:lpstr>
      <vt:lpstr>Photosynthesis Overall</vt:lpstr>
      <vt:lpstr>Photosynthesis Vocabulary</vt:lpstr>
      <vt:lpstr>Respiration</vt:lpstr>
      <vt:lpstr>Respiration: What is it?</vt:lpstr>
      <vt:lpstr>Respiration: Who does it?</vt:lpstr>
      <vt:lpstr>Respiration: Where does it happen?</vt:lpstr>
      <vt:lpstr>Respiration: How does is happen?</vt:lpstr>
      <vt:lpstr>Respiration: How does is happen?</vt:lpstr>
      <vt:lpstr>Respiration: How does it happen?</vt:lpstr>
      <vt:lpstr>Respiration: How does is happen?</vt:lpstr>
      <vt:lpstr>Anaerobic respiration</vt:lpstr>
      <vt:lpstr>Respiration Vocabulary</vt:lpstr>
      <vt:lpstr>Air Quality</vt:lpstr>
      <vt:lpstr>Smog</vt:lpstr>
      <vt:lpstr>Ozone</vt:lpstr>
      <vt:lpstr>Acid Rain</vt:lpstr>
      <vt:lpstr>Greenhouse Effect</vt:lpstr>
      <vt:lpstr>Greenhouse Effect</vt:lpstr>
      <vt:lpstr>Greenhouse Effect</vt:lpstr>
      <vt:lpstr>Global Warming</vt:lpstr>
      <vt:lpstr>Climate Change</vt:lpstr>
      <vt:lpstr>Climate Change</vt:lpstr>
      <vt:lpstr>Effects of Climate Change</vt:lpstr>
      <vt:lpstr>Effects of Climate Change</vt:lpstr>
      <vt:lpstr>Effects of Climate Change</vt:lpstr>
      <vt:lpstr>Effects of Climate Change</vt:lpstr>
      <vt:lpstr>Effects of Climate Change</vt:lpstr>
      <vt:lpstr>Albedo</vt:lpstr>
      <vt:lpstr>Albedo</vt:lpstr>
      <vt:lpstr>Albedo</vt:lpstr>
      <vt:lpstr>Positive Feedback</vt:lpstr>
      <vt:lpstr>Negative Feedback</vt:lpstr>
      <vt:lpstr>Positive vs. Negative Feedback</vt:lpstr>
      <vt:lpstr>PowerPoint Presentation</vt:lpstr>
      <vt:lpstr>Nutrient Cycles</vt:lpstr>
      <vt:lpstr>PowerPoint Presentation</vt:lpstr>
      <vt:lpstr>Factors Affecting Transpiration</vt:lpstr>
      <vt:lpstr>Transpiration affected by  Air Currents</vt:lpstr>
      <vt:lpstr>THE CARBON CYCLE</vt:lpstr>
      <vt:lpstr>Carbon:  </vt:lpstr>
      <vt:lpstr>Link between Atmosphere and Terrestrial:</vt:lpstr>
      <vt:lpstr>Link between Atmosphere and Terrestrial:</vt:lpstr>
      <vt:lpstr>Link between Atmosphere and Terrestrial:</vt:lpstr>
      <vt:lpstr>Carbon is stored in the oceans</vt:lpstr>
      <vt:lpstr>Carbon is also stored on land:  </vt:lpstr>
      <vt:lpstr>PowerPoint Presentation</vt:lpstr>
      <vt:lpstr>PowerPoint Presentation</vt:lpstr>
      <vt:lpstr>The Nitrogen Cycle</vt:lpstr>
      <vt:lpstr>Cycles Vocabulary</vt:lpstr>
      <vt:lpstr>Carbon atoms have unique bonding properties.</vt:lpstr>
      <vt:lpstr>There is a shorthand for drawing molecules: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Organization in Biology</dc:title>
  <dc:creator>Deke</dc:creator>
  <cp:lastModifiedBy>Grant, Lauren    SHS - Staff</cp:lastModifiedBy>
  <cp:revision>25</cp:revision>
  <dcterms:created xsi:type="dcterms:W3CDTF">2011-01-18T01:07:52Z</dcterms:created>
  <dcterms:modified xsi:type="dcterms:W3CDTF">2019-01-10T17:46:06Z</dcterms:modified>
</cp:coreProperties>
</file>