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8" r:id="rId2"/>
    <p:sldId id="315" r:id="rId3"/>
    <p:sldId id="310" r:id="rId4"/>
    <p:sldId id="377" r:id="rId5"/>
    <p:sldId id="376" r:id="rId6"/>
    <p:sldId id="366" r:id="rId7"/>
    <p:sldId id="359" r:id="rId8"/>
    <p:sldId id="360" r:id="rId9"/>
    <p:sldId id="365" r:id="rId10"/>
    <p:sldId id="361" r:id="rId11"/>
    <p:sldId id="363" r:id="rId12"/>
    <p:sldId id="364" r:id="rId13"/>
    <p:sldId id="342" r:id="rId14"/>
    <p:sldId id="367" r:id="rId15"/>
    <p:sldId id="348" r:id="rId16"/>
    <p:sldId id="368" r:id="rId17"/>
    <p:sldId id="374" r:id="rId18"/>
    <p:sldId id="373" r:id="rId19"/>
    <p:sldId id="316" r:id="rId20"/>
    <p:sldId id="357" r:id="rId21"/>
    <p:sldId id="375" r:id="rId22"/>
    <p:sldId id="343" r:id="rId23"/>
    <p:sldId id="358" r:id="rId24"/>
    <p:sldId id="31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D6E"/>
    <a:srgbClr val="1D207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0" autoAdjust="0"/>
    <p:restoredTop sz="91457" autoAdjust="0"/>
  </p:normalViewPr>
  <p:slideViewPr>
    <p:cSldViewPr snapToGrid="0">
      <p:cViewPr varScale="1">
        <p:scale>
          <a:sx n="104" d="100"/>
          <a:sy n="104" d="100"/>
        </p:scale>
        <p:origin x="-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7651E-5D4E-4879-9A3C-F3BCDFC2E2FF}" type="datetimeFigureOut">
              <a:rPr lang="en-US" smtClean="0"/>
              <a:pPr/>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45E6D-96D8-4EA3-8956-3D5609BC5ED8}" type="slidenum">
              <a:rPr lang="en-US" smtClean="0"/>
              <a:pPr/>
              <a:t>‹#›</a:t>
            </a:fld>
            <a:endParaRPr lang="en-US"/>
          </a:p>
        </p:txBody>
      </p:sp>
    </p:spTree>
    <p:extLst>
      <p:ext uri="{BB962C8B-B14F-4D97-AF65-F5344CB8AC3E}">
        <p14:creationId xmlns:p14="http://schemas.microsoft.com/office/powerpoint/2010/main" val="106944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2868A-9EE9-451B-9EA0-58D437DA0F7D}" type="slidenum">
              <a:rPr lang="en-US"/>
              <a:pPr/>
              <a:t>20</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DF1E4-69AE-4F98-9B51-D38A9158832A}" type="slidenum">
              <a:rPr lang="en-US"/>
              <a:pPr/>
              <a:t>23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69BE8F-0C11-49E9-BBFF-323A0E1631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8D9CF9-6031-4008-888D-6E2AB4AD34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FD7630-3195-4D9F-A719-E27A49BFE42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071E47-5092-4724-8856-3F9761B9A8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75AAF69-5CB4-4542-9B15-381F255139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BDA267-38E9-49FD-B891-2E1A02145C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51223-BDD9-4307-924C-5CA965C5A0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483068-F026-4E4E-8112-D96F235800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410A09-6927-447D-90B0-D7D2A8FE311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0A81F0-F18B-4A22-8271-C8CD62156D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039FB9-414F-4972-86E5-05B356D073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7B5B9F-4CCB-4110-A45C-F81F1F0DC0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BB1370-E097-41CB-B52C-FF8DCB12BD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1D6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24C2D01-0176-43C8-8B5A-81171C911E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8440" y="1381760"/>
            <a:ext cx="8610600" cy="1143000"/>
          </a:xfrm>
        </p:spPr>
        <p:txBody>
          <a:bodyPr/>
          <a:lstStyle/>
          <a:p>
            <a:pPr eaLnBrk="1" hangingPunct="1"/>
            <a:r>
              <a:rPr lang="en-US" sz="4800" b="1" dirty="0" smtClean="0">
                <a:solidFill>
                  <a:schemeClr val="bg1"/>
                </a:solidFill>
                <a:latin typeface="Palatino Linotype" pitchFamily="18" charset="0"/>
              </a:rPr>
              <a:t>Biodiversity </a:t>
            </a:r>
            <a:br>
              <a:rPr lang="en-US" sz="4800" b="1" dirty="0" smtClean="0">
                <a:solidFill>
                  <a:schemeClr val="bg1"/>
                </a:solidFill>
                <a:latin typeface="Palatino Linotype" pitchFamily="18" charset="0"/>
              </a:rPr>
            </a:br>
            <a:r>
              <a:rPr lang="en-US" sz="4800" b="1" dirty="0" smtClean="0">
                <a:solidFill>
                  <a:schemeClr val="bg1"/>
                </a:solidFill>
                <a:latin typeface="Palatino Linotype" pitchFamily="18" charset="0"/>
              </a:rPr>
              <a:t>of World Biomes</a:t>
            </a:r>
          </a:p>
        </p:txBody>
      </p:sp>
      <p:sp>
        <p:nvSpPr>
          <p:cNvPr id="2051" name="Rectangle 3"/>
          <p:cNvSpPr>
            <a:spLocks noGrp="1" noChangeArrowheads="1"/>
          </p:cNvSpPr>
          <p:nvPr>
            <p:ph type="subTitle" idx="1"/>
          </p:nvPr>
        </p:nvSpPr>
        <p:spPr>
          <a:xfrm>
            <a:off x="685800" y="3429000"/>
            <a:ext cx="7772400" cy="2438400"/>
          </a:xfrm>
        </p:spPr>
        <p:txBody>
          <a:bodyPr/>
          <a:lstStyle/>
          <a:p>
            <a:pPr eaLnBrk="1" hangingPunct="1"/>
            <a:endParaRPr lang="en-US" sz="3600" b="1" dirty="0" smtClean="0">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75640" y="655320"/>
            <a:ext cx="7772400" cy="762000"/>
          </a:xfrm>
        </p:spPr>
        <p:txBody>
          <a:bodyPr/>
          <a:lstStyle/>
          <a:p>
            <a:pPr eaLnBrk="1" hangingPunct="1"/>
            <a:endParaRPr lang="en-US" b="1" dirty="0" smtClean="0">
              <a:solidFill>
                <a:schemeClr val="bg1"/>
              </a:solidFill>
              <a:latin typeface="Palatino Linotype" pitchFamily="18" charset="0"/>
            </a:endParaRPr>
          </a:p>
        </p:txBody>
      </p:sp>
      <p:pic>
        <p:nvPicPr>
          <p:cNvPr id="2050" name="Picture 2" descr="http://upload.wikimedia.org/wikipedia/commons/c/c4/Small_Dunes_of_Badain_Jaran_Dese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364" y="-128588"/>
            <a:ext cx="10479880" cy="6986588"/>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2629553" y="5458872"/>
            <a:ext cx="3886200" cy="1154162"/>
          </a:xfrm>
          <a:prstGeom prst="rect">
            <a:avLst/>
          </a:prstGeom>
          <a:noFill/>
          <a:ln w="9525">
            <a:noFill/>
            <a:miter lim="800000"/>
            <a:headEnd/>
            <a:tailEnd/>
          </a:ln>
        </p:spPr>
        <p:txBody>
          <a:bodyPr>
            <a:spAutoFit/>
          </a:bodyPr>
          <a:lstStyle/>
          <a:p>
            <a:pPr>
              <a:spcBef>
                <a:spcPct val="50000"/>
              </a:spcBef>
              <a:buClr>
                <a:schemeClr val="bg1"/>
              </a:buClr>
              <a:buFontTx/>
              <a:buChar char="•"/>
            </a:pPr>
            <a:r>
              <a:rPr lang="en-US" sz="3600" dirty="0" smtClean="0">
                <a:solidFill>
                  <a:schemeClr val="bg1"/>
                </a:solidFill>
                <a:latin typeface="Palatino Linotype" pitchFamily="18" charset="0"/>
              </a:rPr>
              <a:t>Desert</a:t>
            </a:r>
            <a:endParaRPr lang="en-US" sz="3600" dirty="0">
              <a:solidFill>
                <a:schemeClr val="bg1"/>
              </a:solidFill>
              <a:latin typeface="Palatino Linotype" pitchFamily="18" charset="0"/>
            </a:endParaRPr>
          </a:p>
          <a:p>
            <a:pPr>
              <a:spcBef>
                <a:spcPct val="50000"/>
              </a:spcBef>
              <a:buClr>
                <a:schemeClr val="bg1"/>
              </a:buClr>
              <a:buFontTx/>
              <a:buChar char="•"/>
            </a:pPr>
            <a:endParaRPr lang="en-US" sz="2200" dirty="0">
              <a:solidFill>
                <a:schemeClr val="bg1"/>
              </a:solidFill>
              <a:latin typeface="Palatino Linotype" pitchFamily="18" charset="0"/>
            </a:endParaRPr>
          </a:p>
        </p:txBody>
      </p:sp>
    </p:spTree>
    <p:extLst>
      <p:ext uri="{BB962C8B-B14F-4D97-AF65-F5344CB8AC3E}">
        <p14:creationId xmlns:p14="http://schemas.microsoft.com/office/powerpoint/2010/main" val="2995255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cdn.tripadvisor.com/media/photo-s/01/1e/6c/0a/spotted-rino-in-grass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9" y="0"/>
            <a:ext cx="9091521" cy="681037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675640" y="655320"/>
            <a:ext cx="7772400" cy="762000"/>
          </a:xfrm>
        </p:spPr>
        <p:txBody>
          <a:bodyPr/>
          <a:lstStyle/>
          <a:p>
            <a:pPr eaLnBrk="1" hangingPunct="1"/>
            <a:endParaRPr lang="en-US" b="1" dirty="0" smtClean="0">
              <a:solidFill>
                <a:schemeClr val="bg1"/>
              </a:solidFill>
              <a:latin typeface="Palatino Linotype" pitchFamily="18" charset="0"/>
            </a:endParaRPr>
          </a:p>
        </p:txBody>
      </p:sp>
      <p:sp>
        <p:nvSpPr>
          <p:cNvPr id="4101" name="Text Box 5"/>
          <p:cNvSpPr txBox="1">
            <a:spLocks noChangeArrowheads="1"/>
          </p:cNvSpPr>
          <p:nvPr/>
        </p:nvSpPr>
        <p:spPr bwMode="auto">
          <a:xfrm>
            <a:off x="2771775" y="5140052"/>
            <a:ext cx="4795729" cy="646331"/>
          </a:xfrm>
          <a:prstGeom prst="rect">
            <a:avLst/>
          </a:prstGeom>
          <a:noFill/>
          <a:ln w="9525">
            <a:noFill/>
            <a:miter lim="800000"/>
            <a:headEnd/>
            <a:tailEnd/>
          </a:ln>
        </p:spPr>
        <p:txBody>
          <a:bodyPr wrap="square">
            <a:spAutoFit/>
          </a:bodyPr>
          <a:lstStyle/>
          <a:p>
            <a:pPr>
              <a:spcBef>
                <a:spcPct val="50000"/>
              </a:spcBef>
              <a:buClr>
                <a:schemeClr val="bg1"/>
              </a:buClr>
              <a:buFontTx/>
              <a:buChar char="•"/>
            </a:pPr>
            <a:r>
              <a:rPr lang="en-US" sz="2200" dirty="0" smtClean="0">
                <a:solidFill>
                  <a:schemeClr val="bg1"/>
                </a:solidFill>
                <a:latin typeface="Palatino Linotype" pitchFamily="18" charset="0"/>
              </a:rPr>
              <a:t> </a:t>
            </a:r>
            <a:r>
              <a:rPr lang="en-US" sz="3600" dirty="0" smtClean="0">
                <a:solidFill>
                  <a:schemeClr val="bg1"/>
                </a:solidFill>
                <a:latin typeface="Palatino Linotype" pitchFamily="18" charset="0"/>
              </a:rPr>
              <a:t>grassland</a:t>
            </a:r>
            <a:r>
              <a:rPr lang="en-US" sz="2200" dirty="0" smtClean="0">
                <a:solidFill>
                  <a:schemeClr val="bg1"/>
                </a:solidFill>
                <a:latin typeface="Palatino Linotype" pitchFamily="18" charset="0"/>
              </a:rPr>
              <a:t> </a:t>
            </a:r>
            <a:endParaRPr lang="en-US" sz="2200" dirty="0">
              <a:solidFill>
                <a:schemeClr val="bg1"/>
              </a:solidFill>
              <a:latin typeface="Palatino Linotype" pitchFamily="18" charset="0"/>
            </a:endParaRPr>
          </a:p>
        </p:txBody>
      </p:sp>
    </p:spTree>
    <p:extLst>
      <p:ext uri="{BB962C8B-B14F-4D97-AF65-F5344CB8AC3E}">
        <p14:creationId xmlns:p14="http://schemas.microsoft.com/office/powerpoint/2010/main" val="317854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1969d.medialib.glogster.com/media/c10fdbf60390677cdd9875a91111da6e1cdd469128b9d0a4a2c928e733eab69a/tropical-20rainfor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675640" y="655320"/>
            <a:ext cx="7772400" cy="762000"/>
          </a:xfrm>
        </p:spPr>
        <p:txBody>
          <a:bodyPr/>
          <a:lstStyle/>
          <a:p>
            <a:pPr eaLnBrk="1" hangingPunct="1"/>
            <a:endParaRPr lang="en-US" b="1" dirty="0" smtClean="0">
              <a:solidFill>
                <a:schemeClr val="bg1"/>
              </a:solidFill>
              <a:latin typeface="Palatino Linotype" pitchFamily="18" charset="0"/>
            </a:endParaRPr>
          </a:p>
        </p:txBody>
      </p:sp>
      <p:sp>
        <p:nvSpPr>
          <p:cNvPr id="4101" name="Text Box 5"/>
          <p:cNvSpPr txBox="1">
            <a:spLocks noChangeArrowheads="1"/>
          </p:cNvSpPr>
          <p:nvPr/>
        </p:nvSpPr>
        <p:spPr bwMode="auto">
          <a:xfrm>
            <a:off x="1852865" y="5305787"/>
            <a:ext cx="5303792" cy="646331"/>
          </a:xfrm>
          <a:prstGeom prst="rect">
            <a:avLst/>
          </a:prstGeom>
          <a:noFill/>
          <a:ln w="9525">
            <a:noFill/>
            <a:miter lim="800000"/>
            <a:headEnd/>
            <a:tailEnd/>
          </a:ln>
        </p:spPr>
        <p:txBody>
          <a:bodyPr wrap="square">
            <a:spAutoFit/>
          </a:bodyPr>
          <a:lstStyle/>
          <a:p>
            <a:pPr>
              <a:spcBef>
                <a:spcPct val="50000"/>
              </a:spcBef>
              <a:buClr>
                <a:schemeClr val="bg1"/>
              </a:buClr>
              <a:buFontTx/>
              <a:buChar char="•"/>
            </a:pPr>
            <a:r>
              <a:rPr lang="en-US" sz="3600" dirty="0" smtClean="0">
                <a:solidFill>
                  <a:schemeClr val="bg1"/>
                </a:solidFill>
                <a:latin typeface="Palatino Linotype" pitchFamily="18" charset="0"/>
              </a:rPr>
              <a:t>tropical </a:t>
            </a:r>
            <a:r>
              <a:rPr lang="en-US" sz="3600" dirty="0">
                <a:solidFill>
                  <a:schemeClr val="bg1"/>
                </a:solidFill>
                <a:latin typeface="Palatino Linotype" pitchFamily="18" charset="0"/>
              </a:rPr>
              <a:t>rain forest</a:t>
            </a:r>
          </a:p>
        </p:txBody>
      </p:sp>
    </p:spTree>
    <p:extLst>
      <p:ext uri="{BB962C8B-B14F-4D97-AF65-F5344CB8AC3E}">
        <p14:creationId xmlns:p14="http://schemas.microsoft.com/office/powerpoint/2010/main" val="1336627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25438"/>
            <a:ext cx="8229600" cy="1143000"/>
          </a:xfrm>
        </p:spPr>
        <p:txBody>
          <a:bodyPr/>
          <a:lstStyle/>
          <a:p>
            <a:r>
              <a:rPr lang="en-US" dirty="0" smtClean="0">
                <a:solidFill>
                  <a:schemeClr val="bg1"/>
                </a:solidFill>
              </a:rPr>
              <a:t>Marine Biomes</a:t>
            </a:r>
          </a:p>
        </p:txBody>
      </p:sp>
      <p:sp>
        <p:nvSpPr>
          <p:cNvPr id="6147" name="Content Placeholder 2"/>
          <p:cNvSpPr>
            <a:spLocks noGrp="1"/>
          </p:cNvSpPr>
          <p:nvPr>
            <p:ph idx="1"/>
          </p:nvPr>
        </p:nvSpPr>
        <p:spPr/>
        <p:txBody>
          <a:bodyPr/>
          <a:lstStyle/>
          <a:p>
            <a:pPr>
              <a:buFontTx/>
              <a:buNone/>
            </a:pPr>
            <a:r>
              <a:rPr lang="en-US" dirty="0" smtClean="0">
                <a:solidFill>
                  <a:schemeClr val="bg1"/>
                </a:solidFill>
              </a:rPr>
              <a:t>There are 4 marine Biomes</a:t>
            </a:r>
          </a:p>
          <a:p>
            <a:pPr lvl="1"/>
            <a:r>
              <a:rPr lang="en-US" dirty="0" smtClean="0">
                <a:solidFill>
                  <a:schemeClr val="bg1"/>
                </a:solidFill>
              </a:rPr>
              <a:t>Ocean-Intertidal Zone</a:t>
            </a:r>
          </a:p>
          <a:p>
            <a:pPr lvl="1"/>
            <a:r>
              <a:rPr lang="en-US" dirty="0" smtClean="0">
                <a:solidFill>
                  <a:schemeClr val="bg1"/>
                </a:solidFill>
              </a:rPr>
              <a:t>Ocean-Coral Reefs and Kelp Forests</a:t>
            </a:r>
          </a:p>
          <a:p>
            <a:pPr lvl="1"/>
            <a:r>
              <a:rPr lang="en-US" dirty="0" smtClean="0">
                <a:solidFill>
                  <a:schemeClr val="bg1"/>
                </a:solidFill>
              </a:rPr>
              <a:t>Ocean-</a:t>
            </a:r>
            <a:r>
              <a:rPr lang="en-US" dirty="0" err="1" smtClean="0">
                <a:solidFill>
                  <a:schemeClr val="bg1"/>
                </a:solidFill>
              </a:rPr>
              <a:t>Bathyal</a:t>
            </a:r>
            <a:r>
              <a:rPr lang="en-US" dirty="0" smtClean="0">
                <a:solidFill>
                  <a:schemeClr val="bg1"/>
                </a:solidFill>
              </a:rPr>
              <a:t> Zone</a:t>
            </a:r>
          </a:p>
          <a:p>
            <a:pPr lvl="1"/>
            <a:r>
              <a:rPr lang="en-US" dirty="0" smtClean="0">
                <a:solidFill>
                  <a:schemeClr val="bg1"/>
                </a:solidFill>
              </a:rPr>
              <a:t>Ocean-Abyssal Zone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endParaRPr lang="en-US" dirty="0"/>
          </a:p>
        </p:txBody>
      </p:sp>
      <p:sp>
        <p:nvSpPr>
          <p:cNvPr id="3" name="Content Placeholder 2"/>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28588"/>
            <a:ext cx="8101013"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381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bg1"/>
                </a:solidFill>
              </a:rPr>
              <a:t>Estuaries and Freshwater Biomes</a:t>
            </a:r>
          </a:p>
        </p:txBody>
      </p:sp>
      <p:sp>
        <p:nvSpPr>
          <p:cNvPr id="6147" name="Content Placeholder 2"/>
          <p:cNvSpPr>
            <a:spLocks noGrp="1"/>
          </p:cNvSpPr>
          <p:nvPr>
            <p:ph sz="half" idx="1"/>
          </p:nvPr>
        </p:nvSpPr>
        <p:spPr/>
        <p:txBody>
          <a:bodyPr/>
          <a:lstStyle/>
          <a:p>
            <a:pPr marL="457200" lvl="1" indent="0">
              <a:buNone/>
            </a:pPr>
            <a:endParaRPr lang="en-US" dirty="0" smtClean="0">
              <a:solidFill>
                <a:schemeClr val="bg1"/>
              </a:solidFill>
            </a:endParaRPr>
          </a:p>
          <a:p>
            <a:pPr lvl="1"/>
            <a:r>
              <a:rPr lang="en-US" dirty="0" smtClean="0">
                <a:solidFill>
                  <a:schemeClr val="bg1"/>
                </a:solidFill>
              </a:rPr>
              <a:t>Estuaries  </a:t>
            </a:r>
          </a:p>
        </p:txBody>
      </p:sp>
      <p:sp>
        <p:nvSpPr>
          <p:cNvPr id="2" name="Content Placeholder 1"/>
          <p:cNvSpPr>
            <a:spLocks noGrp="1"/>
          </p:cNvSpPr>
          <p:nvPr>
            <p:ph sz="half" idx="2"/>
          </p:nvPr>
        </p:nvSpPr>
        <p:spPr/>
        <p:txBody>
          <a:bodyPr/>
          <a:lstStyle/>
          <a:p>
            <a:pPr lvl="1"/>
            <a:r>
              <a:rPr lang="en-US" dirty="0">
                <a:solidFill>
                  <a:schemeClr val="bg1"/>
                </a:solidFill>
              </a:rPr>
              <a:t>Freshwater (wetlands and rivers)</a:t>
            </a:r>
          </a:p>
          <a:p>
            <a:pPr lvl="1"/>
            <a:r>
              <a:rPr lang="en-US" dirty="0">
                <a:solidFill>
                  <a:schemeClr val="bg1"/>
                </a:solidFill>
              </a:rPr>
              <a:t>Ponds and Lakes</a:t>
            </a:r>
          </a:p>
          <a:p>
            <a:endParaRPr lang="en-US" dirty="0"/>
          </a:p>
        </p:txBody>
      </p:sp>
      <p:pic>
        <p:nvPicPr>
          <p:cNvPr id="8194" name="Picture 2" descr="http://oceanservice.noaa.gov/facts/estu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693942"/>
            <a:ext cx="5872163" cy="229993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800225" y="2400300"/>
            <a:ext cx="100013" cy="12936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Estuaries and Freshwater </a:t>
            </a:r>
            <a:r>
              <a:rPr lang="en-US" dirty="0" smtClean="0">
                <a:solidFill>
                  <a:schemeClr val="bg1"/>
                </a:solidFill>
              </a:rPr>
              <a:t>Biomes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5539931"/>
              </p:ext>
            </p:extLst>
          </p:nvPr>
        </p:nvGraphicFramePr>
        <p:xfrm>
          <a:off x="428625" y="2743200"/>
          <a:ext cx="8229600" cy="2839720"/>
        </p:xfrm>
        <a:graphic>
          <a:graphicData uri="http://schemas.openxmlformats.org/drawingml/2006/table">
            <a:tbl>
              <a:tblPr firstRow="1" bandRow="1">
                <a:tableStyleId>{93296810-A885-4BE3-A3E7-6D5BEEA58F35}</a:tableStyleId>
              </a:tblPr>
              <a:tblGrid>
                <a:gridCol w="1645920"/>
                <a:gridCol w="1645920"/>
                <a:gridCol w="1645920"/>
                <a:gridCol w="1645920"/>
                <a:gridCol w="1645920"/>
              </a:tblGrid>
              <a:tr h="370840">
                <a:tc>
                  <a:txBody>
                    <a:bodyPr/>
                    <a:lstStyle/>
                    <a:p>
                      <a:r>
                        <a:rPr lang="en-US" dirty="0" smtClean="0"/>
                        <a:t>Biome</a:t>
                      </a:r>
                      <a:endParaRPr lang="en-US" dirty="0">
                        <a:solidFill>
                          <a:schemeClr val="tx1"/>
                        </a:solidFill>
                      </a:endParaRPr>
                    </a:p>
                  </a:txBody>
                  <a:tcPr/>
                </a:tc>
                <a:tc>
                  <a:txBody>
                    <a:bodyPr/>
                    <a:lstStyle/>
                    <a:p>
                      <a:r>
                        <a:rPr lang="en-US" dirty="0" smtClean="0"/>
                        <a:t>Mix</a:t>
                      </a:r>
                      <a:r>
                        <a:rPr lang="en-US" baseline="0" dirty="0" smtClean="0"/>
                        <a:t> of Salt and Fresh Water</a:t>
                      </a:r>
                      <a:endParaRPr lang="en-US" dirty="0">
                        <a:solidFill>
                          <a:schemeClr val="tx1"/>
                        </a:solidFill>
                      </a:endParaRPr>
                    </a:p>
                  </a:txBody>
                  <a:tcPr/>
                </a:tc>
                <a:tc>
                  <a:txBody>
                    <a:bodyPr/>
                    <a:lstStyle/>
                    <a:p>
                      <a:r>
                        <a:rPr lang="en-US" dirty="0" smtClean="0"/>
                        <a:t>Fresh</a:t>
                      </a:r>
                      <a:r>
                        <a:rPr lang="en-US" baseline="0" dirty="0" smtClean="0"/>
                        <a:t> Water</a:t>
                      </a:r>
                      <a:endParaRPr lang="en-US" dirty="0">
                        <a:solidFill>
                          <a:schemeClr val="tx1"/>
                        </a:solidFill>
                      </a:endParaRPr>
                    </a:p>
                  </a:txBody>
                  <a:tcPr/>
                </a:tc>
                <a:tc>
                  <a:txBody>
                    <a:bodyPr/>
                    <a:lstStyle/>
                    <a:p>
                      <a:r>
                        <a:rPr lang="en-US" dirty="0" smtClean="0"/>
                        <a:t>Moving</a:t>
                      </a:r>
                      <a:endParaRPr lang="en-US" dirty="0">
                        <a:solidFill>
                          <a:schemeClr val="tx1"/>
                        </a:solidFill>
                      </a:endParaRPr>
                    </a:p>
                  </a:txBody>
                  <a:tcPr/>
                </a:tc>
                <a:tc>
                  <a:txBody>
                    <a:bodyPr/>
                    <a:lstStyle/>
                    <a:p>
                      <a:r>
                        <a:rPr lang="en-US" dirty="0" smtClean="0"/>
                        <a:t>Standing</a:t>
                      </a:r>
                      <a:endParaRPr lang="en-US" dirty="0">
                        <a:solidFill>
                          <a:schemeClr val="tx1"/>
                        </a:solidFill>
                      </a:endParaRPr>
                    </a:p>
                  </a:txBody>
                  <a:tcPr/>
                </a:tc>
              </a:tr>
              <a:tr h="370840">
                <a:tc>
                  <a:txBody>
                    <a:bodyPr/>
                    <a:lstStyle/>
                    <a:p>
                      <a:r>
                        <a:rPr lang="en-US" dirty="0" smtClean="0"/>
                        <a:t>Estuaries</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a:p>
                  </a:txBody>
                  <a:tcPr/>
                </a:tc>
              </a:tr>
              <a:tr h="370840">
                <a:tc>
                  <a:txBody>
                    <a:bodyPr/>
                    <a:lstStyle/>
                    <a:p>
                      <a:r>
                        <a:rPr lang="en-US" dirty="0" smtClean="0"/>
                        <a:t>Rivers and Streams</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Ponds and Lakes and Wetlands</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1300163" y="1800225"/>
            <a:ext cx="5700712" cy="954107"/>
          </a:xfrm>
          <a:prstGeom prst="rect">
            <a:avLst/>
          </a:prstGeom>
          <a:noFill/>
        </p:spPr>
        <p:txBody>
          <a:bodyPr wrap="square" rtlCol="0">
            <a:spAutoFit/>
          </a:bodyPr>
          <a:lstStyle/>
          <a:p>
            <a:r>
              <a:rPr lang="en-US" sz="2800" dirty="0" smtClean="0">
                <a:solidFill>
                  <a:schemeClr val="bg1"/>
                </a:solidFill>
              </a:rPr>
              <a:t>Please put a check next to the  appropriate box in the table</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70273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Estuaries and Freshwater </a:t>
            </a:r>
            <a:r>
              <a:rPr lang="en-US" dirty="0" smtClean="0">
                <a:solidFill>
                  <a:schemeClr val="bg1"/>
                </a:solidFill>
              </a:rPr>
              <a:t>Biomes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8244681"/>
              </p:ext>
            </p:extLst>
          </p:nvPr>
        </p:nvGraphicFramePr>
        <p:xfrm>
          <a:off x="428625" y="2743200"/>
          <a:ext cx="8229600" cy="2839720"/>
        </p:xfrm>
        <a:graphic>
          <a:graphicData uri="http://schemas.openxmlformats.org/drawingml/2006/table">
            <a:tbl>
              <a:tblPr firstRow="1" bandRow="1">
                <a:tableStyleId>{93296810-A885-4BE3-A3E7-6D5BEEA58F35}</a:tableStyleId>
              </a:tblPr>
              <a:tblGrid>
                <a:gridCol w="1645920"/>
                <a:gridCol w="1645920"/>
                <a:gridCol w="1645920"/>
                <a:gridCol w="1645920"/>
                <a:gridCol w="1645920"/>
              </a:tblGrid>
              <a:tr h="370840">
                <a:tc>
                  <a:txBody>
                    <a:bodyPr/>
                    <a:lstStyle/>
                    <a:p>
                      <a:r>
                        <a:rPr lang="en-US" dirty="0" smtClean="0"/>
                        <a:t>Biome</a:t>
                      </a:r>
                      <a:endParaRPr lang="en-US" dirty="0">
                        <a:solidFill>
                          <a:schemeClr val="tx1"/>
                        </a:solidFill>
                      </a:endParaRPr>
                    </a:p>
                  </a:txBody>
                  <a:tcPr/>
                </a:tc>
                <a:tc>
                  <a:txBody>
                    <a:bodyPr/>
                    <a:lstStyle/>
                    <a:p>
                      <a:r>
                        <a:rPr lang="en-US" dirty="0" smtClean="0"/>
                        <a:t>Mix</a:t>
                      </a:r>
                      <a:r>
                        <a:rPr lang="en-US" baseline="0" dirty="0" smtClean="0"/>
                        <a:t> of Salt and Fresh Water</a:t>
                      </a:r>
                      <a:endParaRPr lang="en-US" dirty="0">
                        <a:solidFill>
                          <a:schemeClr val="tx1"/>
                        </a:solidFill>
                      </a:endParaRPr>
                    </a:p>
                  </a:txBody>
                  <a:tcPr/>
                </a:tc>
                <a:tc>
                  <a:txBody>
                    <a:bodyPr/>
                    <a:lstStyle/>
                    <a:p>
                      <a:r>
                        <a:rPr lang="en-US" dirty="0" smtClean="0"/>
                        <a:t>Fresh</a:t>
                      </a:r>
                      <a:r>
                        <a:rPr lang="en-US" baseline="0" dirty="0" smtClean="0"/>
                        <a:t> Water</a:t>
                      </a:r>
                      <a:endParaRPr lang="en-US" dirty="0">
                        <a:solidFill>
                          <a:schemeClr val="tx1"/>
                        </a:solidFill>
                      </a:endParaRPr>
                    </a:p>
                  </a:txBody>
                  <a:tcPr/>
                </a:tc>
                <a:tc>
                  <a:txBody>
                    <a:bodyPr/>
                    <a:lstStyle/>
                    <a:p>
                      <a:r>
                        <a:rPr lang="en-US" dirty="0" smtClean="0"/>
                        <a:t>Moving</a:t>
                      </a:r>
                      <a:endParaRPr lang="en-US" dirty="0">
                        <a:solidFill>
                          <a:schemeClr val="tx1"/>
                        </a:solidFill>
                      </a:endParaRPr>
                    </a:p>
                  </a:txBody>
                  <a:tcPr/>
                </a:tc>
                <a:tc>
                  <a:txBody>
                    <a:bodyPr/>
                    <a:lstStyle/>
                    <a:p>
                      <a:r>
                        <a:rPr lang="en-US" dirty="0" smtClean="0"/>
                        <a:t>Standing</a:t>
                      </a:r>
                      <a:endParaRPr lang="en-US" dirty="0">
                        <a:solidFill>
                          <a:schemeClr val="tx1"/>
                        </a:solidFill>
                      </a:endParaRPr>
                    </a:p>
                  </a:txBody>
                  <a:tcPr/>
                </a:tc>
              </a:tr>
              <a:tr h="370840">
                <a:tc>
                  <a:txBody>
                    <a:bodyPr/>
                    <a:lstStyle/>
                    <a:p>
                      <a:r>
                        <a:rPr lang="en-US" dirty="0" smtClean="0"/>
                        <a:t>Estuaries</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a:p>
                  </a:txBody>
                  <a:tcPr/>
                </a:tc>
              </a:tr>
              <a:tr h="370840">
                <a:tc>
                  <a:txBody>
                    <a:bodyPr/>
                    <a:lstStyle/>
                    <a:p>
                      <a:r>
                        <a:rPr lang="en-US" dirty="0" smtClean="0"/>
                        <a:t>Rivers and Streams</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Ponds and Lakes and Wetlands</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1300163" y="1800225"/>
            <a:ext cx="5700712" cy="954107"/>
          </a:xfrm>
          <a:prstGeom prst="rect">
            <a:avLst/>
          </a:prstGeom>
          <a:noFill/>
        </p:spPr>
        <p:txBody>
          <a:bodyPr wrap="square" rtlCol="0">
            <a:spAutoFit/>
          </a:bodyPr>
          <a:lstStyle/>
          <a:p>
            <a:r>
              <a:rPr lang="en-US" sz="2800" dirty="0" smtClean="0">
                <a:solidFill>
                  <a:schemeClr val="bg1"/>
                </a:solidFill>
              </a:rPr>
              <a:t>Please put a check next to the  appropriate box in the table</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55358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Estuaries and Freshwater </a:t>
            </a:r>
            <a:r>
              <a:rPr lang="en-US" dirty="0" smtClean="0">
                <a:solidFill>
                  <a:schemeClr val="bg1"/>
                </a:solidFill>
              </a:rPr>
              <a:t>Biomes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3912047"/>
              </p:ext>
            </p:extLst>
          </p:nvPr>
        </p:nvGraphicFramePr>
        <p:xfrm>
          <a:off x="428625" y="2743200"/>
          <a:ext cx="8229600" cy="2839720"/>
        </p:xfrm>
        <a:graphic>
          <a:graphicData uri="http://schemas.openxmlformats.org/drawingml/2006/table">
            <a:tbl>
              <a:tblPr firstRow="1" bandRow="1">
                <a:tableStyleId>{93296810-A885-4BE3-A3E7-6D5BEEA58F35}</a:tableStyleId>
              </a:tblPr>
              <a:tblGrid>
                <a:gridCol w="1645920"/>
                <a:gridCol w="1645920"/>
                <a:gridCol w="1645920"/>
                <a:gridCol w="1645920"/>
                <a:gridCol w="1645920"/>
              </a:tblGrid>
              <a:tr h="370840">
                <a:tc>
                  <a:txBody>
                    <a:bodyPr/>
                    <a:lstStyle/>
                    <a:p>
                      <a:r>
                        <a:rPr lang="en-US" dirty="0" smtClean="0"/>
                        <a:t>Biome</a:t>
                      </a:r>
                      <a:endParaRPr lang="en-US" dirty="0">
                        <a:solidFill>
                          <a:schemeClr val="tx1"/>
                        </a:solidFill>
                      </a:endParaRPr>
                    </a:p>
                  </a:txBody>
                  <a:tcPr/>
                </a:tc>
                <a:tc>
                  <a:txBody>
                    <a:bodyPr/>
                    <a:lstStyle/>
                    <a:p>
                      <a:r>
                        <a:rPr lang="en-US" dirty="0" smtClean="0"/>
                        <a:t>Mix</a:t>
                      </a:r>
                      <a:r>
                        <a:rPr lang="en-US" baseline="0" dirty="0" smtClean="0"/>
                        <a:t> of Salt and Fresh Water</a:t>
                      </a:r>
                      <a:endParaRPr lang="en-US" dirty="0">
                        <a:solidFill>
                          <a:schemeClr val="tx1"/>
                        </a:solidFill>
                      </a:endParaRPr>
                    </a:p>
                  </a:txBody>
                  <a:tcPr/>
                </a:tc>
                <a:tc>
                  <a:txBody>
                    <a:bodyPr/>
                    <a:lstStyle/>
                    <a:p>
                      <a:r>
                        <a:rPr lang="en-US" dirty="0" smtClean="0"/>
                        <a:t>Fresh</a:t>
                      </a:r>
                      <a:r>
                        <a:rPr lang="en-US" baseline="0" dirty="0" smtClean="0"/>
                        <a:t> Water</a:t>
                      </a:r>
                      <a:endParaRPr lang="en-US" dirty="0">
                        <a:solidFill>
                          <a:schemeClr val="tx1"/>
                        </a:solidFill>
                      </a:endParaRPr>
                    </a:p>
                  </a:txBody>
                  <a:tcPr/>
                </a:tc>
                <a:tc>
                  <a:txBody>
                    <a:bodyPr/>
                    <a:lstStyle/>
                    <a:p>
                      <a:r>
                        <a:rPr lang="en-US" dirty="0" smtClean="0"/>
                        <a:t>Moving</a:t>
                      </a:r>
                      <a:endParaRPr lang="en-US" dirty="0">
                        <a:solidFill>
                          <a:schemeClr val="tx1"/>
                        </a:solidFill>
                      </a:endParaRPr>
                    </a:p>
                  </a:txBody>
                  <a:tcPr/>
                </a:tc>
                <a:tc>
                  <a:txBody>
                    <a:bodyPr/>
                    <a:lstStyle/>
                    <a:p>
                      <a:r>
                        <a:rPr lang="en-US" dirty="0" smtClean="0"/>
                        <a:t>Standing</a:t>
                      </a:r>
                      <a:endParaRPr lang="en-US" dirty="0">
                        <a:solidFill>
                          <a:schemeClr val="tx1"/>
                        </a:solidFill>
                      </a:endParaRPr>
                    </a:p>
                  </a:txBody>
                  <a:tcPr/>
                </a:tc>
              </a:tr>
              <a:tr h="370840">
                <a:tc>
                  <a:txBody>
                    <a:bodyPr/>
                    <a:lstStyle/>
                    <a:p>
                      <a:r>
                        <a:rPr lang="en-US" dirty="0" smtClean="0"/>
                        <a:t>Estuaries</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a:p>
                  </a:txBody>
                  <a:tcPr/>
                </a:tc>
              </a:tr>
              <a:tr h="370840">
                <a:tc>
                  <a:txBody>
                    <a:bodyPr/>
                    <a:lstStyle/>
                    <a:p>
                      <a:r>
                        <a:rPr lang="en-US" dirty="0" smtClean="0"/>
                        <a:t>Rivers and Streams</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Ponds and Lakes and Wetlands</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r>
            </a:tbl>
          </a:graphicData>
        </a:graphic>
      </p:graphicFrame>
      <p:sp>
        <p:nvSpPr>
          <p:cNvPr id="7" name="TextBox 6"/>
          <p:cNvSpPr txBox="1"/>
          <p:nvPr/>
        </p:nvSpPr>
        <p:spPr>
          <a:xfrm>
            <a:off x="1300163" y="1800225"/>
            <a:ext cx="5700712" cy="954107"/>
          </a:xfrm>
          <a:prstGeom prst="rect">
            <a:avLst/>
          </a:prstGeom>
          <a:noFill/>
        </p:spPr>
        <p:txBody>
          <a:bodyPr wrap="square" rtlCol="0">
            <a:spAutoFit/>
          </a:bodyPr>
          <a:lstStyle/>
          <a:p>
            <a:r>
              <a:rPr lang="en-US" sz="2800" dirty="0" smtClean="0">
                <a:solidFill>
                  <a:schemeClr val="bg1"/>
                </a:solidFill>
              </a:rPr>
              <a:t>Please put a check next to the  appropriate box in the table</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55358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457200" y="0"/>
            <a:ext cx="8229600" cy="1143000"/>
          </a:xfrm>
        </p:spPr>
        <p:txBody>
          <a:bodyPr/>
          <a:lstStyle/>
          <a:p>
            <a:pPr eaLnBrk="1" hangingPunct="1"/>
            <a:r>
              <a:rPr lang="en-US" b="1" smtClean="0">
                <a:solidFill>
                  <a:schemeClr val="bg1"/>
                </a:solidFill>
                <a:latin typeface="Palatino Linotype" pitchFamily="18" charset="0"/>
              </a:rPr>
              <a:t>Biodiversity</a:t>
            </a:r>
          </a:p>
        </p:txBody>
      </p:sp>
      <p:sp>
        <p:nvSpPr>
          <p:cNvPr id="7171" name="Rectangle 7"/>
          <p:cNvSpPr>
            <a:spLocks noGrp="1" noChangeArrowheads="1"/>
          </p:cNvSpPr>
          <p:nvPr>
            <p:ph type="body" sz="half" idx="1"/>
          </p:nvPr>
        </p:nvSpPr>
        <p:spPr>
          <a:xfrm>
            <a:off x="421640" y="1153160"/>
            <a:ext cx="8305800" cy="2118360"/>
          </a:xfrm>
        </p:spPr>
        <p:txBody>
          <a:bodyPr/>
          <a:lstStyle/>
          <a:p>
            <a:pPr eaLnBrk="1" hangingPunct="1">
              <a:lnSpc>
                <a:spcPct val="90000"/>
              </a:lnSpc>
            </a:pPr>
            <a:r>
              <a:rPr lang="en-US" sz="1800" dirty="0" smtClean="0">
                <a:solidFill>
                  <a:schemeClr val="bg1"/>
                </a:solidFill>
                <a:latin typeface="Palatino Linotype" pitchFamily="18" charset="0"/>
              </a:rPr>
              <a:t>For at least 3.8 billion years, a complex web of life has been evolving here on Earth. </a:t>
            </a:r>
          </a:p>
          <a:p>
            <a:pPr eaLnBrk="1" hangingPunct="1">
              <a:lnSpc>
                <a:spcPct val="90000"/>
              </a:lnSpc>
            </a:pPr>
            <a:r>
              <a:rPr lang="en-US" sz="1800" i="1" dirty="0" smtClean="0">
                <a:solidFill>
                  <a:schemeClr val="bg1"/>
                </a:solidFill>
                <a:latin typeface="Palatino Linotype" pitchFamily="18" charset="0"/>
              </a:rPr>
              <a:t>Biodiversity</a:t>
            </a:r>
            <a:r>
              <a:rPr lang="en-US" sz="1800" b="1" dirty="0" smtClean="0">
                <a:solidFill>
                  <a:schemeClr val="bg1"/>
                </a:solidFill>
                <a:latin typeface="Palatino Linotype" pitchFamily="18" charset="0"/>
              </a:rPr>
              <a:t> </a:t>
            </a:r>
            <a:r>
              <a:rPr lang="en-US" sz="1800" dirty="0" smtClean="0">
                <a:solidFill>
                  <a:schemeClr val="bg1"/>
                </a:solidFill>
                <a:latin typeface="Palatino Linotype" pitchFamily="18" charset="0"/>
              </a:rPr>
              <a:t> ( short for biological diversity) - is the variety of all living organisms and their interactions in an ecosystem.   Scientists often speak of three levels of diversity – </a:t>
            </a:r>
          </a:p>
          <a:p>
            <a:pPr lvl="1" eaLnBrk="1" hangingPunct="1">
              <a:lnSpc>
                <a:spcPct val="90000"/>
              </a:lnSpc>
            </a:pPr>
            <a:r>
              <a:rPr lang="en-US" sz="1400" dirty="0">
                <a:solidFill>
                  <a:schemeClr val="bg1"/>
                </a:solidFill>
                <a:latin typeface="Palatino Linotype" pitchFamily="18" charset="0"/>
              </a:rPr>
              <a:t>Genetic</a:t>
            </a:r>
          </a:p>
          <a:p>
            <a:pPr lvl="1" eaLnBrk="1" hangingPunct="1">
              <a:lnSpc>
                <a:spcPct val="90000"/>
              </a:lnSpc>
            </a:pPr>
            <a:r>
              <a:rPr lang="en-US" sz="1400" dirty="0" smtClean="0">
                <a:solidFill>
                  <a:schemeClr val="bg1"/>
                </a:solidFill>
                <a:latin typeface="Palatino Linotype" pitchFamily="18" charset="0"/>
              </a:rPr>
              <a:t>Species</a:t>
            </a:r>
          </a:p>
          <a:p>
            <a:pPr lvl="1" eaLnBrk="1" hangingPunct="1">
              <a:lnSpc>
                <a:spcPct val="90000"/>
              </a:lnSpc>
            </a:pPr>
            <a:r>
              <a:rPr lang="en-US" sz="1400" dirty="0" smtClean="0">
                <a:solidFill>
                  <a:schemeClr val="bg1"/>
                </a:solidFill>
                <a:latin typeface="Palatino Linotype" pitchFamily="18" charset="0"/>
              </a:rPr>
              <a:t>and ecosystem diversity. </a:t>
            </a:r>
          </a:p>
        </p:txBody>
      </p:sp>
      <p:sp>
        <p:nvSpPr>
          <p:cNvPr id="7173" name="AutoShape 9" descr="resiz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7174" name="AutoShape 11" descr="resiz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7175" name="AutoShape 13" descr="resiz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7176" name="Picture 16" descr="red"/>
          <p:cNvPicPr>
            <a:picLocks noGrp="1" noChangeAspect="1" noChangeArrowheads="1"/>
          </p:cNvPicPr>
          <p:nvPr>
            <p:ph sz="quarter" idx="3"/>
          </p:nvPr>
        </p:nvPicPr>
        <p:blipFill>
          <a:blip r:embed="rId2" cstate="print"/>
          <a:srcRect/>
          <a:stretch>
            <a:fillRect/>
          </a:stretch>
        </p:blipFill>
        <p:spPr>
          <a:xfrm>
            <a:off x="762000" y="4114800"/>
            <a:ext cx="2514600" cy="1677988"/>
          </a:xfrm>
          <a:noFill/>
        </p:spPr>
      </p:pic>
      <p:pic>
        <p:nvPicPr>
          <p:cNvPr id="7177" name="Picture 14" descr="tullips"/>
          <p:cNvPicPr>
            <a:picLocks noGrp="1" noChangeAspect="1" noChangeArrowheads="1"/>
          </p:cNvPicPr>
          <p:nvPr>
            <p:ph sz="quarter" idx="2"/>
          </p:nvPr>
        </p:nvPicPr>
        <p:blipFill>
          <a:blip r:embed="rId3" cstate="print"/>
          <a:srcRect/>
          <a:stretch>
            <a:fillRect/>
          </a:stretch>
        </p:blipFill>
        <p:spPr>
          <a:xfrm>
            <a:off x="152400" y="3733800"/>
            <a:ext cx="1458913" cy="2185988"/>
          </a:xfrm>
          <a:noFill/>
        </p:spPr>
      </p:pic>
      <p:pic>
        <p:nvPicPr>
          <p:cNvPr id="7178" name="Picture 19" descr="white"/>
          <p:cNvPicPr>
            <a:picLocks noChangeAspect="1" noChangeArrowheads="1"/>
          </p:cNvPicPr>
          <p:nvPr/>
        </p:nvPicPr>
        <p:blipFill>
          <a:blip r:embed="rId4" cstate="print"/>
          <a:srcRect/>
          <a:stretch>
            <a:fillRect/>
          </a:stretch>
        </p:blipFill>
        <p:spPr bwMode="auto">
          <a:xfrm>
            <a:off x="685800" y="4953000"/>
            <a:ext cx="1828800" cy="1220788"/>
          </a:xfrm>
          <a:prstGeom prst="rect">
            <a:avLst/>
          </a:prstGeom>
          <a:noFill/>
          <a:ln w="9525">
            <a:noFill/>
            <a:miter lim="800000"/>
            <a:headEnd/>
            <a:tailEnd/>
          </a:ln>
        </p:spPr>
      </p:pic>
      <p:grpSp>
        <p:nvGrpSpPr>
          <p:cNvPr id="7179" name="Group 26"/>
          <p:cNvGrpSpPr>
            <a:grpSpLocks/>
          </p:cNvGrpSpPr>
          <p:nvPr/>
        </p:nvGrpSpPr>
        <p:grpSpPr bwMode="auto">
          <a:xfrm>
            <a:off x="5105400" y="3505200"/>
            <a:ext cx="3775075" cy="3071813"/>
            <a:chOff x="3264" y="1488"/>
            <a:chExt cx="2378" cy="1935"/>
          </a:xfrm>
        </p:grpSpPr>
        <p:pic>
          <p:nvPicPr>
            <p:cNvPr id="7184" name="Picture 22" descr="farm"/>
            <p:cNvPicPr>
              <a:picLocks noChangeAspect="1" noChangeArrowheads="1"/>
            </p:cNvPicPr>
            <p:nvPr/>
          </p:nvPicPr>
          <p:blipFill>
            <a:blip r:embed="rId5" cstate="print"/>
            <a:srcRect/>
            <a:stretch>
              <a:fillRect/>
            </a:stretch>
          </p:blipFill>
          <p:spPr bwMode="auto">
            <a:xfrm>
              <a:off x="3264" y="1488"/>
              <a:ext cx="1176" cy="1776"/>
            </a:xfrm>
            <a:prstGeom prst="rect">
              <a:avLst/>
            </a:prstGeom>
            <a:noFill/>
            <a:ln w="9525">
              <a:noFill/>
              <a:miter lim="800000"/>
              <a:headEnd/>
              <a:tailEnd/>
            </a:ln>
          </p:spPr>
        </p:pic>
        <p:pic>
          <p:nvPicPr>
            <p:cNvPr id="7185" name="Picture 21" descr="beach"/>
            <p:cNvPicPr>
              <a:picLocks noChangeAspect="1" noChangeArrowheads="1"/>
            </p:cNvPicPr>
            <p:nvPr/>
          </p:nvPicPr>
          <p:blipFill>
            <a:blip r:embed="rId6" cstate="print"/>
            <a:srcRect/>
            <a:stretch>
              <a:fillRect/>
            </a:stretch>
          </p:blipFill>
          <p:spPr bwMode="auto">
            <a:xfrm>
              <a:off x="4080" y="2208"/>
              <a:ext cx="1562" cy="1215"/>
            </a:xfrm>
            <a:prstGeom prst="rect">
              <a:avLst/>
            </a:prstGeom>
            <a:noFill/>
            <a:ln w="9525">
              <a:noFill/>
              <a:miter lim="800000"/>
              <a:headEnd/>
              <a:tailEnd/>
            </a:ln>
          </p:spPr>
        </p:pic>
        <p:pic>
          <p:nvPicPr>
            <p:cNvPr id="7186" name="Picture 23" descr="baru-river"/>
            <p:cNvPicPr>
              <a:picLocks noChangeAspect="1" noChangeArrowheads="1"/>
            </p:cNvPicPr>
            <p:nvPr/>
          </p:nvPicPr>
          <p:blipFill>
            <a:blip r:embed="rId7" cstate="print"/>
            <a:srcRect/>
            <a:stretch>
              <a:fillRect/>
            </a:stretch>
          </p:blipFill>
          <p:spPr bwMode="auto">
            <a:xfrm>
              <a:off x="3888" y="1584"/>
              <a:ext cx="1706" cy="1171"/>
            </a:xfrm>
            <a:prstGeom prst="rect">
              <a:avLst/>
            </a:prstGeom>
            <a:noFill/>
            <a:ln w="9525">
              <a:noFill/>
              <a:miter lim="800000"/>
              <a:headEnd/>
              <a:tailEnd/>
            </a:ln>
          </p:spPr>
        </p:pic>
      </p:grpSp>
      <p:sp>
        <p:nvSpPr>
          <p:cNvPr id="7180" name="Text Box 29"/>
          <p:cNvSpPr txBox="1">
            <a:spLocks noChangeArrowheads="1"/>
          </p:cNvSpPr>
          <p:nvPr/>
        </p:nvSpPr>
        <p:spPr bwMode="auto">
          <a:xfrm>
            <a:off x="1676400" y="3733800"/>
            <a:ext cx="1524000" cy="366713"/>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Palatino Linotype" pitchFamily="18" charset="0"/>
              </a:rPr>
              <a:t>Species</a:t>
            </a:r>
          </a:p>
        </p:txBody>
      </p:sp>
      <p:sp>
        <p:nvSpPr>
          <p:cNvPr id="7181" name="Text Box 30"/>
          <p:cNvSpPr txBox="1">
            <a:spLocks noChangeArrowheads="1"/>
          </p:cNvSpPr>
          <p:nvPr/>
        </p:nvSpPr>
        <p:spPr bwMode="auto">
          <a:xfrm>
            <a:off x="3352800" y="5181600"/>
            <a:ext cx="1524000" cy="366713"/>
          </a:xfrm>
          <a:prstGeom prst="rect">
            <a:avLst/>
          </a:prstGeom>
          <a:noFill/>
          <a:ln w="9525">
            <a:noFill/>
            <a:miter lim="800000"/>
            <a:headEnd/>
            <a:tailEnd/>
          </a:ln>
        </p:spPr>
        <p:txBody>
          <a:bodyPr>
            <a:spAutoFit/>
          </a:bodyPr>
          <a:lstStyle/>
          <a:p>
            <a:pPr algn="ctr">
              <a:spcBef>
                <a:spcPct val="50000"/>
              </a:spcBef>
            </a:pPr>
            <a:r>
              <a:rPr lang="en-US">
                <a:solidFill>
                  <a:schemeClr val="bg1"/>
                </a:solidFill>
                <a:latin typeface="Palatino Linotype" pitchFamily="18" charset="0"/>
              </a:rPr>
              <a:t>Genetic</a:t>
            </a:r>
          </a:p>
        </p:txBody>
      </p:sp>
      <p:sp>
        <p:nvSpPr>
          <p:cNvPr id="7182" name="Text Box 31"/>
          <p:cNvSpPr txBox="1">
            <a:spLocks noChangeArrowheads="1"/>
          </p:cNvSpPr>
          <p:nvPr/>
        </p:nvSpPr>
        <p:spPr bwMode="auto">
          <a:xfrm>
            <a:off x="7086600" y="3276600"/>
            <a:ext cx="1524000" cy="366713"/>
          </a:xfrm>
          <a:prstGeom prst="rect">
            <a:avLst/>
          </a:prstGeom>
          <a:noFill/>
          <a:ln w="9525">
            <a:noFill/>
            <a:miter lim="800000"/>
            <a:headEnd/>
            <a:tailEnd/>
          </a:ln>
        </p:spPr>
        <p:txBody>
          <a:bodyPr>
            <a:spAutoFit/>
          </a:bodyPr>
          <a:lstStyle/>
          <a:p>
            <a:pPr>
              <a:spcBef>
                <a:spcPct val="50000"/>
              </a:spcBef>
            </a:pPr>
            <a:r>
              <a:rPr lang="en-US">
                <a:solidFill>
                  <a:schemeClr val="bg1"/>
                </a:solidFill>
                <a:latin typeface="Palatino Linotype" pitchFamily="18" charset="0"/>
              </a:rPr>
              <a:t>Ecosystem</a:t>
            </a:r>
          </a:p>
        </p:txBody>
      </p:sp>
      <p:pic>
        <p:nvPicPr>
          <p:cNvPr id="7183" name="Picture 32" descr="apples 9"/>
          <p:cNvPicPr>
            <a:picLocks noChangeAspect="1" noChangeArrowheads="1"/>
          </p:cNvPicPr>
          <p:nvPr/>
        </p:nvPicPr>
        <p:blipFill>
          <a:blip r:embed="rId8" cstate="print"/>
          <a:srcRect/>
          <a:stretch>
            <a:fillRect/>
          </a:stretch>
        </p:blipFill>
        <p:spPr bwMode="auto">
          <a:xfrm>
            <a:off x="2590800" y="5562600"/>
            <a:ext cx="3124200" cy="110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457200" y="0"/>
            <a:ext cx="8229600" cy="1143000"/>
          </a:xfrm>
        </p:spPr>
        <p:txBody>
          <a:bodyPr/>
          <a:lstStyle/>
          <a:p>
            <a:pPr eaLnBrk="1" hangingPunct="1"/>
            <a:r>
              <a:rPr lang="en-US" b="1" smtClean="0">
                <a:solidFill>
                  <a:schemeClr val="bg1"/>
                </a:solidFill>
                <a:latin typeface="Palatino Linotype" pitchFamily="18" charset="0"/>
              </a:rPr>
              <a:t>The Biosphere</a:t>
            </a:r>
          </a:p>
        </p:txBody>
      </p:sp>
      <p:sp>
        <p:nvSpPr>
          <p:cNvPr id="3075" name="Rectangle 7"/>
          <p:cNvSpPr>
            <a:spLocks noGrp="1" noChangeArrowheads="1"/>
          </p:cNvSpPr>
          <p:nvPr>
            <p:ph type="body" sz="half" idx="1"/>
          </p:nvPr>
        </p:nvSpPr>
        <p:spPr>
          <a:xfrm>
            <a:off x="0" y="1981200"/>
            <a:ext cx="4038600" cy="4525963"/>
          </a:xfrm>
        </p:spPr>
        <p:txBody>
          <a:bodyPr/>
          <a:lstStyle/>
          <a:p>
            <a:pPr eaLnBrk="1" hangingPunct="1"/>
            <a:r>
              <a:rPr lang="en-US" sz="1800" dirty="0" smtClean="0">
                <a:solidFill>
                  <a:schemeClr val="bg1"/>
                </a:solidFill>
                <a:latin typeface="Palatino Linotype" pitchFamily="18" charset="0"/>
              </a:rPr>
              <a:t>In 2011 (updated from 2002), about 8.7 million species had been discovered and identified by biologists. </a:t>
            </a:r>
          </a:p>
          <a:p>
            <a:pPr eaLnBrk="1" hangingPunct="1">
              <a:buFontTx/>
              <a:buNone/>
            </a:pPr>
            <a:endParaRPr lang="en-US" sz="1800" dirty="0" smtClean="0">
              <a:solidFill>
                <a:schemeClr val="bg1"/>
              </a:solidFill>
              <a:latin typeface="Palatino Linotype" pitchFamily="18" charset="0"/>
            </a:endParaRPr>
          </a:p>
          <a:p>
            <a:pPr eaLnBrk="1" hangingPunct="1"/>
            <a:r>
              <a:rPr lang="en-US" sz="1800" dirty="0" smtClean="0">
                <a:solidFill>
                  <a:schemeClr val="bg1"/>
                </a:solidFill>
                <a:latin typeface="Palatino Linotype" pitchFamily="18" charset="0"/>
              </a:rPr>
              <a:t>The sum of Earth’s ecosystems, the </a:t>
            </a:r>
            <a:r>
              <a:rPr lang="en-US" sz="1800" i="1" dirty="0" smtClean="0">
                <a:solidFill>
                  <a:schemeClr val="bg1"/>
                </a:solidFill>
                <a:latin typeface="Palatino Linotype" pitchFamily="18" charset="0"/>
              </a:rPr>
              <a:t>Biosphere</a:t>
            </a:r>
            <a:r>
              <a:rPr lang="en-US" sz="1800" dirty="0" smtClean="0">
                <a:solidFill>
                  <a:schemeClr val="bg1"/>
                </a:solidFill>
                <a:latin typeface="Palatino Linotype" pitchFamily="18" charset="0"/>
              </a:rPr>
              <a:t> encompasses all parts of the planet inhabited by living things. </a:t>
            </a:r>
          </a:p>
        </p:txBody>
      </p:sp>
      <p:pic>
        <p:nvPicPr>
          <p:cNvPr id="3077" name="Picture 11" descr="productivity"/>
          <p:cNvPicPr>
            <a:picLocks noGrp="1" noChangeAspect="1" noChangeArrowheads="1"/>
          </p:cNvPicPr>
          <p:nvPr>
            <p:ph sz="half" idx="2"/>
          </p:nvPr>
        </p:nvPicPr>
        <p:blipFill>
          <a:blip r:embed="rId2" cstate="print"/>
          <a:srcRect/>
          <a:stretch>
            <a:fillRect/>
          </a:stretch>
        </p:blipFill>
        <p:spPr>
          <a:xfrm>
            <a:off x="4065588" y="2014538"/>
            <a:ext cx="4865687" cy="34417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57200" y="0"/>
            <a:ext cx="8229600" cy="1143000"/>
          </a:xfrm>
        </p:spPr>
        <p:txBody>
          <a:bodyPr/>
          <a:lstStyle/>
          <a:p>
            <a:pPr algn="l"/>
            <a:r>
              <a:rPr lang="en-US" sz="4000" u="sng" dirty="0">
                <a:solidFill>
                  <a:schemeClr val="bg1"/>
                </a:solidFill>
                <a:effectLst>
                  <a:outerShdw blurRad="38100" dist="38100" dir="2700000" algn="tl">
                    <a:srgbClr val="000000"/>
                  </a:outerShdw>
                </a:effectLst>
              </a:rPr>
              <a:t>Biodiversity</a:t>
            </a:r>
          </a:p>
        </p:txBody>
      </p:sp>
      <p:sp>
        <p:nvSpPr>
          <p:cNvPr id="243715" name="Rectangle 3"/>
          <p:cNvSpPr>
            <a:spLocks noGrp="1" noChangeArrowheads="1"/>
          </p:cNvSpPr>
          <p:nvPr>
            <p:ph type="body" idx="1"/>
          </p:nvPr>
        </p:nvSpPr>
        <p:spPr>
          <a:xfrm>
            <a:off x="152400" y="1219200"/>
            <a:ext cx="5334000" cy="3352800"/>
          </a:xfrm>
        </p:spPr>
        <p:txBody>
          <a:bodyPr/>
          <a:lstStyle/>
          <a:p>
            <a:pPr>
              <a:lnSpc>
                <a:spcPct val="90000"/>
              </a:lnSpc>
              <a:buFontTx/>
              <a:buNone/>
            </a:pPr>
            <a:r>
              <a:rPr lang="en-US" sz="2800" dirty="0" smtClean="0">
                <a:solidFill>
                  <a:schemeClr val="bg1"/>
                </a:solidFill>
              </a:rPr>
              <a:t>An </a:t>
            </a:r>
            <a:r>
              <a:rPr lang="en-US" sz="2800" dirty="0">
                <a:solidFill>
                  <a:schemeClr val="bg1"/>
                </a:solidFill>
              </a:rPr>
              <a:t>ecosystem’s health is typically measured in how much biodiversity it has. </a:t>
            </a:r>
          </a:p>
          <a:p>
            <a:pPr>
              <a:lnSpc>
                <a:spcPct val="90000"/>
              </a:lnSpc>
              <a:buFontTx/>
              <a:buNone/>
            </a:pPr>
            <a:r>
              <a:rPr lang="en-US" sz="2800" dirty="0">
                <a:solidFill>
                  <a:schemeClr val="bg1"/>
                </a:solidFill>
              </a:rPr>
              <a:t>The loss of even a single species can harm the overall stability of an ecosystem</a:t>
            </a:r>
          </a:p>
        </p:txBody>
      </p:sp>
      <p:pic>
        <p:nvPicPr>
          <p:cNvPr id="243716" name="Picture 4"/>
          <p:cNvPicPr>
            <a:picLocks noChangeAspect="1" noChangeArrowheads="1"/>
          </p:cNvPicPr>
          <p:nvPr/>
        </p:nvPicPr>
        <p:blipFill>
          <a:blip r:embed="rId3" cstate="print"/>
          <a:srcRect/>
          <a:stretch>
            <a:fillRect/>
          </a:stretch>
        </p:blipFill>
        <p:spPr bwMode="auto">
          <a:xfrm>
            <a:off x="4907280" y="269240"/>
            <a:ext cx="3505200" cy="2406650"/>
          </a:xfrm>
          <a:prstGeom prst="rect">
            <a:avLst/>
          </a:prstGeom>
          <a:noFill/>
          <a:ln w="9525">
            <a:noFill/>
            <a:miter lim="800000"/>
            <a:headEnd/>
            <a:tailEnd/>
          </a:ln>
          <a:effectLst/>
        </p:spPr>
      </p:pic>
      <p:pic>
        <p:nvPicPr>
          <p:cNvPr id="243717" name="Picture 5"/>
          <p:cNvPicPr>
            <a:picLocks noChangeAspect="1" noChangeArrowheads="1"/>
          </p:cNvPicPr>
          <p:nvPr/>
        </p:nvPicPr>
        <p:blipFill>
          <a:blip r:embed="rId4" cstate="print"/>
          <a:srcRect/>
          <a:stretch>
            <a:fillRect/>
          </a:stretch>
        </p:blipFill>
        <p:spPr bwMode="auto">
          <a:xfrm>
            <a:off x="193040" y="4202430"/>
            <a:ext cx="5562600" cy="2178050"/>
          </a:xfrm>
          <a:prstGeom prst="rect">
            <a:avLst/>
          </a:prstGeom>
          <a:noFill/>
          <a:ln w="9525">
            <a:noFill/>
            <a:miter lim="800000"/>
            <a:headEnd/>
            <a:tailEnd/>
          </a:ln>
          <a:effectLst/>
        </p:spPr>
      </p:pic>
      <p:pic>
        <p:nvPicPr>
          <p:cNvPr id="243718" name="Picture 6"/>
          <p:cNvPicPr>
            <a:picLocks noChangeAspect="1" noChangeArrowheads="1"/>
          </p:cNvPicPr>
          <p:nvPr/>
        </p:nvPicPr>
        <p:blipFill>
          <a:blip r:embed="rId5" cstate="print"/>
          <a:srcRect/>
          <a:stretch>
            <a:fillRect/>
          </a:stretch>
        </p:blipFill>
        <p:spPr bwMode="auto">
          <a:xfrm>
            <a:off x="5977890" y="2890520"/>
            <a:ext cx="2800350"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 y="-125413"/>
            <a:ext cx="8229600" cy="911226"/>
          </a:xfrm>
        </p:spPr>
        <p:txBody>
          <a:bodyPr/>
          <a:lstStyle/>
          <a:p>
            <a:r>
              <a:rPr lang="en-US" sz="3600" dirty="0" smtClean="0">
                <a:solidFill>
                  <a:schemeClr val="bg1"/>
                </a:solidFill>
              </a:rPr>
              <a:t>What Would Happen If…</a:t>
            </a:r>
            <a:endParaRPr lang="en-US" sz="3600" dirty="0">
              <a:solidFill>
                <a:schemeClr val="bg1"/>
              </a:solidFill>
            </a:endParaRPr>
          </a:p>
        </p:txBody>
      </p:sp>
      <p:pic>
        <p:nvPicPr>
          <p:cNvPr id="4" name="Content Placeholder 4" descr="http://1.bp.blogspot.com/-di2t4svLSzM/TVlchmf11BI/AAAAAAAAAAQ/4g7o9jjmS2k/s1600/0_quiz-2.1-07.gif"/>
          <p:cNvPicPr>
            <a:picLocks noGrp="1"/>
          </p:cNvPicPr>
          <p:nvPr>
            <p:ph sz="half" idx="1"/>
          </p:nvPr>
        </p:nvPicPr>
        <p:blipFill>
          <a:blip r:embed="rId2">
            <a:extLst>
              <a:ext uri="{BEBA8EAE-BF5A-486C-A8C5-ECC9F3942E4B}">
                <a14:imgProps xmlns:a14="http://schemas.microsoft.com/office/drawing/2010/main">
                  <a14:imgLayer r:embed="rId3">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1600199" y="704261"/>
            <a:ext cx="5753100" cy="4753564"/>
          </a:xfrm>
          <a:prstGeom prst="rect">
            <a:avLst/>
          </a:prstGeom>
          <a:noFill/>
          <a:ln>
            <a:noFill/>
          </a:ln>
        </p:spPr>
      </p:pic>
      <p:sp>
        <p:nvSpPr>
          <p:cNvPr id="6" name="Content Placeholder 5"/>
          <p:cNvSpPr>
            <a:spLocks noGrp="1"/>
          </p:cNvSpPr>
          <p:nvPr>
            <p:ph sz="half" idx="2"/>
          </p:nvPr>
        </p:nvSpPr>
        <p:spPr>
          <a:xfrm>
            <a:off x="457200" y="5572125"/>
            <a:ext cx="8515350" cy="885826"/>
          </a:xfrm>
        </p:spPr>
        <p:txBody>
          <a:bodyPr/>
          <a:lstStyle/>
          <a:p>
            <a:pPr marL="514350" indent="-514350">
              <a:buFont typeface="+mj-lt"/>
              <a:buAutoNum type="arabicPeriod"/>
            </a:pPr>
            <a:r>
              <a:rPr lang="en-US" sz="2400" dirty="0" smtClean="0">
                <a:solidFill>
                  <a:schemeClr val="bg1"/>
                </a:solidFill>
              </a:rPr>
              <a:t>the grass population was wiped out?</a:t>
            </a:r>
          </a:p>
          <a:p>
            <a:pPr marL="514350" indent="-514350">
              <a:buFont typeface="+mj-lt"/>
              <a:buAutoNum type="arabicPeriod"/>
            </a:pPr>
            <a:r>
              <a:rPr lang="en-US" sz="2400" dirty="0" smtClean="0">
                <a:solidFill>
                  <a:schemeClr val="bg1"/>
                </a:solidFill>
              </a:rPr>
              <a:t>the grass population recovered, but many of the marmots died because of a disease? </a:t>
            </a:r>
            <a:endParaRPr lang="en-US" sz="2400" dirty="0">
              <a:solidFill>
                <a:schemeClr val="bg1"/>
              </a:solidFill>
            </a:endParaRPr>
          </a:p>
        </p:txBody>
      </p:sp>
    </p:spTree>
    <p:extLst>
      <p:ext uri="{BB962C8B-B14F-4D97-AF65-F5344CB8AC3E}">
        <p14:creationId xmlns:p14="http://schemas.microsoft.com/office/powerpoint/2010/main" val="25381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bg1"/>
                </a:solidFill>
              </a:rPr>
              <a:t>Biodiversity Hotspots</a:t>
            </a:r>
          </a:p>
        </p:txBody>
      </p:sp>
      <p:sp>
        <p:nvSpPr>
          <p:cNvPr id="8195" name="Text Placeholder 2"/>
          <p:cNvSpPr>
            <a:spLocks noGrp="1"/>
          </p:cNvSpPr>
          <p:nvPr>
            <p:ph type="body" sz="half" idx="1"/>
          </p:nvPr>
        </p:nvSpPr>
        <p:spPr>
          <a:xfrm>
            <a:off x="447040" y="1518921"/>
            <a:ext cx="8290560" cy="2829560"/>
          </a:xfrm>
        </p:spPr>
        <p:txBody>
          <a:bodyPr/>
          <a:lstStyle/>
          <a:p>
            <a:pPr>
              <a:buNone/>
            </a:pPr>
            <a:r>
              <a:rPr lang="en-US" dirty="0" smtClean="0">
                <a:solidFill>
                  <a:schemeClr val="bg1"/>
                </a:solidFill>
              </a:rPr>
              <a:t>Example:  Tropical Rain Forests</a:t>
            </a:r>
          </a:p>
          <a:p>
            <a:r>
              <a:rPr lang="en-US" dirty="0" smtClean="0">
                <a:solidFill>
                  <a:schemeClr val="bg1"/>
                </a:solidFill>
              </a:rPr>
              <a:t> </a:t>
            </a:r>
            <a:r>
              <a:rPr lang="en-US" sz="2800" dirty="0" smtClean="0">
                <a:solidFill>
                  <a:schemeClr val="bg1"/>
                </a:solidFill>
              </a:rPr>
              <a:t>Warm and moist environment</a:t>
            </a:r>
          </a:p>
          <a:p>
            <a:r>
              <a:rPr lang="en-US" sz="2800" dirty="0" smtClean="0">
                <a:solidFill>
                  <a:schemeClr val="bg1"/>
                </a:solidFill>
              </a:rPr>
              <a:t>Cover less than 7% of the Earth’s ground surface</a:t>
            </a:r>
          </a:p>
          <a:p>
            <a:r>
              <a:rPr lang="en-US" sz="2800" dirty="0" smtClean="0">
                <a:solidFill>
                  <a:schemeClr val="bg1"/>
                </a:solidFill>
              </a:rPr>
              <a:t>Over 50% of all the planet’s species.  </a:t>
            </a:r>
          </a:p>
          <a:p>
            <a:r>
              <a:rPr lang="en-US" sz="2800" dirty="0" smtClean="0">
                <a:solidFill>
                  <a:schemeClr val="bg1"/>
                </a:solidFill>
              </a:rPr>
              <a:t>Important to conserve!-Why?...</a:t>
            </a:r>
          </a:p>
          <a:p>
            <a:endParaRPr lang="en-US" sz="2800" dirty="0" smtClean="0">
              <a:solidFill>
                <a:schemeClr val="bg1"/>
              </a:solidFill>
            </a:endParaRPr>
          </a:p>
        </p:txBody>
      </p:sp>
      <p:sp>
        <p:nvSpPr>
          <p:cNvPr id="8197" name="Content Placeholder 4"/>
          <p:cNvSpPr>
            <a:spLocks noGrp="1"/>
          </p:cNvSpPr>
          <p:nvPr>
            <p:ph sz="quarter" idx="3"/>
          </p:nvPr>
        </p:nvSpPr>
        <p:spPr>
          <a:xfrm>
            <a:off x="411480" y="4344988"/>
            <a:ext cx="8082280" cy="2187575"/>
          </a:xfrm>
        </p:spPr>
        <p:txBody>
          <a:bodyPr/>
          <a:lstStyle/>
          <a:p>
            <a:pPr>
              <a:buNone/>
            </a:pPr>
            <a:r>
              <a:rPr lang="en-US" dirty="0" smtClean="0">
                <a:solidFill>
                  <a:schemeClr val="bg1"/>
                </a:solidFill>
              </a:rPr>
              <a:t>Hotspot Defined:  </a:t>
            </a:r>
          </a:p>
          <a:p>
            <a:r>
              <a:rPr lang="en-US" sz="2800" dirty="0" smtClean="0">
                <a:solidFill>
                  <a:schemeClr val="bg1"/>
                </a:solidFill>
              </a:rPr>
              <a:t>Areas rich in biodiversity but threatened by human activity.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65087"/>
            <a:ext cx="8229600" cy="1143000"/>
          </a:xfrm>
        </p:spPr>
        <p:txBody>
          <a:bodyPr/>
          <a:lstStyle/>
          <a:p>
            <a:r>
              <a:rPr lang="en-US" sz="4000" u="sng" dirty="0">
                <a:solidFill>
                  <a:schemeClr val="bg1"/>
                </a:solidFill>
                <a:effectLst>
                  <a:outerShdw blurRad="38100" dist="38100" dir="2700000" algn="tl">
                    <a:srgbClr val="000000"/>
                  </a:outerShdw>
                </a:effectLst>
              </a:rPr>
              <a:t>Biodiversity</a:t>
            </a:r>
          </a:p>
        </p:txBody>
      </p:sp>
      <p:sp>
        <p:nvSpPr>
          <p:cNvPr id="245764" name="Text Box 4"/>
          <p:cNvSpPr txBox="1">
            <a:spLocks noChangeArrowheads="1"/>
          </p:cNvSpPr>
          <p:nvPr/>
        </p:nvSpPr>
        <p:spPr bwMode="auto">
          <a:xfrm>
            <a:off x="1066800" y="6324600"/>
            <a:ext cx="7010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45765" name="Picture 5"/>
          <p:cNvPicPr>
            <a:picLocks noChangeAspect="1" noChangeArrowheads="1"/>
          </p:cNvPicPr>
          <p:nvPr/>
        </p:nvPicPr>
        <p:blipFill>
          <a:blip r:embed="rId3" cstate="print"/>
          <a:srcRect/>
          <a:stretch>
            <a:fillRect/>
          </a:stretch>
        </p:blipFill>
        <p:spPr bwMode="auto">
          <a:xfrm>
            <a:off x="533400" y="1371600"/>
            <a:ext cx="8153400" cy="4810125"/>
          </a:xfrm>
          <a:prstGeom prst="rect">
            <a:avLst/>
          </a:prstGeom>
          <a:noFill/>
          <a:ln w="9525">
            <a:noFill/>
            <a:miter lim="800000"/>
            <a:headEnd/>
            <a:tailEnd/>
          </a:ln>
          <a:effectLst/>
        </p:spPr>
      </p:pic>
      <p:sp>
        <p:nvSpPr>
          <p:cNvPr id="245767" name="Text Box 7"/>
          <p:cNvSpPr txBox="1">
            <a:spLocks noChangeArrowheads="1"/>
          </p:cNvSpPr>
          <p:nvPr/>
        </p:nvSpPr>
        <p:spPr bwMode="auto">
          <a:xfrm>
            <a:off x="609600" y="6211669"/>
            <a:ext cx="8153400" cy="646331"/>
          </a:xfrm>
          <a:prstGeom prst="rect">
            <a:avLst/>
          </a:prstGeom>
          <a:noFill/>
          <a:ln w="9525">
            <a:noFill/>
            <a:miter lim="800000"/>
            <a:headEnd/>
            <a:tailEnd/>
          </a:ln>
          <a:effectLst/>
        </p:spPr>
        <p:txBody>
          <a:bodyPr>
            <a:spAutoFit/>
          </a:bodyPr>
          <a:lstStyle/>
          <a:p>
            <a:pPr>
              <a:spcBef>
                <a:spcPct val="50000"/>
              </a:spcBef>
            </a:pPr>
            <a:r>
              <a:rPr lang="en-US" dirty="0">
                <a:solidFill>
                  <a:schemeClr val="bg1"/>
                </a:solidFill>
              </a:rPr>
              <a:t>The most biodiversity occurs in warm humid areas like </a:t>
            </a:r>
            <a:r>
              <a:rPr lang="en-US" dirty="0" err="1" smtClean="0">
                <a:solidFill>
                  <a:schemeClr val="bg1"/>
                </a:solidFill>
              </a:rPr>
              <a:t>rainforests</a:t>
            </a:r>
            <a:r>
              <a:rPr lang="en-US" dirty="0" err="1" smtClean="0"/>
              <a:t>.</a:t>
            </a:r>
            <a:r>
              <a:rPr lang="en-US" dirty="0" err="1" smtClean="0">
                <a:solidFill>
                  <a:schemeClr val="bg1"/>
                </a:solidFill>
              </a:rPr>
              <a:t>and</a:t>
            </a:r>
            <a:r>
              <a:rPr lang="en-US" dirty="0">
                <a:solidFill>
                  <a:schemeClr val="bg1"/>
                </a:solidFill>
              </a:rPr>
              <a:t> </a:t>
            </a:r>
            <a:r>
              <a:rPr lang="en-US" dirty="0" smtClean="0">
                <a:solidFill>
                  <a:schemeClr val="bg1"/>
                </a:solidFill>
              </a:rPr>
              <a:t>coral reefs</a:t>
            </a:r>
            <a:endParaRPr lang="en-US" dirty="0"/>
          </a:p>
        </p:txBody>
      </p:sp>
      <p:pic>
        <p:nvPicPr>
          <p:cNvPr id="245772" name="Picture 12"/>
          <p:cNvPicPr>
            <a:picLocks noChangeAspect="1" noChangeArrowheads="1"/>
          </p:cNvPicPr>
          <p:nvPr/>
        </p:nvPicPr>
        <p:blipFill>
          <a:blip r:embed="rId4" cstate="print"/>
          <a:srcRect/>
          <a:stretch>
            <a:fillRect/>
          </a:stretch>
        </p:blipFill>
        <p:spPr bwMode="auto">
          <a:xfrm>
            <a:off x="235744" y="988215"/>
            <a:ext cx="8748712" cy="51736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45772"/>
                                        </p:tgtEl>
                                        <p:attrNameLst>
                                          <p:attrName>style.visibility</p:attrName>
                                        </p:attrNameLst>
                                      </p:cBhvr>
                                      <p:to>
                                        <p:strVal val="visible"/>
                                      </p:to>
                                    </p:set>
                                    <p:anim calcmode="lin" valueType="num">
                                      <p:cBhvr>
                                        <p:cTn id="7" dur="500" fill="hold"/>
                                        <p:tgtEl>
                                          <p:spTgt spid="245772"/>
                                        </p:tgtEl>
                                        <p:attrNameLst>
                                          <p:attrName>ppt_w</p:attrName>
                                        </p:attrNameLst>
                                      </p:cBhvr>
                                      <p:tavLst>
                                        <p:tav tm="0">
                                          <p:val>
                                            <p:fltVal val="0"/>
                                          </p:val>
                                        </p:tav>
                                        <p:tav tm="100000">
                                          <p:val>
                                            <p:strVal val="#ppt_w"/>
                                          </p:val>
                                        </p:tav>
                                      </p:tavLst>
                                    </p:anim>
                                    <p:anim calcmode="lin" valueType="num">
                                      <p:cBhvr>
                                        <p:cTn id="8" dur="500" fill="hold"/>
                                        <p:tgtEl>
                                          <p:spTgt spid="245772"/>
                                        </p:tgtEl>
                                        <p:attrNameLst>
                                          <p:attrName>ppt_h</p:attrName>
                                        </p:attrNameLst>
                                      </p:cBhvr>
                                      <p:tavLst>
                                        <p:tav tm="0">
                                          <p:val>
                                            <p:fltVal val="0"/>
                                          </p:val>
                                        </p:tav>
                                        <p:tav tm="100000">
                                          <p:val>
                                            <p:strVal val="#ppt_h"/>
                                          </p:val>
                                        </p:tav>
                                      </p:tavLst>
                                    </p:anim>
                                    <p:animEffect transition="in" filter="fade">
                                      <p:cBhvr>
                                        <p:cTn id="9" dur="500"/>
                                        <p:tgtEl>
                                          <p:spTgt spid="245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457200" y="0"/>
            <a:ext cx="8229600" cy="1143000"/>
          </a:xfrm>
        </p:spPr>
        <p:txBody>
          <a:bodyPr/>
          <a:lstStyle/>
          <a:p>
            <a:pPr eaLnBrk="1" hangingPunct="1"/>
            <a:r>
              <a:rPr lang="en-US" b="1" smtClean="0">
                <a:solidFill>
                  <a:schemeClr val="bg1"/>
                </a:solidFill>
                <a:latin typeface="Palatino Linotype" pitchFamily="18" charset="0"/>
              </a:rPr>
              <a:t>Importance of Biodiversity</a:t>
            </a:r>
          </a:p>
        </p:txBody>
      </p:sp>
      <p:sp>
        <p:nvSpPr>
          <p:cNvPr id="9219" name="Rectangle 8"/>
          <p:cNvSpPr>
            <a:spLocks noGrp="1" noChangeArrowheads="1"/>
          </p:cNvSpPr>
          <p:nvPr>
            <p:ph type="body" sz="half" idx="1"/>
          </p:nvPr>
        </p:nvSpPr>
        <p:spPr>
          <a:xfrm>
            <a:off x="200660" y="894080"/>
            <a:ext cx="8775700" cy="2976880"/>
          </a:xfrm>
        </p:spPr>
        <p:txBody>
          <a:bodyPr/>
          <a:lstStyle/>
          <a:p>
            <a:pPr eaLnBrk="1" hangingPunct="1">
              <a:lnSpc>
                <a:spcPct val="80000"/>
              </a:lnSpc>
              <a:buNone/>
            </a:pPr>
            <a:r>
              <a:rPr lang="en-US" sz="2800" u="sng" dirty="0" smtClean="0">
                <a:solidFill>
                  <a:schemeClr val="bg1"/>
                </a:solidFill>
                <a:latin typeface="Palatino Linotype" pitchFamily="18" charset="0"/>
              </a:rPr>
              <a:t>Reasons human cultures value biodiversity:</a:t>
            </a:r>
            <a:r>
              <a:rPr lang="en-US" sz="2800" dirty="0" smtClean="0">
                <a:solidFill>
                  <a:schemeClr val="bg1"/>
                </a:solidFill>
                <a:latin typeface="Palatino Linotype" pitchFamily="18" charset="0"/>
              </a:rPr>
              <a:t> </a:t>
            </a:r>
            <a:br>
              <a:rPr lang="en-US" sz="2800" dirty="0" smtClean="0">
                <a:solidFill>
                  <a:schemeClr val="bg1"/>
                </a:solidFill>
                <a:latin typeface="Palatino Linotype" pitchFamily="18" charset="0"/>
              </a:rPr>
            </a:br>
            <a:r>
              <a:rPr lang="en-US" sz="2800" dirty="0" smtClean="0">
                <a:solidFill>
                  <a:schemeClr val="bg1"/>
                </a:solidFill>
                <a:latin typeface="Palatino Linotype" pitchFamily="18" charset="0"/>
              </a:rPr>
              <a:t/>
            </a:r>
            <a:br>
              <a:rPr lang="en-US" sz="2800" dirty="0" smtClean="0">
                <a:solidFill>
                  <a:schemeClr val="bg1"/>
                </a:solidFill>
                <a:latin typeface="Palatino Linotype" pitchFamily="18" charset="0"/>
              </a:rPr>
            </a:br>
            <a:r>
              <a:rPr lang="en-US" sz="2200" dirty="0" smtClean="0">
                <a:solidFill>
                  <a:schemeClr val="bg1"/>
                </a:solidFill>
                <a:latin typeface="Palatino Linotype" pitchFamily="18" charset="0"/>
              </a:rPr>
              <a:t>The rich variety of species in biological communities gives us food, wood, fibers, energy, raw materials, industrial chemicals, and medicines, all of which pour hundreds of millions of dollars into the world economy each year. </a:t>
            </a:r>
            <a:br>
              <a:rPr lang="en-US" sz="2200" dirty="0" smtClean="0">
                <a:solidFill>
                  <a:schemeClr val="bg1"/>
                </a:solidFill>
                <a:latin typeface="Palatino Linotype" pitchFamily="18" charset="0"/>
              </a:rPr>
            </a:br>
            <a:r>
              <a:rPr lang="en-US" sz="2200" dirty="0" smtClean="0">
                <a:solidFill>
                  <a:schemeClr val="bg1"/>
                </a:solidFill>
                <a:latin typeface="Palatino Linotype" pitchFamily="18" charset="0"/>
              </a:rPr>
              <a:t/>
            </a:r>
            <a:br>
              <a:rPr lang="en-US" sz="2200" dirty="0" smtClean="0">
                <a:solidFill>
                  <a:schemeClr val="bg1"/>
                </a:solidFill>
                <a:latin typeface="Palatino Linotype" pitchFamily="18" charset="0"/>
              </a:rPr>
            </a:br>
            <a:r>
              <a:rPr lang="en-US" sz="2200" dirty="0" smtClean="0">
                <a:solidFill>
                  <a:schemeClr val="bg1"/>
                </a:solidFill>
                <a:latin typeface="Palatino Linotype" pitchFamily="18" charset="0"/>
              </a:rPr>
              <a:t>People have a natural affinity for nature, a sense of “</a:t>
            </a:r>
            <a:r>
              <a:rPr lang="en-US" sz="2200" dirty="0" err="1" smtClean="0">
                <a:solidFill>
                  <a:schemeClr val="bg1"/>
                </a:solidFill>
                <a:latin typeface="Palatino Linotype" pitchFamily="18" charset="0"/>
              </a:rPr>
              <a:t>biophilia</a:t>
            </a:r>
            <a:r>
              <a:rPr lang="en-US" sz="2200" dirty="0" smtClean="0">
                <a:solidFill>
                  <a:schemeClr val="bg1"/>
                </a:solidFill>
                <a:latin typeface="Palatino Linotype" pitchFamily="18" charset="0"/>
              </a:rPr>
              <a:t>,” wherein they assign a non-utilitarian value to a tree, a forest, and wild species of all kinds </a:t>
            </a:r>
          </a:p>
          <a:p>
            <a:pPr eaLnBrk="1" hangingPunct="1">
              <a:lnSpc>
                <a:spcPct val="80000"/>
              </a:lnSpc>
              <a:buNone/>
            </a:pPr>
            <a:r>
              <a:rPr lang="en-US" sz="2200" dirty="0" smtClean="0">
                <a:solidFill>
                  <a:schemeClr val="bg1"/>
                </a:solidFill>
                <a:latin typeface="Palatino Linotype" pitchFamily="18" charset="0"/>
              </a:rPr>
              <a:t>		</a:t>
            </a:r>
            <a:r>
              <a:rPr lang="en-US" sz="2200" i="1" dirty="0" smtClean="0">
                <a:solidFill>
                  <a:schemeClr val="bg1"/>
                </a:solidFill>
                <a:latin typeface="Palatino Linotype" pitchFamily="18" charset="0"/>
              </a:rPr>
              <a:t>E. O. Wilson</a:t>
            </a:r>
          </a:p>
        </p:txBody>
      </p:sp>
      <p:pic>
        <p:nvPicPr>
          <p:cNvPr id="9220" name="Picture 12" descr="mangrove-sanjose-rebman"/>
          <p:cNvPicPr>
            <a:picLocks noGrp="1" noChangeAspect="1" noChangeArrowheads="1"/>
          </p:cNvPicPr>
          <p:nvPr>
            <p:ph sz="quarter" idx="2"/>
          </p:nvPr>
        </p:nvPicPr>
        <p:blipFill>
          <a:blip r:embed="rId2" cstate="print"/>
          <a:srcRect/>
          <a:stretch>
            <a:fillRect/>
          </a:stretch>
        </p:blipFill>
        <p:spPr>
          <a:xfrm>
            <a:off x="358775" y="4221163"/>
            <a:ext cx="2381250" cy="1590675"/>
          </a:xfrm>
          <a:noFill/>
        </p:spPr>
      </p:pic>
      <p:pic>
        <p:nvPicPr>
          <p:cNvPr id="9222" name="Picture 18" descr="pollen"/>
          <p:cNvPicPr>
            <a:picLocks noChangeAspect="1" noChangeArrowheads="1"/>
          </p:cNvPicPr>
          <p:nvPr/>
        </p:nvPicPr>
        <p:blipFill>
          <a:blip r:embed="rId3" cstate="print">
            <a:lum bright="-6000"/>
          </a:blip>
          <a:srcRect r="3625" b="1796"/>
          <a:stretch>
            <a:fillRect/>
          </a:stretch>
        </p:blipFill>
        <p:spPr bwMode="auto">
          <a:xfrm>
            <a:off x="2457450" y="4470400"/>
            <a:ext cx="1350963" cy="2082800"/>
          </a:xfrm>
          <a:prstGeom prst="rect">
            <a:avLst/>
          </a:prstGeom>
          <a:noFill/>
          <a:ln w="9525">
            <a:noFill/>
            <a:miter lim="800000"/>
            <a:headEnd/>
            <a:tailEnd/>
          </a:ln>
        </p:spPr>
      </p:pic>
      <p:pic>
        <p:nvPicPr>
          <p:cNvPr id="9223" name="Picture 20" descr="photo25"/>
          <p:cNvPicPr>
            <a:picLocks noChangeAspect="1" noChangeArrowheads="1"/>
          </p:cNvPicPr>
          <p:nvPr/>
        </p:nvPicPr>
        <p:blipFill>
          <a:blip r:embed="rId4" cstate="print"/>
          <a:srcRect/>
          <a:stretch>
            <a:fillRect/>
          </a:stretch>
        </p:blipFill>
        <p:spPr bwMode="auto">
          <a:xfrm>
            <a:off x="5422900" y="4102100"/>
            <a:ext cx="3454400" cy="2590800"/>
          </a:xfrm>
          <a:prstGeom prst="rect">
            <a:avLst/>
          </a:prstGeom>
          <a:noFill/>
          <a:ln w="9525">
            <a:noFill/>
            <a:miter lim="800000"/>
            <a:headEnd/>
            <a:tailEnd/>
          </a:ln>
        </p:spPr>
      </p:pic>
      <p:pic>
        <p:nvPicPr>
          <p:cNvPr id="9224" name="Picture 15" descr="mangroves"/>
          <p:cNvPicPr>
            <a:picLocks noGrp="1" noChangeAspect="1" noChangeArrowheads="1"/>
          </p:cNvPicPr>
          <p:nvPr>
            <p:ph sz="quarter" idx="3"/>
          </p:nvPr>
        </p:nvPicPr>
        <p:blipFill>
          <a:blip r:embed="rId5" cstate="print"/>
          <a:srcRect/>
          <a:stretch>
            <a:fillRect/>
          </a:stretch>
        </p:blipFill>
        <p:spPr>
          <a:xfrm>
            <a:off x="3708400" y="4319588"/>
            <a:ext cx="1828800" cy="175577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75640" y="655320"/>
            <a:ext cx="7772400" cy="762000"/>
          </a:xfrm>
        </p:spPr>
        <p:txBody>
          <a:bodyPr/>
          <a:lstStyle/>
          <a:p>
            <a:pPr eaLnBrk="1" hangingPunct="1"/>
            <a:r>
              <a:rPr lang="en-US" b="1" dirty="0" smtClean="0">
                <a:solidFill>
                  <a:schemeClr val="bg1"/>
                </a:solidFill>
                <a:latin typeface="Palatino Linotype" pitchFamily="18" charset="0"/>
              </a:rPr>
              <a:t>Terrestrial Biomes</a:t>
            </a:r>
          </a:p>
        </p:txBody>
      </p:sp>
      <p:sp>
        <p:nvSpPr>
          <p:cNvPr id="4099" name="Text Box 3"/>
          <p:cNvSpPr txBox="1">
            <a:spLocks noChangeArrowheads="1"/>
          </p:cNvSpPr>
          <p:nvPr/>
        </p:nvSpPr>
        <p:spPr bwMode="auto">
          <a:xfrm>
            <a:off x="354874" y="1689735"/>
            <a:ext cx="8458200" cy="3647152"/>
          </a:xfrm>
          <a:prstGeom prst="rect">
            <a:avLst/>
          </a:prstGeom>
          <a:noFill/>
          <a:ln w="9525">
            <a:noFill/>
            <a:miter lim="800000"/>
            <a:headEnd/>
            <a:tailEnd/>
          </a:ln>
        </p:spPr>
        <p:txBody>
          <a:bodyPr>
            <a:spAutoFit/>
          </a:bodyPr>
          <a:lstStyle/>
          <a:p>
            <a:pPr>
              <a:spcBef>
                <a:spcPct val="50000"/>
              </a:spcBef>
            </a:pPr>
            <a:r>
              <a:rPr lang="en-US" sz="2100" dirty="0">
                <a:solidFill>
                  <a:schemeClr val="bg1"/>
                </a:solidFill>
                <a:latin typeface="Palatino Linotype" pitchFamily="18" charset="0"/>
              </a:rPr>
              <a:t>The term biome refers to a major type of terrestrial ecosystem that typifies a broad geographical region.  </a:t>
            </a:r>
            <a:r>
              <a:rPr lang="en-US" sz="2100" dirty="0" smtClean="0">
                <a:solidFill>
                  <a:schemeClr val="bg1"/>
                </a:solidFill>
                <a:latin typeface="Palatino Linotype" pitchFamily="18" charset="0"/>
              </a:rPr>
              <a:t>It is a major regional community of organisms.</a:t>
            </a:r>
          </a:p>
          <a:p>
            <a:pPr lvl="1">
              <a:spcBef>
                <a:spcPct val="50000"/>
              </a:spcBef>
              <a:buFont typeface="Arial" pitchFamily="34" charset="0"/>
              <a:buChar char="•"/>
            </a:pPr>
            <a:r>
              <a:rPr lang="en-US" sz="2100" dirty="0" smtClean="0">
                <a:solidFill>
                  <a:schemeClr val="bg1"/>
                </a:solidFill>
                <a:latin typeface="Palatino Linotype" pitchFamily="18" charset="0"/>
              </a:rPr>
              <a:t>Characterized by the climate conditions and plant communities that thrive there.  </a:t>
            </a:r>
            <a:endParaRPr lang="en-US" sz="2100" dirty="0" smtClean="0">
              <a:solidFill>
                <a:schemeClr val="bg1"/>
              </a:solidFill>
              <a:latin typeface="Palatino Linotype" pitchFamily="18" charset="0"/>
            </a:endParaRPr>
          </a:p>
          <a:p>
            <a:pPr lvl="2">
              <a:spcBef>
                <a:spcPct val="50000"/>
              </a:spcBef>
              <a:buFont typeface="Arial" pitchFamily="34" charset="0"/>
              <a:buChar char="•"/>
            </a:pPr>
            <a:r>
              <a:rPr lang="en-US" sz="2100" dirty="0" smtClean="0">
                <a:solidFill>
                  <a:schemeClr val="bg1"/>
                </a:solidFill>
                <a:latin typeface="Palatino Linotype" pitchFamily="18" charset="0"/>
              </a:rPr>
              <a:t>Weather is a daily description whereas climate is a long term description of a region</a:t>
            </a:r>
          </a:p>
          <a:p>
            <a:pPr lvl="3">
              <a:spcBef>
                <a:spcPct val="50000"/>
              </a:spcBef>
              <a:buFont typeface="Arial" pitchFamily="34" charset="0"/>
              <a:buChar char="•"/>
            </a:pPr>
            <a:r>
              <a:rPr lang="en-US" sz="2100" dirty="0" err="1" smtClean="0">
                <a:solidFill>
                  <a:schemeClr val="bg1"/>
                </a:solidFill>
                <a:latin typeface="Palatino Linotype" pitchFamily="18" charset="0"/>
              </a:rPr>
              <a:t>Eg</a:t>
            </a:r>
            <a:r>
              <a:rPr lang="en-US" sz="2100" dirty="0" smtClean="0">
                <a:solidFill>
                  <a:schemeClr val="bg1"/>
                </a:solidFill>
                <a:latin typeface="Palatino Linotype" pitchFamily="18" charset="0"/>
              </a:rPr>
              <a:t>.  Temperate vs. tropical</a:t>
            </a:r>
          </a:p>
          <a:p>
            <a:pPr lvl="3">
              <a:spcBef>
                <a:spcPct val="50000"/>
              </a:spcBef>
              <a:buFont typeface="Arial" pitchFamily="34" charset="0"/>
              <a:buChar char="•"/>
            </a:pPr>
            <a:endParaRPr lang="en-US" sz="2100" dirty="0" smtClean="0">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Climate Graphs</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Average monthly precipitation and temperature describe climate.</a:t>
            </a:r>
            <a:r>
              <a:rPr lang="en-US" dirty="0">
                <a:solidFill>
                  <a:schemeClr val="bg1"/>
                </a:solidFill>
              </a:rPr>
              <a:t> </a:t>
            </a: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Temperate vs. tropical </a:t>
            </a:r>
            <a:r>
              <a:rPr lang="en-US" dirty="0">
                <a:solidFill>
                  <a:schemeClr val="bg1"/>
                </a:solidFill>
              </a:rPr>
              <a:t>climate graphs.  </a:t>
            </a:r>
          </a:p>
          <a:p>
            <a:pPr marL="0" indent="0">
              <a:buNone/>
            </a:pPr>
            <a:endParaRPr lang="en-US" dirty="0">
              <a:solidFill>
                <a:schemeClr val="bg1"/>
              </a:solidFill>
            </a:endParaRPr>
          </a:p>
        </p:txBody>
      </p:sp>
      <p:pic>
        <p:nvPicPr>
          <p:cNvPr id="2050" name="Picture 2" descr="http://www.coolgeography.co.uk/GCSE/Year11/Weather,Climate/Tropical%20Rainforest/P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104" y="3777205"/>
            <a:ext cx="4911598" cy="3012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bcscience10.com/images/0_quiz_01.1_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1" y="3997657"/>
            <a:ext cx="3766632" cy="257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0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Palatino Linotype" pitchFamily="18" charset="0"/>
              </a:rPr>
              <a:t>6 Major Terrestrial Biomes:</a:t>
            </a:r>
            <a:br>
              <a:rPr lang="en-US" dirty="0">
                <a:solidFill>
                  <a:schemeClr val="bg1"/>
                </a:solidFill>
                <a:latin typeface="Palatino Linotype" pitchFamily="18" charset="0"/>
              </a:rPr>
            </a:b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03504" y="3773328"/>
            <a:ext cx="4572000" cy="1477328"/>
          </a:xfrm>
          <a:prstGeom prst="rect">
            <a:avLst/>
          </a:prstGeom>
        </p:spPr>
        <p:txBody>
          <a:bodyPr>
            <a:spAutoFit/>
          </a:bodyPr>
          <a:lstStyle/>
          <a:p>
            <a:pPr>
              <a:spcBef>
                <a:spcPct val="50000"/>
              </a:spcBef>
              <a:buClr>
                <a:schemeClr val="bg1"/>
              </a:buClr>
              <a:buFontTx/>
              <a:buChar char="•"/>
            </a:pPr>
            <a:r>
              <a:rPr lang="en-US" dirty="0">
                <a:solidFill>
                  <a:schemeClr val="bg1"/>
                </a:solidFill>
                <a:latin typeface="Palatino Linotype" pitchFamily="18" charset="0"/>
              </a:rPr>
              <a:t> tundra (arctic and alpine)</a:t>
            </a:r>
          </a:p>
          <a:p>
            <a:pPr>
              <a:spcBef>
                <a:spcPct val="50000"/>
              </a:spcBef>
              <a:buClr>
                <a:schemeClr val="bg1"/>
              </a:buClr>
              <a:buFontTx/>
              <a:buChar char="•"/>
            </a:pPr>
            <a:r>
              <a:rPr lang="en-US" dirty="0">
                <a:solidFill>
                  <a:schemeClr val="bg1"/>
                </a:solidFill>
                <a:latin typeface="Palatino Linotype" pitchFamily="18" charset="0"/>
              </a:rPr>
              <a:t> temperate forest (deciduous and coniferous)</a:t>
            </a:r>
          </a:p>
          <a:p>
            <a:pPr>
              <a:spcBef>
                <a:spcPct val="50000"/>
              </a:spcBef>
              <a:buClr>
                <a:schemeClr val="bg1"/>
              </a:buClr>
              <a:buFontTx/>
              <a:buChar char="•"/>
            </a:pPr>
            <a:r>
              <a:rPr lang="en-US" dirty="0">
                <a:solidFill>
                  <a:schemeClr val="bg1"/>
                </a:solidFill>
                <a:latin typeface="Palatino Linotype" pitchFamily="18" charset="0"/>
              </a:rPr>
              <a:t>desert</a:t>
            </a:r>
            <a:endParaRPr lang="en-US" dirty="0">
              <a:solidFill>
                <a:schemeClr val="bg1"/>
              </a:solidFill>
              <a:latin typeface="Palatino Linotype" pitchFamily="18" charset="0"/>
            </a:endParaRPr>
          </a:p>
        </p:txBody>
      </p:sp>
      <p:sp>
        <p:nvSpPr>
          <p:cNvPr id="5" name="Rectangle 4"/>
          <p:cNvSpPr/>
          <p:nvPr/>
        </p:nvSpPr>
        <p:spPr>
          <a:xfrm>
            <a:off x="603504" y="2127408"/>
            <a:ext cx="4572000" cy="1477328"/>
          </a:xfrm>
          <a:prstGeom prst="rect">
            <a:avLst/>
          </a:prstGeom>
        </p:spPr>
        <p:txBody>
          <a:bodyPr>
            <a:spAutoFit/>
          </a:bodyPr>
          <a:lstStyle/>
          <a:p>
            <a:pPr>
              <a:spcBef>
                <a:spcPct val="50000"/>
              </a:spcBef>
              <a:buClr>
                <a:schemeClr val="bg1"/>
              </a:buClr>
              <a:buFontTx/>
              <a:buChar char="•"/>
            </a:pPr>
            <a:r>
              <a:rPr lang="en-US" dirty="0">
                <a:solidFill>
                  <a:schemeClr val="bg1"/>
                </a:solidFill>
                <a:latin typeface="Palatino Linotype" pitchFamily="18" charset="0"/>
              </a:rPr>
              <a:t>taiga (coniferous, needle </a:t>
            </a:r>
            <a:br>
              <a:rPr lang="en-US" dirty="0">
                <a:solidFill>
                  <a:schemeClr val="bg1"/>
                </a:solidFill>
                <a:latin typeface="Palatino Linotype" pitchFamily="18" charset="0"/>
              </a:rPr>
            </a:br>
            <a:r>
              <a:rPr lang="en-US" dirty="0">
                <a:solidFill>
                  <a:schemeClr val="bg1"/>
                </a:solidFill>
                <a:latin typeface="Palatino Linotype" pitchFamily="18" charset="0"/>
              </a:rPr>
              <a:t>               leaf or boreal forests)</a:t>
            </a:r>
          </a:p>
          <a:p>
            <a:pPr>
              <a:spcBef>
                <a:spcPct val="50000"/>
              </a:spcBef>
              <a:buClr>
                <a:schemeClr val="bg1"/>
              </a:buClr>
              <a:buFontTx/>
              <a:buChar char="•"/>
            </a:pPr>
            <a:r>
              <a:rPr lang="en-US" dirty="0">
                <a:solidFill>
                  <a:schemeClr val="bg1"/>
                </a:solidFill>
                <a:latin typeface="Palatino Linotype" pitchFamily="18" charset="0"/>
              </a:rPr>
              <a:t>grassland </a:t>
            </a:r>
          </a:p>
          <a:p>
            <a:pPr>
              <a:spcBef>
                <a:spcPct val="50000"/>
              </a:spcBef>
              <a:buClr>
                <a:schemeClr val="bg1"/>
              </a:buClr>
              <a:buFontTx/>
              <a:buChar char="•"/>
            </a:pPr>
            <a:r>
              <a:rPr lang="en-US" dirty="0">
                <a:solidFill>
                  <a:schemeClr val="bg1"/>
                </a:solidFill>
                <a:latin typeface="Palatino Linotype" pitchFamily="18" charset="0"/>
              </a:rPr>
              <a:t>tropical rain forest</a:t>
            </a:r>
            <a:endParaRPr lang="en-US" dirty="0">
              <a:solidFill>
                <a:schemeClr val="bg1"/>
              </a:solidFill>
              <a:latin typeface="Palatino Linotype" pitchFamily="18" charset="0"/>
            </a:endParaRPr>
          </a:p>
        </p:txBody>
      </p:sp>
    </p:spTree>
    <p:extLst>
      <p:ext uri="{BB962C8B-B14F-4D97-AF65-F5344CB8AC3E}">
        <p14:creationId xmlns:p14="http://schemas.microsoft.com/office/powerpoint/2010/main" val="417221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Terrestrial Biomes</a:t>
            </a:r>
            <a:endParaRPr lang="en-US" dirty="0">
              <a:solidFill>
                <a:schemeClr val="bg1"/>
              </a:solidFill>
            </a:endParaRPr>
          </a:p>
        </p:txBody>
      </p:sp>
      <p:sp>
        <p:nvSpPr>
          <p:cNvPr id="3" name="Content Placeholder 2"/>
          <p:cNvSpPr>
            <a:spLocks noGrp="1"/>
          </p:cNvSpPr>
          <p:nvPr>
            <p:ph sz="half" idx="1"/>
          </p:nvPr>
        </p:nvSpPr>
        <p:spPr/>
        <p:txBody>
          <a:bodyPr/>
          <a:lstStyle/>
          <a:p>
            <a:r>
              <a:rPr lang="en-US" dirty="0" smtClean="0">
                <a:solidFill>
                  <a:schemeClr val="bg1"/>
                </a:solidFill>
              </a:rPr>
              <a:t>The following 6 slides will show pictures of the 6 terrestrial biomes. </a:t>
            </a:r>
          </a:p>
          <a:p>
            <a:r>
              <a:rPr lang="en-US" dirty="0" smtClean="0">
                <a:solidFill>
                  <a:schemeClr val="bg1"/>
                </a:solidFill>
              </a:rPr>
              <a:t>As we discuss each biome,  </a:t>
            </a:r>
            <a:r>
              <a:rPr lang="en-US" dirty="0">
                <a:solidFill>
                  <a:schemeClr val="bg1"/>
                </a:solidFill>
              </a:rPr>
              <a:t>p</a:t>
            </a:r>
            <a:r>
              <a:rPr lang="en-US" dirty="0" smtClean="0">
                <a:solidFill>
                  <a:schemeClr val="bg1"/>
                </a:solidFill>
              </a:rPr>
              <a:t>lease fill out both the climate and plant communities in the appropriate location on your notes.</a:t>
            </a:r>
            <a:endParaRPr lang="en-US" dirty="0">
              <a:solidFill>
                <a:schemeClr val="bg1"/>
              </a:solidFill>
            </a:endParaRPr>
          </a:p>
        </p:txBody>
      </p:sp>
      <p:sp>
        <p:nvSpPr>
          <p:cNvPr id="4" name="Content Placeholder 3"/>
          <p:cNvSpPr>
            <a:spLocks noGrp="1"/>
          </p:cNvSpPr>
          <p:nvPr>
            <p:ph sz="half" idx="2"/>
          </p:nvPr>
        </p:nvSpPr>
        <p:spPr/>
        <p:txBody>
          <a:bodyPr/>
          <a:lstStyle/>
          <a:p>
            <a:endParaRPr lang="en-US" dirty="0"/>
          </a:p>
        </p:txBody>
      </p:sp>
      <p:pic>
        <p:nvPicPr>
          <p:cNvPr id="5" name="Picture 21" descr="biomes"/>
          <p:cNvPicPr>
            <a:picLocks noChangeAspect="1" noChangeArrowheads="1"/>
          </p:cNvPicPr>
          <p:nvPr/>
        </p:nvPicPr>
        <p:blipFill>
          <a:blip r:embed="rId2" cstate="print"/>
          <a:srcRect/>
          <a:stretch>
            <a:fillRect/>
          </a:stretch>
        </p:blipFill>
        <p:spPr bwMode="auto">
          <a:xfrm>
            <a:off x="4514851" y="1502873"/>
            <a:ext cx="4629149" cy="4369290"/>
          </a:xfrm>
          <a:prstGeom prst="rect">
            <a:avLst/>
          </a:prstGeom>
          <a:noFill/>
          <a:ln w="9525">
            <a:noFill/>
            <a:miter lim="800000"/>
            <a:headEnd/>
            <a:tailEnd/>
          </a:ln>
        </p:spPr>
      </p:pic>
      <p:sp>
        <p:nvSpPr>
          <p:cNvPr id="6" name="TextBox 5"/>
          <p:cNvSpPr txBox="1"/>
          <p:nvPr/>
        </p:nvSpPr>
        <p:spPr>
          <a:xfrm>
            <a:off x="5079206" y="1730931"/>
            <a:ext cx="3500438" cy="369332"/>
          </a:xfrm>
          <a:prstGeom prst="rect">
            <a:avLst/>
          </a:prstGeom>
          <a:noFill/>
        </p:spPr>
        <p:txBody>
          <a:bodyPr wrap="square" rtlCol="0">
            <a:spAutoFit/>
          </a:bodyPr>
          <a:lstStyle/>
          <a:p>
            <a:r>
              <a:rPr lang="en-US" dirty="0" smtClean="0">
                <a:solidFill>
                  <a:schemeClr val="bg1"/>
                </a:solidFill>
              </a:rPr>
              <a:t>Distribution of World Biomes</a:t>
            </a:r>
            <a:endParaRPr lang="en-US" dirty="0">
              <a:solidFill>
                <a:schemeClr val="bg1"/>
              </a:solidFill>
            </a:endParaRPr>
          </a:p>
        </p:txBody>
      </p:sp>
    </p:spTree>
    <p:extLst>
      <p:ext uri="{BB962C8B-B14F-4D97-AF65-F5344CB8AC3E}">
        <p14:creationId xmlns:p14="http://schemas.microsoft.com/office/powerpoint/2010/main" val="420670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ransientlight.co.uk/images/large/Dava-Tundra-n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 y="469032"/>
            <a:ext cx="9145240" cy="6388968"/>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676656" y="5265274"/>
            <a:ext cx="8142080" cy="1215717"/>
          </a:xfrm>
          <a:prstGeom prst="rect">
            <a:avLst/>
          </a:prstGeom>
          <a:noFill/>
          <a:ln w="9525">
            <a:noFill/>
            <a:miter lim="800000"/>
            <a:headEnd/>
            <a:tailEnd/>
          </a:ln>
        </p:spPr>
        <p:txBody>
          <a:bodyPr wrap="square">
            <a:spAutoFit/>
          </a:bodyPr>
          <a:lstStyle/>
          <a:p>
            <a:pPr>
              <a:spcBef>
                <a:spcPct val="50000"/>
              </a:spcBef>
              <a:buClr>
                <a:schemeClr val="bg1"/>
              </a:buClr>
            </a:pPr>
            <a:r>
              <a:rPr lang="en-US" sz="4000" b="1" dirty="0">
                <a:latin typeface="Palatino Linotype" pitchFamily="18" charset="0"/>
              </a:rPr>
              <a:t>T</a:t>
            </a:r>
            <a:r>
              <a:rPr lang="en-US" sz="4000" b="1" dirty="0" smtClean="0">
                <a:latin typeface="Palatino Linotype" pitchFamily="18" charset="0"/>
              </a:rPr>
              <a:t>undra </a:t>
            </a:r>
            <a:r>
              <a:rPr lang="en-US" sz="4000" b="1" dirty="0">
                <a:latin typeface="Palatino Linotype" pitchFamily="18" charset="0"/>
              </a:rPr>
              <a:t>(arctic and alpine</a:t>
            </a:r>
            <a:r>
              <a:rPr lang="en-US" sz="4000" b="1" dirty="0" smtClean="0">
                <a:latin typeface="Palatino Linotype" pitchFamily="18" charset="0"/>
              </a:rPr>
              <a:t>):</a:t>
            </a:r>
            <a:endParaRPr lang="en-US" sz="4000" b="1" dirty="0">
              <a:latin typeface="Palatino Linotype" pitchFamily="18" charset="0"/>
            </a:endParaRPr>
          </a:p>
          <a:p>
            <a:pPr>
              <a:spcBef>
                <a:spcPct val="50000"/>
              </a:spcBef>
              <a:buClr>
                <a:schemeClr val="bg1"/>
              </a:buClr>
              <a:buFontTx/>
              <a:buChar char="•"/>
            </a:pPr>
            <a:endParaRPr lang="en-US" sz="2200" dirty="0">
              <a:solidFill>
                <a:schemeClr val="bg1"/>
              </a:solidFill>
              <a:latin typeface="Palatino Linotype" pitchFamily="18" charset="0"/>
            </a:endParaRPr>
          </a:p>
        </p:txBody>
      </p:sp>
    </p:spTree>
    <p:extLst>
      <p:ext uri="{BB962C8B-B14F-4D97-AF65-F5344CB8AC3E}">
        <p14:creationId xmlns:p14="http://schemas.microsoft.com/office/powerpoint/2010/main" val="3374991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ildtracks.files.wordpress.com/2012/01/autumn-foliage.jpg?w=302&amp;h=2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58" y="600075"/>
            <a:ext cx="8358273"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3726" y="5773222"/>
            <a:ext cx="7428637" cy="523220"/>
          </a:xfrm>
          <a:prstGeom prst="rect">
            <a:avLst/>
          </a:prstGeom>
        </p:spPr>
        <p:txBody>
          <a:bodyPr wrap="none">
            <a:spAutoFit/>
          </a:bodyPr>
          <a:lstStyle/>
          <a:p>
            <a:pPr>
              <a:spcBef>
                <a:spcPct val="50000"/>
              </a:spcBef>
              <a:buClr>
                <a:schemeClr val="bg1"/>
              </a:buClr>
              <a:buFontTx/>
              <a:buChar char="•"/>
            </a:pPr>
            <a:r>
              <a:rPr lang="en-US" sz="2800" dirty="0">
                <a:solidFill>
                  <a:schemeClr val="bg1"/>
                </a:solidFill>
                <a:latin typeface="Palatino Linotype" pitchFamily="18" charset="0"/>
              </a:rPr>
              <a:t>temperate forest </a:t>
            </a:r>
            <a:r>
              <a:rPr lang="en-US" sz="2800" dirty="0" smtClean="0">
                <a:solidFill>
                  <a:schemeClr val="bg1"/>
                </a:solidFill>
                <a:latin typeface="Palatino Linotype" pitchFamily="18" charset="0"/>
              </a:rPr>
              <a:t>(deciduous and coniferous)</a:t>
            </a:r>
            <a:endParaRPr lang="en-US" sz="2800" dirty="0">
              <a:solidFill>
                <a:schemeClr val="bg1"/>
              </a:solidFill>
              <a:latin typeface="Palatino Linotype" pitchFamily="18" charset="0"/>
            </a:endParaRPr>
          </a:p>
        </p:txBody>
      </p:sp>
    </p:spTree>
    <p:extLst>
      <p:ext uri="{BB962C8B-B14F-4D97-AF65-F5344CB8AC3E}">
        <p14:creationId xmlns:p14="http://schemas.microsoft.com/office/powerpoint/2010/main" val="400979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outhwestdesertlover.files.wordpress.com/2012/04/coniferous-forests-on-the-colorado-plate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38111"/>
            <a:ext cx="9753600" cy="6505576"/>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675640" y="655320"/>
            <a:ext cx="7772400" cy="762000"/>
          </a:xfrm>
        </p:spPr>
        <p:txBody>
          <a:bodyPr/>
          <a:lstStyle/>
          <a:p>
            <a:pPr eaLnBrk="1" hangingPunct="1"/>
            <a:endParaRPr lang="en-US" b="1" dirty="0" smtClean="0">
              <a:solidFill>
                <a:schemeClr val="bg1"/>
              </a:solidFill>
              <a:latin typeface="Palatino Linotype" pitchFamily="18" charset="0"/>
            </a:endParaRPr>
          </a:p>
        </p:txBody>
      </p:sp>
      <p:sp>
        <p:nvSpPr>
          <p:cNvPr id="4101" name="Text Box 5"/>
          <p:cNvSpPr txBox="1">
            <a:spLocks noChangeArrowheads="1"/>
          </p:cNvSpPr>
          <p:nvPr/>
        </p:nvSpPr>
        <p:spPr bwMode="auto">
          <a:xfrm>
            <a:off x="828675" y="5256638"/>
            <a:ext cx="5703842" cy="1077218"/>
          </a:xfrm>
          <a:prstGeom prst="rect">
            <a:avLst/>
          </a:prstGeom>
          <a:noFill/>
          <a:ln w="9525">
            <a:noFill/>
            <a:miter lim="800000"/>
            <a:headEnd/>
            <a:tailEnd/>
          </a:ln>
        </p:spPr>
        <p:txBody>
          <a:bodyPr wrap="square">
            <a:spAutoFit/>
          </a:bodyPr>
          <a:lstStyle/>
          <a:p>
            <a:pPr>
              <a:spcBef>
                <a:spcPct val="50000"/>
              </a:spcBef>
              <a:buClr>
                <a:schemeClr val="bg1"/>
              </a:buClr>
              <a:buFontTx/>
              <a:buChar char="•"/>
            </a:pPr>
            <a:r>
              <a:rPr lang="en-US" sz="2200" dirty="0" smtClean="0">
                <a:latin typeface="Palatino Linotype" pitchFamily="18" charset="0"/>
              </a:rPr>
              <a:t> </a:t>
            </a:r>
            <a:r>
              <a:rPr lang="en-US" sz="3200" dirty="0" smtClean="0">
                <a:solidFill>
                  <a:schemeClr val="bg1"/>
                </a:solidFill>
                <a:latin typeface="Palatino Linotype" pitchFamily="18" charset="0"/>
              </a:rPr>
              <a:t>taiga (coniferous, needle </a:t>
            </a:r>
            <a:br>
              <a:rPr lang="en-US" sz="3200" dirty="0" smtClean="0">
                <a:solidFill>
                  <a:schemeClr val="bg1"/>
                </a:solidFill>
                <a:latin typeface="Palatino Linotype" pitchFamily="18" charset="0"/>
              </a:rPr>
            </a:br>
            <a:r>
              <a:rPr lang="en-US" sz="3200" dirty="0" smtClean="0">
                <a:solidFill>
                  <a:schemeClr val="bg1"/>
                </a:solidFill>
                <a:latin typeface="Palatino Linotype" pitchFamily="18" charset="0"/>
              </a:rPr>
              <a:t>               leaf or boreal forests</a:t>
            </a:r>
            <a:r>
              <a:rPr lang="en-US" sz="2200" dirty="0" smtClean="0">
                <a:solidFill>
                  <a:schemeClr val="bg1"/>
                </a:solidFill>
                <a:latin typeface="Palatino Linotype" pitchFamily="18" charset="0"/>
              </a:rPr>
              <a:t>)</a:t>
            </a:r>
          </a:p>
        </p:txBody>
      </p:sp>
    </p:spTree>
    <p:extLst>
      <p:ext uri="{BB962C8B-B14F-4D97-AF65-F5344CB8AC3E}">
        <p14:creationId xmlns:p14="http://schemas.microsoft.com/office/powerpoint/2010/main" val="3051034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3236</TotalTime>
  <Words>560</Words>
  <Application>Microsoft Office PowerPoint</Application>
  <PresentationFormat>On-screen Show (4:3)</PresentationFormat>
  <Paragraphs>115</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Biodiversity  of World Biomes</vt:lpstr>
      <vt:lpstr>The Biosphere</vt:lpstr>
      <vt:lpstr>Terrestrial Biomes</vt:lpstr>
      <vt:lpstr>Climate Graphs</vt:lpstr>
      <vt:lpstr>6 Major Terrestrial Biomes: </vt:lpstr>
      <vt:lpstr>Terrestrial Biomes</vt:lpstr>
      <vt:lpstr>PowerPoint Presentation</vt:lpstr>
      <vt:lpstr>PowerPoint Presentation</vt:lpstr>
      <vt:lpstr>PowerPoint Presentation</vt:lpstr>
      <vt:lpstr>PowerPoint Presentation</vt:lpstr>
      <vt:lpstr>PowerPoint Presentation</vt:lpstr>
      <vt:lpstr>PowerPoint Presentation</vt:lpstr>
      <vt:lpstr>Marine Biomes</vt:lpstr>
      <vt:lpstr>V</vt:lpstr>
      <vt:lpstr>Estuaries and Freshwater Biomes</vt:lpstr>
      <vt:lpstr>Estuaries and Freshwater Biomes</vt:lpstr>
      <vt:lpstr>Estuaries and Freshwater Biomes</vt:lpstr>
      <vt:lpstr>Estuaries and Freshwater Biomes</vt:lpstr>
      <vt:lpstr>Biodiversity</vt:lpstr>
      <vt:lpstr>Biodiversity</vt:lpstr>
      <vt:lpstr>What Would Happen If…</vt:lpstr>
      <vt:lpstr>Biodiversity Hotspots</vt:lpstr>
      <vt:lpstr>Biodiversity</vt:lpstr>
      <vt:lpstr>Importance of Biodiversity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of World Biomes</dc:title>
  <dc:subject>Biology</dc:subject>
  <dc:creator>Nelson, Joelle   SHS-Staff</dc:creator>
  <cp:lastModifiedBy>Windows User</cp:lastModifiedBy>
  <cp:revision>88</cp:revision>
  <dcterms:created xsi:type="dcterms:W3CDTF">2002-05-31T01:58:49Z</dcterms:created>
  <dcterms:modified xsi:type="dcterms:W3CDTF">2015-09-16T22:55:49Z</dcterms:modified>
</cp:coreProperties>
</file>