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9144000" cy="6858000" type="screen4x3"/>
  <p:notesSz cx="6858000" cy="9144000"/>
  <p:embeddedFontLst>
    <p:embeddedFont>
      <p:font typeface="Calibri" panose="020F0502020204030204" pitchFamily="34" charset="0"/>
      <p:regular r:id="rId28"/>
      <p:bold r:id="rId29"/>
      <p:italic r:id="rId30"/>
      <p:boldItalic r:id="rId31"/>
    </p:embeddedFont>
    <p:embeddedFont>
      <p:font typeface="Merriweather" panose="020B0604020202020204" charset="0"/>
      <p:regular r:id="rId32"/>
      <p:bold r:id="rId33"/>
      <p:italic r:id="rId34"/>
      <p:boldItalic r:id="rId35"/>
    </p:embeddedFont>
    <p:embeddedFont>
      <p:font typeface="Arimo" panose="020B0604020202020204" charset="0"/>
      <p:regular r:id="rId36"/>
      <p:bold r:id="rId37"/>
      <p:italic r:id="rId38"/>
      <p:boldItalic r:id="rId39"/>
    </p:embeddedFont>
    <p:embeddedFont>
      <p:font typeface="Verdana" panose="020B0604030504040204" pitchFamily="34" charset="0"/>
      <p:regular r:id="rId40"/>
      <p:bold r:id="rId41"/>
      <p:italic r:id="rId42"/>
      <p:boldItalic r:id="rId43"/>
    </p:embeddedFont>
    <p:embeddedFont>
      <p:font typeface="Permanent Marker" panose="020B0604020202020204" charset="0"/>
      <p:regular r:id="rId44"/>
    </p:embeddedFont>
    <p:embeddedFont>
      <p:font typeface="Comic Sans MS" panose="030F0702030302020204" pitchFamily="66" charset="0"/>
      <p:regular r:id="rId45"/>
      <p:bold r:id="rId46"/>
    </p:embeddedFont>
    <p:embeddedFont>
      <p:font typeface="Alegreya"/>
      <p:regular r:id="rId47"/>
      <p:bold r:id="rId48"/>
      <p:italic r:id="rId49"/>
      <p:boldItalic r:id="rId50"/>
    </p:embeddedFont>
    <p:embeddedFont>
      <p:font typeface="Arial Narrow" panose="020B060602020203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147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font" Target="fonts/font14.fntdata"/><Relationship Id="rId54"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24.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42f2bcadd3_1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g42f2bcadd3_1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42f2bcadd3_1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g42f2bcadd3_1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42f2bcadd3_1_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42f2bcadd3_1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42f2bcadd3_1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Calorie on nutritional labels is known as the “Big C” Calorie. It is actually just a kilocalorie, or a thousand “little c” calories.</a:t>
            </a:r>
            <a:endParaRPr/>
          </a:p>
          <a:p>
            <a:pPr marL="0" lvl="0" indent="0" algn="l" rtl="0">
              <a:spcBef>
                <a:spcPts val="0"/>
              </a:spcBef>
              <a:spcAft>
                <a:spcPts val="0"/>
              </a:spcAft>
              <a:buNone/>
            </a:pPr>
            <a:r>
              <a:rPr lang="en-US"/>
              <a:t>1 calorie is the amount of energy needed to raise 1g of water by 1 degree Celsius.</a:t>
            </a:r>
            <a:endParaRPr/>
          </a:p>
          <a:p>
            <a:pPr marL="0" lvl="0" indent="0" algn="l" rtl="0">
              <a:spcBef>
                <a:spcPts val="0"/>
              </a:spcBef>
              <a:spcAft>
                <a:spcPts val="0"/>
              </a:spcAft>
              <a:buNone/>
            </a:pPr>
            <a:endParaRPr/>
          </a:p>
          <a:p>
            <a:pPr marL="0" lvl="0" indent="0" algn="l" rtl="0">
              <a:spcBef>
                <a:spcPts val="0"/>
              </a:spcBef>
              <a:spcAft>
                <a:spcPts val="0"/>
              </a:spcAft>
              <a:buNone/>
            </a:pPr>
            <a:r>
              <a:rPr lang="en-US"/>
              <a:t>A joule is the amount of energy equal to the work done by a force of one newton when its point of application moves 1 meter in the direction of the action of the force. </a:t>
            </a:r>
            <a:endParaRPr/>
          </a:p>
        </p:txBody>
      </p:sp>
      <p:sp>
        <p:nvSpPr>
          <p:cNvPr id="288" name="Google Shape;288;g42f2bcadd3_1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42f2bcadd3_1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g42f2bcadd3_1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42f2bcadd3_1_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g42f2bcadd3_1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24</a:t>
            </a:fld>
            <a:endParaRPr sz="1200">
              <a:solidFill>
                <a:srgbClr val="000000"/>
              </a:solidFill>
              <a:latin typeface="Arial"/>
              <a:ea typeface="Arial"/>
              <a:cs typeface="Arial"/>
              <a:sym typeface="Arial"/>
            </a:endParaRPr>
          </a:p>
        </p:txBody>
      </p:sp>
      <p:sp>
        <p:nvSpPr>
          <p:cNvPr id="392" name="Google Shape;39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3" name="Google Shape;393;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42f2bcadd3_1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g42f2bcadd3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Note how decomposers and detritivores are incorporated in the food web. Use this to illustrate the differences between scavengers, decomposers and detritivores.</a:t>
            </a:r>
            <a:endParaRPr/>
          </a:p>
        </p:txBody>
      </p:sp>
      <p:sp>
        <p:nvSpPr>
          <p:cNvPr id="245" name="Google Shape;24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1" name="Google Shape;81;p12"/>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7" name="Google Shape;87;p1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 name="Google Shape;88;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9" name="Google Shape;99;p1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0" name="Google Shape;100;p1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1" name="Google Shape;101;p1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2" name="Google Shape;102;p1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000000"/>
                </a:solidFill>
                <a:latin typeface="Arial"/>
                <a:ea typeface="Arial"/>
                <a:cs typeface="Arial"/>
                <a:sym typeface="Arial"/>
              </a:defRPr>
            </a:lvl1pPr>
            <a:lvl2pPr marL="0" marR="0" lvl="1" indent="0" algn="r" rtl="0">
              <a:spcBef>
                <a:spcPts val="0"/>
              </a:spcBef>
              <a:buNone/>
              <a:defRPr sz="1400">
                <a:solidFill>
                  <a:srgbClr val="000000"/>
                </a:solidFill>
                <a:latin typeface="Arial"/>
                <a:ea typeface="Arial"/>
                <a:cs typeface="Arial"/>
                <a:sym typeface="Arial"/>
              </a:defRPr>
            </a:lvl2pPr>
            <a:lvl3pPr marL="0" marR="0" lvl="2" indent="0" algn="r" rtl="0">
              <a:spcBef>
                <a:spcPts val="0"/>
              </a:spcBef>
              <a:buNone/>
              <a:defRPr sz="1400">
                <a:solidFill>
                  <a:srgbClr val="000000"/>
                </a:solidFill>
                <a:latin typeface="Arial"/>
                <a:ea typeface="Arial"/>
                <a:cs typeface="Arial"/>
                <a:sym typeface="Arial"/>
              </a:defRPr>
            </a:lvl3pPr>
            <a:lvl4pPr marL="0" marR="0" lvl="3" indent="0" algn="r" rtl="0">
              <a:spcBef>
                <a:spcPts val="0"/>
              </a:spcBef>
              <a:buNone/>
              <a:defRPr sz="1400">
                <a:solidFill>
                  <a:srgbClr val="000000"/>
                </a:solidFill>
                <a:latin typeface="Arial"/>
                <a:ea typeface="Arial"/>
                <a:cs typeface="Arial"/>
                <a:sym typeface="Arial"/>
              </a:defRPr>
            </a:lvl4pPr>
            <a:lvl5pPr marL="0" marR="0" lvl="4" indent="0" algn="r" rtl="0">
              <a:spcBef>
                <a:spcPts val="0"/>
              </a:spcBef>
              <a:buNone/>
              <a:defRPr sz="1400">
                <a:solidFill>
                  <a:srgbClr val="000000"/>
                </a:solidFill>
                <a:latin typeface="Arial"/>
                <a:ea typeface="Arial"/>
                <a:cs typeface="Arial"/>
                <a:sym typeface="Arial"/>
              </a:defRPr>
            </a:lvl5pPr>
            <a:lvl6pPr marL="0" marR="0" lvl="5" indent="0" algn="r" rtl="0">
              <a:spcBef>
                <a:spcPts val="0"/>
              </a:spcBef>
              <a:buNone/>
              <a:defRPr sz="1400">
                <a:solidFill>
                  <a:srgbClr val="000000"/>
                </a:solidFill>
                <a:latin typeface="Arial"/>
                <a:ea typeface="Arial"/>
                <a:cs typeface="Arial"/>
                <a:sym typeface="Arial"/>
              </a:defRPr>
            </a:lvl6pPr>
            <a:lvl7pPr marL="0" marR="0" lvl="6" indent="0" algn="r" rtl="0">
              <a:spcBef>
                <a:spcPts val="0"/>
              </a:spcBef>
              <a:buNone/>
              <a:defRPr sz="1400">
                <a:solidFill>
                  <a:srgbClr val="000000"/>
                </a:solidFill>
                <a:latin typeface="Arial"/>
                <a:ea typeface="Arial"/>
                <a:cs typeface="Arial"/>
                <a:sym typeface="Arial"/>
              </a:defRPr>
            </a:lvl7pPr>
            <a:lvl8pPr marL="0" marR="0" lvl="7" indent="0" algn="r" rtl="0">
              <a:spcBef>
                <a:spcPts val="0"/>
              </a:spcBef>
              <a:buNone/>
              <a:defRPr sz="1400">
                <a:solidFill>
                  <a:srgbClr val="000000"/>
                </a:solidFill>
                <a:latin typeface="Arial"/>
                <a:ea typeface="Arial"/>
                <a:cs typeface="Arial"/>
                <a:sym typeface="Arial"/>
              </a:defRPr>
            </a:lvl8pPr>
            <a:lvl9pPr marL="0" marR="0" lvl="8" indent="0" algn="r" rtl="0">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3"/>
        <p:cNvGrpSpPr/>
        <p:nvPr/>
      </p:nvGrpSpPr>
      <p:grpSpPr>
        <a:xfrm>
          <a:off x="0" y="0"/>
          <a:ext cx="0" cy="0"/>
          <a:chOff x="0" y="0"/>
          <a:chExt cx="0" cy="0"/>
        </a:xfrm>
      </p:grpSpPr>
      <p:sp>
        <p:nvSpPr>
          <p:cNvPr id="104" name="Google Shape;104;p1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5" name="Google Shape;105;p1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06" name="Google Shape;106;p1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7" name="Google Shape;107;p1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8" name="Google Shape;108;p1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000000"/>
                </a:solidFill>
                <a:latin typeface="Arial"/>
                <a:ea typeface="Arial"/>
                <a:cs typeface="Arial"/>
                <a:sym typeface="Arial"/>
              </a:defRPr>
            </a:lvl1pPr>
            <a:lvl2pPr marL="0" marR="0" lvl="1" indent="0" algn="r" rtl="0">
              <a:spcBef>
                <a:spcPts val="0"/>
              </a:spcBef>
              <a:buNone/>
              <a:defRPr sz="1400">
                <a:solidFill>
                  <a:srgbClr val="000000"/>
                </a:solidFill>
                <a:latin typeface="Arial"/>
                <a:ea typeface="Arial"/>
                <a:cs typeface="Arial"/>
                <a:sym typeface="Arial"/>
              </a:defRPr>
            </a:lvl2pPr>
            <a:lvl3pPr marL="0" marR="0" lvl="2" indent="0" algn="r" rtl="0">
              <a:spcBef>
                <a:spcPts val="0"/>
              </a:spcBef>
              <a:buNone/>
              <a:defRPr sz="1400">
                <a:solidFill>
                  <a:srgbClr val="000000"/>
                </a:solidFill>
                <a:latin typeface="Arial"/>
                <a:ea typeface="Arial"/>
                <a:cs typeface="Arial"/>
                <a:sym typeface="Arial"/>
              </a:defRPr>
            </a:lvl3pPr>
            <a:lvl4pPr marL="0" marR="0" lvl="3" indent="0" algn="r" rtl="0">
              <a:spcBef>
                <a:spcPts val="0"/>
              </a:spcBef>
              <a:buNone/>
              <a:defRPr sz="1400">
                <a:solidFill>
                  <a:srgbClr val="000000"/>
                </a:solidFill>
                <a:latin typeface="Arial"/>
                <a:ea typeface="Arial"/>
                <a:cs typeface="Arial"/>
                <a:sym typeface="Arial"/>
              </a:defRPr>
            </a:lvl4pPr>
            <a:lvl5pPr marL="0" marR="0" lvl="4" indent="0" algn="r" rtl="0">
              <a:spcBef>
                <a:spcPts val="0"/>
              </a:spcBef>
              <a:buNone/>
              <a:defRPr sz="1400">
                <a:solidFill>
                  <a:srgbClr val="000000"/>
                </a:solidFill>
                <a:latin typeface="Arial"/>
                <a:ea typeface="Arial"/>
                <a:cs typeface="Arial"/>
                <a:sym typeface="Arial"/>
              </a:defRPr>
            </a:lvl5pPr>
            <a:lvl6pPr marL="0" marR="0" lvl="5" indent="0" algn="r" rtl="0">
              <a:spcBef>
                <a:spcPts val="0"/>
              </a:spcBef>
              <a:buNone/>
              <a:defRPr sz="1400">
                <a:solidFill>
                  <a:srgbClr val="000000"/>
                </a:solidFill>
                <a:latin typeface="Arial"/>
                <a:ea typeface="Arial"/>
                <a:cs typeface="Arial"/>
                <a:sym typeface="Arial"/>
              </a:defRPr>
            </a:lvl6pPr>
            <a:lvl7pPr marL="0" marR="0" lvl="6" indent="0" algn="r" rtl="0">
              <a:spcBef>
                <a:spcPts val="0"/>
              </a:spcBef>
              <a:buNone/>
              <a:defRPr sz="1400">
                <a:solidFill>
                  <a:srgbClr val="000000"/>
                </a:solidFill>
                <a:latin typeface="Arial"/>
                <a:ea typeface="Arial"/>
                <a:cs typeface="Arial"/>
                <a:sym typeface="Arial"/>
              </a:defRPr>
            </a:lvl7pPr>
            <a:lvl8pPr marL="0" marR="0" lvl="7" indent="0" algn="r" rtl="0">
              <a:spcBef>
                <a:spcPts val="0"/>
              </a:spcBef>
              <a:buNone/>
              <a:defRPr sz="1400">
                <a:solidFill>
                  <a:srgbClr val="000000"/>
                </a:solidFill>
                <a:latin typeface="Arial"/>
                <a:ea typeface="Arial"/>
                <a:cs typeface="Arial"/>
                <a:sym typeface="Arial"/>
              </a:defRPr>
            </a:lvl8pPr>
            <a:lvl9pPr marL="0" marR="0" lvl="8" indent="0" algn="r" rtl="0">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1" name="Google Shape;111;p1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12" name="Google Shape;112;p1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 name="Google Shape;113;p1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4" name="Google Shape;114;p1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000000"/>
                </a:solidFill>
                <a:latin typeface="Arial"/>
                <a:ea typeface="Arial"/>
                <a:cs typeface="Arial"/>
                <a:sym typeface="Arial"/>
              </a:defRPr>
            </a:lvl1pPr>
            <a:lvl2pPr marL="0" marR="0" lvl="1" indent="0" algn="r" rtl="0">
              <a:spcBef>
                <a:spcPts val="0"/>
              </a:spcBef>
              <a:buNone/>
              <a:defRPr sz="1400">
                <a:solidFill>
                  <a:srgbClr val="000000"/>
                </a:solidFill>
                <a:latin typeface="Arial"/>
                <a:ea typeface="Arial"/>
                <a:cs typeface="Arial"/>
                <a:sym typeface="Arial"/>
              </a:defRPr>
            </a:lvl2pPr>
            <a:lvl3pPr marL="0" marR="0" lvl="2" indent="0" algn="r" rtl="0">
              <a:spcBef>
                <a:spcPts val="0"/>
              </a:spcBef>
              <a:buNone/>
              <a:defRPr sz="1400">
                <a:solidFill>
                  <a:srgbClr val="000000"/>
                </a:solidFill>
                <a:latin typeface="Arial"/>
                <a:ea typeface="Arial"/>
                <a:cs typeface="Arial"/>
                <a:sym typeface="Arial"/>
              </a:defRPr>
            </a:lvl3pPr>
            <a:lvl4pPr marL="0" marR="0" lvl="3" indent="0" algn="r" rtl="0">
              <a:spcBef>
                <a:spcPts val="0"/>
              </a:spcBef>
              <a:buNone/>
              <a:defRPr sz="1400">
                <a:solidFill>
                  <a:srgbClr val="000000"/>
                </a:solidFill>
                <a:latin typeface="Arial"/>
                <a:ea typeface="Arial"/>
                <a:cs typeface="Arial"/>
                <a:sym typeface="Arial"/>
              </a:defRPr>
            </a:lvl4pPr>
            <a:lvl5pPr marL="0" marR="0" lvl="4" indent="0" algn="r" rtl="0">
              <a:spcBef>
                <a:spcPts val="0"/>
              </a:spcBef>
              <a:buNone/>
              <a:defRPr sz="1400">
                <a:solidFill>
                  <a:srgbClr val="000000"/>
                </a:solidFill>
                <a:latin typeface="Arial"/>
                <a:ea typeface="Arial"/>
                <a:cs typeface="Arial"/>
                <a:sym typeface="Arial"/>
              </a:defRPr>
            </a:lvl5pPr>
            <a:lvl6pPr marL="0" marR="0" lvl="5" indent="0" algn="r" rtl="0">
              <a:spcBef>
                <a:spcPts val="0"/>
              </a:spcBef>
              <a:buNone/>
              <a:defRPr sz="1400">
                <a:solidFill>
                  <a:srgbClr val="000000"/>
                </a:solidFill>
                <a:latin typeface="Arial"/>
                <a:ea typeface="Arial"/>
                <a:cs typeface="Arial"/>
                <a:sym typeface="Arial"/>
              </a:defRPr>
            </a:lvl6pPr>
            <a:lvl7pPr marL="0" marR="0" lvl="6" indent="0" algn="r" rtl="0">
              <a:spcBef>
                <a:spcPts val="0"/>
              </a:spcBef>
              <a:buNone/>
              <a:defRPr sz="1400">
                <a:solidFill>
                  <a:srgbClr val="000000"/>
                </a:solidFill>
                <a:latin typeface="Arial"/>
                <a:ea typeface="Arial"/>
                <a:cs typeface="Arial"/>
                <a:sym typeface="Arial"/>
              </a:defRPr>
            </a:lvl7pPr>
            <a:lvl8pPr marL="0" marR="0" lvl="7" indent="0" algn="r" rtl="0">
              <a:spcBef>
                <a:spcPts val="0"/>
              </a:spcBef>
              <a:buNone/>
              <a:defRPr sz="1400">
                <a:solidFill>
                  <a:srgbClr val="000000"/>
                </a:solidFill>
                <a:latin typeface="Arial"/>
                <a:ea typeface="Arial"/>
                <a:cs typeface="Arial"/>
                <a:sym typeface="Arial"/>
              </a:defRPr>
            </a:lvl8pPr>
            <a:lvl9pPr marL="0" marR="0" lvl="8" indent="0" algn="r" rtl="0">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7" name="Google Shape;117;p1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8" name="Google Shape;118;p1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9" name="Google Shape;119;p1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0" name="Google Shape;120;p1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 name="Google Shape;121;p1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000000"/>
                </a:solidFill>
                <a:latin typeface="Arial"/>
                <a:ea typeface="Arial"/>
                <a:cs typeface="Arial"/>
                <a:sym typeface="Arial"/>
              </a:defRPr>
            </a:lvl1pPr>
            <a:lvl2pPr marL="0" marR="0" lvl="1" indent="0" algn="r" rtl="0">
              <a:spcBef>
                <a:spcPts val="0"/>
              </a:spcBef>
              <a:buNone/>
              <a:defRPr sz="1400">
                <a:solidFill>
                  <a:srgbClr val="000000"/>
                </a:solidFill>
                <a:latin typeface="Arial"/>
                <a:ea typeface="Arial"/>
                <a:cs typeface="Arial"/>
                <a:sym typeface="Arial"/>
              </a:defRPr>
            </a:lvl2pPr>
            <a:lvl3pPr marL="0" marR="0" lvl="2" indent="0" algn="r" rtl="0">
              <a:spcBef>
                <a:spcPts val="0"/>
              </a:spcBef>
              <a:buNone/>
              <a:defRPr sz="1400">
                <a:solidFill>
                  <a:srgbClr val="000000"/>
                </a:solidFill>
                <a:latin typeface="Arial"/>
                <a:ea typeface="Arial"/>
                <a:cs typeface="Arial"/>
                <a:sym typeface="Arial"/>
              </a:defRPr>
            </a:lvl3pPr>
            <a:lvl4pPr marL="0" marR="0" lvl="3" indent="0" algn="r" rtl="0">
              <a:spcBef>
                <a:spcPts val="0"/>
              </a:spcBef>
              <a:buNone/>
              <a:defRPr sz="1400">
                <a:solidFill>
                  <a:srgbClr val="000000"/>
                </a:solidFill>
                <a:latin typeface="Arial"/>
                <a:ea typeface="Arial"/>
                <a:cs typeface="Arial"/>
                <a:sym typeface="Arial"/>
              </a:defRPr>
            </a:lvl4pPr>
            <a:lvl5pPr marL="0" marR="0" lvl="4" indent="0" algn="r" rtl="0">
              <a:spcBef>
                <a:spcPts val="0"/>
              </a:spcBef>
              <a:buNone/>
              <a:defRPr sz="1400">
                <a:solidFill>
                  <a:srgbClr val="000000"/>
                </a:solidFill>
                <a:latin typeface="Arial"/>
                <a:ea typeface="Arial"/>
                <a:cs typeface="Arial"/>
                <a:sym typeface="Arial"/>
              </a:defRPr>
            </a:lvl5pPr>
            <a:lvl6pPr marL="0" marR="0" lvl="5" indent="0" algn="r" rtl="0">
              <a:spcBef>
                <a:spcPts val="0"/>
              </a:spcBef>
              <a:buNone/>
              <a:defRPr sz="1400">
                <a:solidFill>
                  <a:srgbClr val="000000"/>
                </a:solidFill>
                <a:latin typeface="Arial"/>
                <a:ea typeface="Arial"/>
                <a:cs typeface="Arial"/>
                <a:sym typeface="Arial"/>
              </a:defRPr>
            </a:lvl6pPr>
            <a:lvl7pPr marL="0" marR="0" lvl="6" indent="0" algn="r" rtl="0">
              <a:spcBef>
                <a:spcPts val="0"/>
              </a:spcBef>
              <a:buNone/>
              <a:defRPr sz="1400">
                <a:solidFill>
                  <a:srgbClr val="000000"/>
                </a:solidFill>
                <a:latin typeface="Arial"/>
                <a:ea typeface="Arial"/>
                <a:cs typeface="Arial"/>
                <a:sym typeface="Arial"/>
              </a:defRPr>
            </a:lvl7pPr>
            <a:lvl8pPr marL="0" marR="0" lvl="7" indent="0" algn="r" rtl="0">
              <a:spcBef>
                <a:spcPts val="0"/>
              </a:spcBef>
              <a:buNone/>
              <a:defRPr sz="1400">
                <a:solidFill>
                  <a:srgbClr val="000000"/>
                </a:solidFill>
                <a:latin typeface="Arial"/>
                <a:ea typeface="Arial"/>
                <a:cs typeface="Arial"/>
                <a:sym typeface="Arial"/>
              </a:defRPr>
            </a:lvl8pPr>
            <a:lvl9pPr marL="0" marR="0" lvl="8" indent="0" algn="r" rtl="0">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2"/>
        <p:cNvGrpSpPr/>
        <p:nvPr/>
      </p:nvGrpSpPr>
      <p:grpSpPr>
        <a:xfrm>
          <a:off x="0" y="0"/>
          <a:ext cx="0" cy="0"/>
          <a:chOff x="0" y="0"/>
          <a:chExt cx="0" cy="0"/>
        </a:xfrm>
      </p:grpSpPr>
      <p:sp>
        <p:nvSpPr>
          <p:cNvPr id="123" name="Google Shape;123;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4" name="Google Shape;124;p1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5" name="Google Shape;125;p1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6" name="Google Shape;126;p1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7" name="Google Shape;127;p1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8" name="Google Shape;128;p1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9" name="Google Shape;129;p1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0" name="Google Shape;130;p1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000000"/>
                </a:solidFill>
                <a:latin typeface="Arial"/>
                <a:ea typeface="Arial"/>
                <a:cs typeface="Arial"/>
                <a:sym typeface="Arial"/>
              </a:defRPr>
            </a:lvl1pPr>
            <a:lvl2pPr marL="0" marR="0" lvl="1" indent="0" algn="r" rtl="0">
              <a:spcBef>
                <a:spcPts val="0"/>
              </a:spcBef>
              <a:buNone/>
              <a:defRPr sz="1400">
                <a:solidFill>
                  <a:srgbClr val="000000"/>
                </a:solidFill>
                <a:latin typeface="Arial"/>
                <a:ea typeface="Arial"/>
                <a:cs typeface="Arial"/>
                <a:sym typeface="Arial"/>
              </a:defRPr>
            </a:lvl2pPr>
            <a:lvl3pPr marL="0" marR="0" lvl="2" indent="0" algn="r" rtl="0">
              <a:spcBef>
                <a:spcPts val="0"/>
              </a:spcBef>
              <a:buNone/>
              <a:defRPr sz="1400">
                <a:solidFill>
                  <a:srgbClr val="000000"/>
                </a:solidFill>
                <a:latin typeface="Arial"/>
                <a:ea typeface="Arial"/>
                <a:cs typeface="Arial"/>
                <a:sym typeface="Arial"/>
              </a:defRPr>
            </a:lvl3pPr>
            <a:lvl4pPr marL="0" marR="0" lvl="3" indent="0" algn="r" rtl="0">
              <a:spcBef>
                <a:spcPts val="0"/>
              </a:spcBef>
              <a:buNone/>
              <a:defRPr sz="1400">
                <a:solidFill>
                  <a:srgbClr val="000000"/>
                </a:solidFill>
                <a:latin typeface="Arial"/>
                <a:ea typeface="Arial"/>
                <a:cs typeface="Arial"/>
                <a:sym typeface="Arial"/>
              </a:defRPr>
            </a:lvl4pPr>
            <a:lvl5pPr marL="0" marR="0" lvl="4" indent="0" algn="r" rtl="0">
              <a:spcBef>
                <a:spcPts val="0"/>
              </a:spcBef>
              <a:buNone/>
              <a:defRPr sz="1400">
                <a:solidFill>
                  <a:srgbClr val="000000"/>
                </a:solidFill>
                <a:latin typeface="Arial"/>
                <a:ea typeface="Arial"/>
                <a:cs typeface="Arial"/>
                <a:sym typeface="Arial"/>
              </a:defRPr>
            </a:lvl5pPr>
            <a:lvl6pPr marL="0" marR="0" lvl="5" indent="0" algn="r" rtl="0">
              <a:spcBef>
                <a:spcPts val="0"/>
              </a:spcBef>
              <a:buNone/>
              <a:defRPr sz="1400">
                <a:solidFill>
                  <a:srgbClr val="000000"/>
                </a:solidFill>
                <a:latin typeface="Arial"/>
                <a:ea typeface="Arial"/>
                <a:cs typeface="Arial"/>
                <a:sym typeface="Arial"/>
              </a:defRPr>
            </a:lvl6pPr>
            <a:lvl7pPr marL="0" marR="0" lvl="6" indent="0" algn="r" rtl="0">
              <a:spcBef>
                <a:spcPts val="0"/>
              </a:spcBef>
              <a:buNone/>
              <a:defRPr sz="1400">
                <a:solidFill>
                  <a:srgbClr val="000000"/>
                </a:solidFill>
                <a:latin typeface="Arial"/>
                <a:ea typeface="Arial"/>
                <a:cs typeface="Arial"/>
                <a:sym typeface="Arial"/>
              </a:defRPr>
            </a:lvl7pPr>
            <a:lvl8pPr marL="0" marR="0" lvl="7" indent="0" algn="r" rtl="0">
              <a:spcBef>
                <a:spcPts val="0"/>
              </a:spcBef>
              <a:buNone/>
              <a:defRPr sz="1400">
                <a:solidFill>
                  <a:srgbClr val="000000"/>
                </a:solidFill>
                <a:latin typeface="Arial"/>
                <a:ea typeface="Arial"/>
                <a:cs typeface="Arial"/>
                <a:sym typeface="Arial"/>
              </a:defRPr>
            </a:lvl8pPr>
            <a:lvl9pPr marL="0" marR="0" lvl="8" indent="0" algn="r" rtl="0">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
        <p:cNvGrpSpPr/>
        <p:nvPr/>
      </p:nvGrpSpPr>
      <p:grpSpPr>
        <a:xfrm>
          <a:off x="0" y="0"/>
          <a:ext cx="0" cy="0"/>
          <a:chOff x="0" y="0"/>
          <a:chExt cx="0" cy="0"/>
        </a:xfrm>
      </p:grpSpPr>
      <p:sp>
        <p:nvSpPr>
          <p:cNvPr id="132" name="Google Shape;132;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3" name="Google Shape;133;p2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4" name="Google Shape;134;p2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5" name="Google Shape;135;p2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000000"/>
                </a:solidFill>
                <a:latin typeface="Arial"/>
                <a:ea typeface="Arial"/>
                <a:cs typeface="Arial"/>
                <a:sym typeface="Arial"/>
              </a:defRPr>
            </a:lvl1pPr>
            <a:lvl2pPr marL="0" marR="0" lvl="1" indent="0" algn="r" rtl="0">
              <a:spcBef>
                <a:spcPts val="0"/>
              </a:spcBef>
              <a:buNone/>
              <a:defRPr sz="1400">
                <a:solidFill>
                  <a:srgbClr val="000000"/>
                </a:solidFill>
                <a:latin typeface="Arial"/>
                <a:ea typeface="Arial"/>
                <a:cs typeface="Arial"/>
                <a:sym typeface="Arial"/>
              </a:defRPr>
            </a:lvl2pPr>
            <a:lvl3pPr marL="0" marR="0" lvl="2" indent="0" algn="r" rtl="0">
              <a:spcBef>
                <a:spcPts val="0"/>
              </a:spcBef>
              <a:buNone/>
              <a:defRPr sz="1400">
                <a:solidFill>
                  <a:srgbClr val="000000"/>
                </a:solidFill>
                <a:latin typeface="Arial"/>
                <a:ea typeface="Arial"/>
                <a:cs typeface="Arial"/>
                <a:sym typeface="Arial"/>
              </a:defRPr>
            </a:lvl3pPr>
            <a:lvl4pPr marL="0" marR="0" lvl="3" indent="0" algn="r" rtl="0">
              <a:spcBef>
                <a:spcPts val="0"/>
              </a:spcBef>
              <a:buNone/>
              <a:defRPr sz="1400">
                <a:solidFill>
                  <a:srgbClr val="000000"/>
                </a:solidFill>
                <a:latin typeface="Arial"/>
                <a:ea typeface="Arial"/>
                <a:cs typeface="Arial"/>
                <a:sym typeface="Arial"/>
              </a:defRPr>
            </a:lvl4pPr>
            <a:lvl5pPr marL="0" marR="0" lvl="4" indent="0" algn="r" rtl="0">
              <a:spcBef>
                <a:spcPts val="0"/>
              </a:spcBef>
              <a:buNone/>
              <a:defRPr sz="1400">
                <a:solidFill>
                  <a:srgbClr val="000000"/>
                </a:solidFill>
                <a:latin typeface="Arial"/>
                <a:ea typeface="Arial"/>
                <a:cs typeface="Arial"/>
                <a:sym typeface="Arial"/>
              </a:defRPr>
            </a:lvl5pPr>
            <a:lvl6pPr marL="0" marR="0" lvl="5" indent="0" algn="r" rtl="0">
              <a:spcBef>
                <a:spcPts val="0"/>
              </a:spcBef>
              <a:buNone/>
              <a:defRPr sz="1400">
                <a:solidFill>
                  <a:srgbClr val="000000"/>
                </a:solidFill>
                <a:latin typeface="Arial"/>
                <a:ea typeface="Arial"/>
                <a:cs typeface="Arial"/>
                <a:sym typeface="Arial"/>
              </a:defRPr>
            </a:lvl6pPr>
            <a:lvl7pPr marL="0" marR="0" lvl="6" indent="0" algn="r" rtl="0">
              <a:spcBef>
                <a:spcPts val="0"/>
              </a:spcBef>
              <a:buNone/>
              <a:defRPr sz="1400">
                <a:solidFill>
                  <a:srgbClr val="000000"/>
                </a:solidFill>
                <a:latin typeface="Arial"/>
                <a:ea typeface="Arial"/>
                <a:cs typeface="Arial"/>
                <a:sym typeface="Arial"/>
              </a:defRPr>
            </a:lvl7pPr>
            <a:lvl8pPr marL="0" marR="0" lvl="7" indent="0" algn="r" rtl="0">
              <a:spcBef>
                <a:spcPts val="0"/>
              </a:spcBef>
              <a:buNone/>
              <a:defRPr sz="1400">
                <a:solidFill>
                  <a:srgbClr val="000000"/>
                </a:solidFill>
                <a:latin typeface="Arial"/>
                <a:ea typeface="Arial"/>
                <a:cs typeface="Arial"/>
                <a:sym typeface="Arial"/>
              </a:defRPr>
            </a:lvl8pPr>
            <a:lvl9pPr marL="0" marR="0" lvl="8" indent="0" algn="r" rtl="0">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6"/>
        <p:cNvGrpSpPr/>
        <p:nvPr/>
      </p:nvGrpSpPr>
      <p:grpSpPr>
        <a:xfrm>
          <a:off x="0" y="0"/>
          <a:ext cx="0" cy="0"/>
          <a:chOff x="0" y="0"/>
          <a:chExt cx="0" cy="0"/>
        </a:xfrm>
      </p:grpSpPr>
      <p:sp>
        <p:nvSpPr>
          <p:cNvPr id="137" name="Google Shape;137;p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 name="Google Shape;138;p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9" name="Google Shape;139;p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000000"/>
                </a:solidFill>
                <a:latin typeface="Arial"/>
                <a:ea typeface="Arial"/>
                <a:cs typeface="Arial"/>
                <a:sym typeface="Arial"/>
              </a:defRPr>
            </a:lvl1pPr>
            <a:lvl2pPr marL="0" marR="0" lvl="1" indent="0" algn="r" rtl="0">
              <a:spcBef>
                <a:spcPts val="0"/>
              </a:spcBef>
              <a:buNone/>
              <a:defRPr sz="1400">
                <a:solidFill>
                  <a:srgbClr val="000000"/>
                </a:solidFill>
                <a:latin typeface="Arial"/>
                <a:ea typeface="Arial"/>
                <a:cs typeface="Arial"/>
                <a:sym typeface="Arial"/>
              </a:defRPr>
            </a:lvl2pPr>
            <a:lvl3pPr marL="0" marR="0" lvl="2" indent="0" algn="r" rtl="0">
              <a:spcBef>
                <a:spcPts val="0"/>
              </a:spcBef>
              <a:buNone/>
              <a:defRPr sz="1400">
                <a:solidFill>
                  <a:srgbClr val="000000"/>
                </a:solidFill>
                <a:latin typeface="Arial"/>
                <a:ea typeface="Arial"/>
                <a:cs typeface="Arial"/>
                <a:sym typeface="Arial"/>
              </a:defRPr>
            </a:lvl3pPr>
            <a:lvl4pPr marL="0" marR="0" lvl="3" indent="0" algn="r" rtl="0">
              <a:spcBef>
                <a:spcPts val="0"/>
              </a:spcBef>
              <a:buNone/>
              <a:defRPr sz="1400">
                <a:solidFill>
                  <a:srgbClr val="000000"/>
                </a:solidFill>
                <a:latin typeface="Arial"/>
                <a:ea typeface="Arial"/>
                <a:cs typeface="Arial"/>
                <a:sym typeface="Arial"/>
              </a:defRPr>
            </a:lvl4pPr>
            <a:lvl5pPr marL="0" marR="0" lvl="4" indent="0" algn="r" rtl="0">
              <a:spcBef>
                <a:spcPts val="0"/>
              </a:spcBef>
              <a:buNone/>
              <a:defRPr sz="1400">
                <a:solidFill>
                  <a:srgbClr val="000000"/>
                </a:solidFill>
                <a:latin typeface="Arial"/>
                <a:ea typeface="Arial"/>
                <a:cs typeface="Arial"/>
                <a:sym typeface="Arial"/>
              </a:defRPr>
            </a:lvl5pPr>
            <a:lvl6pPr marL="0" marR="0" lvl="5" indent="0" algn="r" rtl="0">
              <a:spcBef>
                <a:spcPts val="0"/>
              </a:spcBef>
              <a:buNone/>
              <a:defRPr sz="1400">
                <a:solidFill>
                  <a:srgbClr val="000000"/>
                </a:solidFill>
                <a:latin typeface="Arial"/>
                <a:ea typeface="Arial"/>
                <a:cs typeface="Arial"/>
                <a:sym typeface="Arial"/>
              </a:defRPr>
            </a:lvl6pPr>
            <a:lvl7pPr marL="0" marR="0" lvl="6" indent="0" algn="r" rtl="0">
              <a:spcBef>
                <a:spcPts val="0"/>
              </a:spcBef>
              <a:buNone/>
              <a:defRPr sz="1400">
                <a:solidFill>
                  <a:srgbClr val="000000"/>
                </a:solidFill>
                <a:latin typeface="Arial"/>
                <a:ea typeface="Arial"/>
                <a:cs typeface="Arial"/>
                <a:sym typeface="Arial"/>
              </a:defRPr>
            </a:lvl7pPr>
            <a:lvl8pPr marL="0" marR="0" lvl="7" indent="0" algn="r" rtl="0">
              <a:spcBef>
                <a:spcPts val="0"/>
              </a:spcBef>
              <a:buNone/>
              <a:defRPr sz="1400">
                <a:solidFill>
                  <a:srgbClr val="000000"/>
                </a:solidFill>
                <a:latin typeface="Arial"/>
                <a:ea typeface="Arial"/>
                <a:cs typeface="Arial"/>
                <a:sym typeface="Arial"/>
              </a:defRPr>
            </a:lvl8pPr>
            <a:lvl9pPr marL="0" marR="0" lvl="8" indent="0" algn="r" rtl="0">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2" name="Google Shape;142;p2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3" name="Google Shape;143;p2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44" name="Google Shape;144;p2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5" name="Google Shape;145;p2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6" name="Google Shape;146;p2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000000"/>
                </a:solidFill>
                <a:latin typeface="Arial"/>
                <a:ea typeface="Arial"/>
                <a:cs typeface="Arial"/>
                <a:sym typeface="Arial"/>
              </a:defRPr>
            </a:lvl1pPr>
            <a:lvl2pPr marL="0" marR="0" lvl="1" indent="0" algn="r" rtl="0">
              <a:spcBef>
                <a:spcPts val="0"/>
              </a:spcBef>
              <a:buNone/>
              <a:defRPr sz="1400">
                <a:solidFill>
                  <a:srgbClr val="000000"/>
                </a:solidFill>
                <a:latin typeface="Arial"/>
                <a:ea typeface="Arial"/>
                <a:cs typeface="Arial"/>
                <a:sym typeface="Arial"/>
              </a:defRPr>
            </a:lvl2pPr>
            <a:lvl3pPr marL="0" marR="0" lvl="2" indent="0" algn="r" rtl="0">
              <a:spcBef>
                <a:spcPts val="0"/>
              </a:spcBef>
              <a:buNone/>
              <a:defRPr sz="1400">
                <a:solidFill>
                  <a:srgbClr val="000000"/>
                </a:solidFill>
                <a:latin typeface="Arial"/>
                <a:ea typeface="Arial"/>
                <a:cs typeface="Arial"/>
                <a:sym typeface="Arial"/>
              </a:defRPr>
            </a:lvl3pPr>
            <a:lvl4pPr marL="0" marR="0" lvl="3" indent="0" algn="r" rtl="0">
              <a:spcBef>
                <a:spcPts val="0"/>
              </a:spcBef>
              <a:buNone/>
              <a:defRPr sz="1400">
                <a:solidFill>
                  <a:srgbClr val="000000"/>
                </a:solidFill>
                <a:latin typeface="Arial"/>
                <a:ea typeface="Arial"/>
                <a:cs typeface="Arial"/>
                <a:sym typeface="Arial"/>
              </a:defRPr>
            </a:lvl4pPr>
            <a:lvl5pPr marL="0" marR="0" lvl="4" indent="0" algn="r" rtl="0">
              <a:spcBef>
                <a:spcPts val="0"/>
              </a:spcBef>
              <a:buNone/>
              <a:defRPr sz="1400">
                <a:solidFill>
                  <a:srgbClr val="000000"/>
                </a:solidFill>
                <a:latin typeface="Arial"/>
                <a:ea typeface="Arial"/>
                <a:cs typeface="Arial"/>
                <a:sym typeface="Arial"/>
              </a:defRPr>
            </a:lvl5pPr>
            <a:lvl6pPr marL="0" marR="0" lvl="5" indent="0" algn="r" rtl="0">
              <a:spcBef>
                <a:spcPts val="0"/>
              </a:spcBef>
              <a:buNone/>
              <a:defRPr sz="1400">
                <a:solidFill>
                  <a:srgbClr val="000000"/>
                </a:solidFill>
                <a:latin typeface="Arial"/>
                <a:ea typeface="Arial"/>
                <a:cs typeface="Arial"/>
                <a:sym typeface="Arial"/>
              </a:defRPr>
            </a:lvl6pPr>
            <a:lvl7pPr marL="0" marR="0" lvl="6" indent="0" algn="r" rtl="0">
              <a:spcBef>
                <a:spcPts val="0"/>
              </a:spcBef>
              <a:buNone/>
              <a:defRPr sz="1400">
                <a:solidFill>
                  <a:srgbClr val="000000"/>
                </a:solidFill>
                <a:latin typeface="Arial"/>
                <a:ea typeface="Arial"/>
                <a:cs typeface="Arial"/>
                <a:sym typeface="Arial"/>
              </a:defRPr>
            </a:lvl7pPr>
            <a:lvl8pPr marL="0" marR="0" lvl="7" indent="0" algn="r" rtl="0">
              <a:spcBef>
                <a:spcPts val="0"/>
              </a:spcBef>
              <a:buNone/>
              <a:defRPr sz="1400">
                <a:solidFill>
                  <a:srgbClr val="000000"/>
                </a:solidFill>
                <a:latin typeface="Arial"/>
                <a:ea typeface="Arial"/>
                <a:cs typeface="Arial"/>
                <a:sym typeface="Arial"/>
              </a:defRPr>
            </a:lvl8pPr>
            <a:lvl9pPr marL="0" marR="0" lvl="8" indent="0" algn="r" rtl="0">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9" name="Google Shape;149;p2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50" name="Google Shape;150;p2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51" name="Google Shape;151;p2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2" name="Google Shape;152;p2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3" name="Google Shape;153;p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000000"/>
                </a:solidFill>
                <a:latin typeface="Arial"/>
                <a:ea typeface="Arial"/>
                <a:cs typeface="Arial"/>
                <a:sym typeface="Arial"/>
              </a:defRPr>
            </a:lvl1pPr>
            <a:lvl2pPr marL="0" marR="0" lvl="1" indent="0" algn="r" rtl="0">
              <a:spcBef>
                <a:spcPts val="0"/>
              </a:spcBef>
              <a:buNone/>
              <a:defRPr sz="1400">
                <a:solidFill>
                  <a:srgbClr val="000000"/>
                </a:solidFill>
                <a:latin typeface="Arial"/>
                <a:ea typeface="Arial"/>
                <a:cs typeface="Arial"/>
                <a:sym typeface="Arial"/>
              </a:defRPr>
            </a:lvl2pPr>
            <a:lvl3pPr marL="0" marR="0" lvl="2" indent="0" algn="r" rtl="0">
              <a:spcBef>
                <a:spcPts val="0"/>
              </a:spcBef>
              <a:buNone/>
              <a:defRPr sz="1400">
                <a:solidFill>
                  <a:srgbClr val="000000"/>
                </a:solidFill>
                <a:latin typeface="Arial"/>
                <a:ea typeface="Arial"/>
                <a:cs typeface="Arial"/>
                <a:sym typeface="Arial"/>
              </a:defRPr>
            </a:lvl3pPr>
            <a:lvl4pPr marL="0" marR="0" lvl="3" indent="0" algn="r" rtl="0">
              <a:spcBef>
                <a:spcPts val="0"/>
              </a:spcBef>
              <a:buNone/>
              <a:defRPr sz="1400">
                <a:solidFill>
                  <a:srgbClr val="000000"/>
                </a:solidFill>
                <a:latin typeface="Arial"/>
                <a:ea typeface="Arial"/>
                <a:cs typeface="Arial"/>
                <a:sym typeface="Arial"/>
              </a:defRPr>
            </a:lvl4pPr>
            <a:lvl5pPr marL="0" marR="0" lvl="4" indent="0" algn="r" rtl="0">
              <a:spcBef>
                <a:spcPts val="0"/>
              </a:spcBef>
              <a:buNone/>
              <a:defRPr sz="1400">
                <a:solidFill>
                  <a:srgbClr val="000000"/>
                </a:solidFill>
                <a:latin typeface="Arial"/>
                <a:ea typeface="Arial"/>
                <a:cs typeface="Arial"/>
                <a:sym typeface="Arial"/>
              </a:defRPr>
            </a:lvl5pPr>
            <a:lvl6pPr marL="0" marR="0" lvl="5" indent="0" algn="r" rtl="0">
              <a:spcBef>
                <a:spcPts val="0"/>
              </a:spcBef>
              <a:buNone/>
              <a:defRPr sz="1400">
                <a:solidFill>
                  <a:srgbClr val="000000"/>
                </a:solidFill>
                <a:latin typeface="Arial"/>
                <a:ea typeface="Arial"/>
                <a:cs typeface="Arial"/>
                <a:sym typeface="Arial"/>
              </a:defRPr>
            </a:lvl6pPr>
            <a:lvl7pPr marL="0" marR="0" lvl="6" indent="0" algn="r" rtl="0">
              <a:spcBef>
                <a:spcPts val="0"/>
              </a:spcBef>
              <a:buNone/>
              <a:defRPr sz="1400">
                <a:solidFill>
                  <a:srgbClr val="000000"/>
                </a:solidFill>
                <a:latin typeface="Arial"/>
                <a:ea typeface="Arial"/>
                <a:cs typeface="Arial"/>
                <a:sym typeface="Arial"/>
              </a:defRPr>
            </a:lvl7pPr>
            <a:lvl8pPr marL="0" marR="0" lvl="7" indent="0" algn="r" rtl="0">
              <a:spcBef>
                <a:spcPts val="0"/>
              </a:spcBef>
              <a:buNone/>
              <a:defRPr sz="1400">
                <a:solidFill>
                  <a:srgbClr val="000000"/>
                </a:solidFill>
                <a:latin typeface="Arial"/>
                <a:ea typeface="Arial"/>
                <a:cs typeface="Arial"/>
                <a:sym typeface="Arial"/>
              </a:defRPr>
            </a:lvl8pPr>
            <a:lvl9pPr marL="0" marR="0" lvl="8" indent="0" algn="r" rtl="0">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4"/>
        <p:cNvGrpSpPr/>
        <p:nvPr/>
      </p:nvGrpSpPr>
      <p:grpSpPr>
        <a:xfrm>
          <a:off x="0" y="0"/>
          <a:ext cx="0" cy="0"/>
          <a:chOff x="0" y="0"/>
          <a:chExt cx="0" cy="0"/>
        </a:xfrm>
      </p:grpSpPr>
      <p:sp>
        <p:nvSpPr>
          <p:cNvPr id="155" name="Google Shape;155;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6" name="Google Shape;156;p2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7" name="Google Shape;157;p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8" name="Google Shape;158;p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9" name="Google Shape;159;p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000000"/>
                </a:solidFill>
                <a:latin typeface="Arial"/>
                <a:ea typeface="Arial"/>
                <a:cs typeface="Arial"/>
                <a:sym typeface="Arial"/>
              </a:defRPr>
            </a:lvl1pPr>
            <a:lvl2pPr marL="0" marR="0" lvl="1" indent="0" algn="r" rtl="0">
              <a:spcBef>
                <a:spcPts val="0"/>
              </a:spcBef>
              <a:buNone/>
              <a:defRPr sz="1400">
                <a:solidFill>
                  <a:srgbClr val="000000"/>
                </a:solidFill>
                <a:latin typeface="Arial"/>
                <a:ea typeface="Arial"/>
                <a:cs typeface="Arial"/>
                <a:sym typeface="Arial"/>
              </a:defRPr>
            </a:lvl2pPr>
            <a:lvl3pPr marL="0" marR="0" lvl="2" indent="0" algn="r" rtl="0">
              <a:spcBef>
                <a:spcPts val="0"/>
              </a:spcBef>
              <a:buNone/>
              <a:defRPr sz="1400">
                <a:solidFill>
                  <a:srgbClr val="000000"/>
                </a:solidFill>
                <a:latin typeface="Arial"/>
                <a:ea typeface="Arial"/>
                <a:cs typeface="Arial"/>
                <a:sym typeface="Arial"/>
              </a:defRPr>
            </a:lvl3pPr>
            <a:lvl4pPr marL="0" marR="0" lvl="3" indent="0" algn="r" rtl="0">
              <a:spcBef>
                <a:spcPts val="0"/>
              </a:spcBef>
              <a:buNone/>
              <a:defRPr sz="1400">
                <a:solidFill>
                  <a:srgbClr val="000000"/>
                </a:solidFill>
                <a:latin typeface="Arial"/>
                <a:ea typeface="Arial"/>
                <a:cs typeface="Arial"/>
                <a:sym typeface="Arial"/>
              </a:defRPr>
            </a:lvl4pPr>
            <a:lvl5pPr marL="0" marR="0" lvl="4" indent="0" algn="r" rtl="0">
              <a:spcBef>
                <a:spcPts val="0"/>
              </a:spcBef>
              <a:buNone/>
              <a:defRPr sz="1400">
                <a:solidFill>
                  <a:srgbClr val="000000"/>
                </a:solidFill>
                <a:latin typeface="Arial"/>
                <a:ea typeface="Arial"/>
                <a:cs typeface="Arial"/>
                <a:sym typeface="Arial"/>
              </a:defRPr>
            </a:lvl5pPr>
            <a:lvl6pPr marL="0" marR="0" lvl="5" indent="0" algn="r" rtl="0">
              <a:spcBef>
                <a:spcPts val="0"/>
              </a:spcBef>
              <a:buNone/>
              <a:defRPr sz="1400">
                <a:solidFill>
                  <a:srgbClr val="000000"/>
                </a:solidFill>
                <a:latin typeface="Arial"/>
                <a:ea typeface="Arial"/>
                <a:cs typeface="Arial"/>
                <a:sym typeface="Arial"/>
              </a:defRPr>
            </a:lvl6pPr>
            <a:lvl7pPr marL="0" marR="0" lvl="6" indent="0" algn="r" rtl="0">
              <a:spcBef>
                <a:spcPts val="0"/>
              </a:spcBef>
              <a:buNone/>
              <a:defRPr sz="1400">
                <a:solidFill>
                  <a:srgbClr val="000000"/>
                </a:solidFill>
                <a:latin typeface="Arial"/>
                <a:ea typeface="Arial"/>
                <a:cs typeface="Arial"/>
                <a:sym typeface="Arial"/>
              </a:defRPr>
            </a:lvl7pPr>
            <a:lvl8pPr marL="0" marR="0" lvl="7" indent="0" algn="r" rtl="0">
              <a:spcBef>
                <a:spcPts val="0"/>
              </a:spcBef>
              <a:buNone/>
              <a:defRPr sz="1400">
                <a:solidFill>
                  <a:srgbClr val="000000"/>
                </a:solidFill>
                <a:latin typeface="Arial"/>
                <a:ea typeface="Arial"/>
                <a:cs typeface="Arial"/>
                <a:sym typeface="Arial"/>
              </a:defRPr>
            </a:lvl8pPr>
            <a:lvl9pPr marL="0" marR="0" lvl="8" indent="0" algn="r" rtl="0">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0"/>
        <p:cNvGrpSpPr/>
        <p:nvPr/>
      </p:nvGrpSpPr>
      <p:grpSpPr>
        <a:xfrm>
          <a:off x="0" y="0"/>
          <a:ext cx="0" cy="0"/>
          <a:chOff x="0" y="0"/>
          <a:chExt cx="0" cy="0"/>
        </a:xfrm>
      </p:grpSpPr>
      <p:sp>
        <p:nvSpPr>
          <p:cNvPr id="161" name="Google Shape;161;p2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2" name="Google Shape;162;p2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3" name="Google Shape;163;p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4" name="Google Shape;164;p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5" name="Google Shape;165;p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000000"/>
                </a:solidFill>
                <a:latin typeface="Arial"/>
                <a:ea typeface="Arial"/>
                <a:cs typeface="Arial"/>
                <a:sym typeface="Arial"/>
              </a:defRPr>
            </a:lvl1pPr>
            <a:lvl2pPr marL="0" marR="0" lvl="1" indent="0" algn="r" rtl="0">
              <a:spcBef>
                <a:spcPts val="0"/>
              </a:spcBef>
              <a:buNone/>
              <a:defRPr sz="1400">
                <a:solidFill>
                  <a:srgbClr val="000000"/>
                </a:solidFill>
                <a:latin typeface="Arial"/>
                <a:ea typeface="Arial"/>
                <a:cs typeface="Arial"/>
                <a:sym typeface="Arial"/>
              </a:defRPr>
            </a:lvl2pPr>
            <a:lvl3pPr marL="0" marR="0" lvl="2" indent="0" algn="r" rtl="0">
              <a:spcBef>
                <a:spcPts val="0"/>
              </a:spcBef>
              <a:buNone/>
              <a:defRPr sz="1400">
                <a:solidFill>
                  <a:srgbClr val="000000"/>
                </a:solidFill>
                <a:latin typeface="Arial"/>
                <a:ea typeface="Arial"/>
                <a:cs typeface="Arial"/>
                <a:sym typeface="Arial"/>
              </a:defRPr>
            </a:lvl3pPr>
            <a:lvl4pPr marL="0" marR="0" lvl="3" indent="0" algn="r" rtl="0">
              <a:spcBef>
                <a:spcPts val="0"/>
              </a:spcBef>
              <a:buNone/>
              <a:defRPr sz="1400">
                <a:solidFill>
                  <a:srgbClr val="000000"/>
                </a:solidFill>
                <a:latin typeface="Arial"/>
                <a:ea typeface="Arial"/>
                <a:cs typeface="Arial"/>
                <a:sym typeface="Arial"/>
              </a:defRPr>
            </a:lvl4pPr>
            <a:lvl5pPr marL="0" marR="0" lvl="4" indent="0" algn="r" rtl="0">
              <a:spcBef>
                <a:spcPts val="0"/>
              </a:spcBef>
              <a:buNone/>
              <a:defRPr sz="1400">
                <a:solidFill>
                  <a:srgbClr val="000000"/>
                </a:solidFill>
                <a:latin typeface="Arial"/>
                <a:ea typeface="Arial"/>
                <a:cs typeface="Arial"/>
                <a:sym typeface="Arial"/>
              </a:defRPr>
            </a:lvl5pPr>
            <a:lvl6pPr marL="0" marR="0" lvl="5" indent="0" algn="r" rtl="0">
              <a:spcBef>
                <a:spcPts val="0"/>
              </a:spcBef>
              <a:buNone/>
              <a:defRPr sz="1400">
                <a:solidFill>
                  <a:srgbClr val="000000"/>
                </a:solidFill>
                <a:latin typeface="Arial"/>
                <a:ea typeface="Arial"/>
                <a:cs typeface="Arial"/>
                <a:sym typeface="Arial"/>
              </a:defRPr>
            </a:lvl6pPr>
            <a:lvl7pPr marL="0" marR="0" lvl="6" indent="0" algn="r" rtl="0">
              <a:spcBef>
                <a:spcPts val="0"/>
              </a:spcBef>
              <a:buNone/>
              <a:defRPr sz="1400">
                <a:solidFill>
                  <a:srgbClr val="000000"/>
                </a:solidFill>
                <a:latin typeface="Arial"/>
                <a:ea typeface="Arial"/>
                <a:cs typeface="Arial"/>
                <a:sym typeface="Arial"/>
              </a:defRPr>
            </a:lvl7pPr>
            <a:lvl8pPr marL="0" marR="0" lvl="7" indent="0" algn="r" rtl="0">
              <a:spcBef>
                <a:spcPts val="0"/>
              </a:spcBef>
              <a:buNone/>
              <a:defRPr sz="1400">
                <a:solidFill>
                  <a:srgbClr val="000000"/>
                </a:solidFill>
                <a:latin typeface="Arial"/>
                <a:ea typeface="Arial"/>
                <a:cs typeface="Arial"/>
                <a:sym typeface="Arial"/>
              </a:defRPr>
            </a:lvl8pPr>
            <a:lvl9pPr marL="0" marR="0" lvl="8" indent="0" algn="r" rtl="0">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8" name="Google Shape;168;p2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9" name="Google Shape;169;p2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0" name="Google Shape;170;p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1" name="Google Shape;171;p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2" name="Google Shape;172;p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000000"/>
                </a:solidFill>
                <a:latin typeface="Arial"/>
                <a:ea typeface="Arial"/>
                <a:cs typeface="Arial"/>
                <a:sym typeface="Arial"/>
              </a:defRPr>
            </a:lvl1pPr>
            <a:lvl2pPr marL="0" marR="0" lvl="1" indent="0" algn="r" rtl="0">
              <a:spcBef>
                <a:spcPts val="0"/>
              </a:spcBef>
              <a:buNone/>
              <a:defRPr sz="1400">
                <a:solidFill>
                  <a:srgbClr val="000000"/>
                </a:solidFill>
                <a:latin typeface="Arial"/>
                <a:ea typeface="Arial"/>
                <a:cs typeface="Arial"/>
                <a:sym typeface="Arial"/>
              </a:defRPr>
            </a:lvl2pPr>
            <a:lvl3pPr marL="0" marR="0" lvl="2" indent="0" algn="r" rtl="0">
              <a:spcBef>
                <a:spcPts val="0"/>
              </a:spcBef>
              <a:buNone/>
              <a:defRPr sz="1400">
                <a:solidFill>
                  <a:srgbClr val="000000"/>
                </a:solidFill>
                <a:latin typeface="Arial"/>
                <a:ea typeface="Arial"/>
                <a:cs typeface="Arial"/>
                <a:sym typeface="Arial"/>
              </a:defRPr>
            </a:lvl3pPr>
            <a:lvl4pPr marL="0" marR="0" lvl="3" indent="0" algn="r" rtl="0">
              <a:spcBef>
                <a:spcPts val="0"/>
              </a:spcBef>
              <a:buNone/>
              <a:defRPr sz="1400">
                <a:solidFill>
                  <a:srgbClr val="000000"/>
                </a:solidFill>
                <a:latin typeface="Arial"/>
                <a:ea typeface="Arial"/>
                <a:cs typeface="Arial"/>
                <a:sym typeface="Arial"/>
              </a:defRPr>
            </a:lvl4pPr>
            <a:lvl5pPr marL="0" marR="0" lvl="4" indent="0" algn="r" rtl="0">
              <a:spcBef>
                <a:spcPts val="0"/>
              </a:spcBef>
              <a:buNone/>
              <a:defRPr sz="1400">
                <a:solidFill>
                  <a:srgbClr val="000000"/>
                </a:solidFill>
                <a:latin typeface="Arial"/>
                <a:ea typeface="Arial"/>
                <a:cs typeface="Arial"/>
                <a:sym typeface="Arial"/>
              </a:defRPr>
            </a:lvl5pPr>
            <a:lvl6pPr marL="0" marR="0" lvl="5" indent="0" algn="r" rtl="0">
              <a:spcBef>
                <a:spcPts val="0"/>
              </a:spcBef>
              <a:buNone/>
              <a:defRPr sz="1400">
                <a:solidFill>
                  <a:srgbClr val="000000"/>
                </a:solidFill>
                <a:latin typeface="Arial"/>
                <a:ea typeface="Arial"/>
                <a:cs typeface="Arial"/>
                <a:sym typeface="Arial"/>
              </a:defRPr>
            </a:lvl6pPr>
            <a:lvl7pPr marL="0" marR="0" lvl="6" indent="0" algn="r" rtl="0">
              <a:spcBef>
                <a:spcPts val="0"/>
              </a:spcBef>
              <a:buNone/>
              <a:defRPr sz="1400">
                <a:solidFill>
                  <a:srgbClr val="000000"/>
                </a:solidFill>
                <a:latin typeface="Arial"/>
                <a:ea typeface="Arial"/>
                <a:cs typeface="Arial"/>
                <a:sym typeface="Arial"/>
              </a:defRPr>
            </a:lvl7pPr>
            <a:lvl8pPr marL="0" marR="0" lvl="7" indent="0" algn="r" rtl="0">
              <a:spcBef>
                <a:spcPts val="0"/>
              </a:spcBef>
              <a:buNone/>
              <a:defRPr sz="1400">
                <a:solidFill>
                  <a:srgbClr val="000000"/>
                </a:solidFill>
                <a:latin typeface="Arial"/>
                <a:ea typeface="Arial"/>
                <a:cs typeface="Arial"/>
                <a:sym typeface="Arial"/>
              </a:defRPr>
            </a:lvl8pPr>
            <a:lvl9pPr marL="0" marR="0" lvl="8" indent="0" algn="r" rtl="0">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173"/>
        <p:cNvGrpSpPr/>
        <p:nvPr/>
      </p:nvGrpSpPr>
      <p:grpSpPr>
        <a:xfrm>
          <a:off x="0" y="0"/>
          <a:ext cx="0" cy="0"/>
          <a:chOff x="0" y="0"/>
          <a:chExt cx="0" cy="0"/>
        </a:xfrm>
      </p:grpSpPr>
      <p:sp>
        <p:nvSpPr>
          <p:cNvPr id="174" name="Google Shape;174;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5" name="Google Shape;175;p2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6" name="Google Shape;176;p27"/>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7" name="Google Shape;177;p27"/>
          <p:cNvSpPr txBox="1">
            <a:spLocks noGrp="1"/>
          </p:cNvSpPr>
          <p:nvPr>
            <p:ph type="body" idx="3"/>
          </p:nvPr>
        </p:nvSpPr>
        <p:spPr>
          <a:xfrm>
            <a:off x="4648200" y="3938588"/>
            <a:ext cx="4038600" cy="2187575"/>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8" name="Google Shape;178;p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9" name="Google Shape;179;p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 name="Google Shape;180;p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000000"/>
                </a:solidFill>
                <a:latin typeface="Arial"/>
                <a:ea typeface="Arial"/>
                <a:cs typeface="Arial"/>
                <a:sym typeface="Arial"/>
              </a:defRPr>
            </a:lvl1pPr>
            <a:lvl2pPr marL="0" marR="0" lvl="1" indent="0" algn="r" rtl="0">
              <a:spcBef>
                <a:spcPts val="0"/>
              </a:spcBef>
              <a:buNone/>
              <a:defRPr sz="1400">
                <a:solidFill>
                  <a:srgbClr val="000000"/>
                </a:solidFill>
                <a:latin typeface="Arial"/>
                <a:ea typeface="Arial"/>
                <a:cs typeface="Arial"/>
                <a:sym typeface="Arial"/>
              </a:defRPr>
            </a:lvl2pPr>
            <a:lvl3pPr marL="0" marR="0" lvl="2" indent="0" algn="r" rtl="0">
              <a:spcBef>
                <a:spcPts val="0"/>
              </a:spcBef>
              <a:buNone/>
              <a:defRPr sz="1400">
                <a:solidFill>
                  <a:srgbClr val="000000"/>
                </a:solidFill>
                <a:latin typeface="Arial"/>
                <a:ea typeface="Arial"/>
                <a:cs typeface="Arial"/>
                <a:sym typeface="Arial"/>
              </a:defRPr>
            </a:lvl3pPr>
            <a:lvl4pPr marL="0" marR="0" lvl="3" indent="0" algn="r" rtl="0">
              <a:spcBef>
                <a:spcPts val="0"/>
              </a:spcBef>
              <a:buNone/>
              <a:defRPr sz="1400">
                <a:solidFill>
                  <a:srgbClr val="000000"/>
                </a:solidFill>
                <a:latin typeface="Arial"/>
                <a:ea typeface="Arial"/>
                <a:cs typeface="Arial"/>
                <a:sym typeface="Arial"/>
              </a:defRPr>
            </a:lvl4pPr>
            <a:lvl5pPr marL="0" marR="0" lvl="4" indent="0" algn="r" rtl="0">
              <a:spcBef>
                <a:spcPts val="0"/>
              </a:spcBef>
              <a:buNone/>
              <a:defRPr sz="1400">
                <a:solidFill>
                  <a:srgbClr val="000000"/>
                </a:solidFill>
                <a:latin typeface="Arial"/>
                <a:ea typeface="Arial"/>
                <a:cs typeface="Arial"/>
                <a:sym typeface="Arial"/>
              </a:defRPr>
            </a:lvl5pPr>
            <a:lvl6pPr marL="0" marR="0" lvl="5" indent="0" algn="r" rtl="0">
              <a:spcBef>
                <a:spcPts val="0"/>
              </a:spcBef>
              <a:buNone/>
              <a:defRPr sz="1400">
                <a:solidFill>
                  <a:srgbClr val="000000"/>
                </a:solidFill>
                <a:latin typeface="Arial"/>
                <a:ea typeface="Arial"/>
                <a:cs typeface="Arial"/>
                <a:sym typeface="Arial"/>
              </a:defRPr>
            </a:lvl6pPr>
            <a:lvl7pPr marL="0" marR="0" lvl="6" indent="0" algn="r" rtl="0">
              <a:spcBef>
                <a:spcPts val="0"/>
              </a:spcBef>
              <a:buNone/>
              <a:defRPr sz="1400">
                <a:solidFill>
                  <a:srgbClr val="000000"/>
                </a:solidFill>
                <a:latin typeface="Arial"/>
                <a:ea typeface="Arial"/>
                <a:cs typeface="Arial"/>
                <a:sym typeface="Arial"/>
              </a:defRPr>
            </a:lvl7pPr>
            <a:lvl8pPr marL="0" marR="0" lvl="7" indent="0" algn="r" rtl="0">
              <a:spcBef>
                <a:spcPts val="0"/>
              </a:spcBef>
              <a:buNone/>
              <a:defRPr sz="1400">
                <a:solidFill>
                  <a:srgbClr val="000000"/>
                </a:solidFill>
                <a:latin typeface="Arial"/>
                <a:ea typeface="Arial"/>
                <a:cs typeface="Arial"/>
                <a:sym typeface="Arial"/>
              </a:defRPr>
            </a:lvl8pPr>
            <a:lvl9pPr marL="0" marR="0" lvl="8" indent="0" algn="r" rtl="0">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 name="Google Shape;4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3" name="Google Shape;53;p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4" name="Google Shape;54;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
        <p:cNvGrpSpPr/>
        <p:nvPr/>
      </p:nvGrpSpPr>
      <p:grpSpPr>
        <a:xfrm>
          <a:off x="0" y="0"/>
          <a:ext cx="0" cy="0"/>
          <a:chOff x="0" y="0"/>
          <a:chExt cx="0" cy="0"/>
        </a:xfrm>
      </p:grpSpPr>
      <p:sp>
        <p:nvSpPr>
          <p:cNvPr id="58" name="Google Shape;58;p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 name="Google Shape;59;p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60" name="Google Shape;60;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 name="Google Shape;65;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3" name="Google Shape;93;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4" name="Google Shape;94;p1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5" name="Google Shape;95;p1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6" name="Google Shape;96;p1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com/url?sa=i&amp;rct=j&amp;q=water+food+web&amp;source=images&amp;cd=&amp;cad=rja&amp;docid=3ILBcobs9NRuyM&amp;tbnid=b6YtXsnoIfGr4M:&amp;ved=0CAUQjRw&amp;url=http://mdk12.org/instruction/clg/public_release/biology/G3_E5_I3.html&amp;ei=wFO7Ud36NMWSqwHLyIDoAQ&amp;bvm=bv.47883778,d.aWM&amp;psig=AFQjCNGUOuyty3QQtfZ7APf9yICqavj5zA&amp;ust=1371317471077120"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m/url?sa=i&amp;rct=j&amp;q=water+food+web&amp;source=images&amp;cd=&amp;cad=rja&amp;docid=3ILBcobs9NRuyM&amp;tbnid=b6YtXsnoIfGr4M:&amp;ved=0CAUQjRw&amp;url=http://mdk12.org/instruction/clg/public_release/biology/G3_E5_I3.html&amp;ei=wFO7Ud36NMWSqwHLyIDoAQ&amp;bvm=bv.47883778,d.aWM&amp;psig=AFQjCNGUOuyty3QQtfZ7APf9yICqavj5zA&amp;ust=1371317471077120"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com/url?sa=i&amp;rct=j&amp;q=&amp;source=images&amp;cd=&amp;cad=rja&amp;docid=9wKjqL3cB3zvCM&amp;tbnid=Sy898EQbsLGDdM:&amp;ved=0CAUQjRw&amp;url=http://faculty.southwest.tn.edu/rburkett/ES%20-%20%20understanding_the_environment.htm&amp;ei=3C2_UYHINsG8rgGL8oGgDQ&amp;bvm=bv.47883778,d.aWM&amp;psig=AFQjCNFuXJhLXzvkfGq3wNefPUaP1YqVww&amp;ust=1371569947352438"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url?sa=i&amp;rct=j&amp;q=vegetarian+ecological+pyramid&amp;source=images&amp;cd=&amp;cad=rja&amp;docid=wK3lskog8oWcuM&amp;tbnid=K0KzLxkUGqma0M:&amp;ved=0CAUQjRw&amp;url=http://www.trunity.net/sam2/articles/view/177341/&amp;ei=8T2_Ub2LHpLlqAGbkYDoBg&amp;bvm=bv.47883778,d.aWM&amp;psig=AFQjCNGDrf0K0LnHyGgVe8_IuwTy5RTDqw&amp;ust=1371574094882486"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HG17TsgV_qI"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8"/>
          <p:cNvSpPr txBox="1">
            <a:spLocks noGrp="1"/>
          </p:cNvSpPr>
          <p:nvPr>
            <p:ph type="ctrTitle"/>
          </p:nvPr>
        </p:nvSpPr>
        <p:spPr>
          <a:xfrm>
            <a:off x="533400" y="304800"/>
            <a:ext cx="7772400" cy="14700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7030A0"/>
              </a:buClr>
              <a:buSzPts val="4400"/>
              <a:buFont typeface="Calibri"/>
              <a:buNone/>
            </a:pPr>
            <a:r>
              <a:rPr lang="en-US" u="sng">
                <a:solidFill>
                  <a:srgbClr val="674EA7"/>
                </a:solidFill>
                <a:latin typeface="Verdana"/>
                <a:ea typeface="Verdana"/>
                <a:cs typeface="Verdana"/>
                <a:sym typeface="Verdana"/>
              </a:rPr>
              <a:t>Ecological Pyramids</a:t>
            </a:r>
            <a:endParaRPr sz="4400" i="0" u="sng" strike="noStrike" cap="none">
              <a:solidFill>
                <a:srgbClr val="674EA7"/>
              </a:solidFill>
              <a:latin typeface="Verdana"/>
              <a:ea typeface="Verdana"/>
              <a:cs typeface="Verdana"/>
              <a:sym typeface="Verdana"/>
            </a:endParaRPr>
          </a:p>
        </p:txBody>
      </p:sp>
      <p:pic>
        <p:nvPicPr>
          <p:cNvPr id="186" name="Google Shape;186;p28" descr="http://www.biologycorner.com/resources/ecological_pyramid_forest_sm.png"/>
          <p:cNvPicPr preferRelativeResize="0"/>
          <p:nvPr/>
        </p:nvPicPr>
        <p:blipFill rotWithShape="1">
          <a:blip r:embed="rId3">
            <a:alphaModFix/>
          </a:blip>
          <a:srcRect/>
          <a:stretch/>
        </p:blipFill>
        <p:spPr>
          <a:xfrm>
            <a:off x="1486513" y="2238356"/>
            <a:ext cx="5866179" cy="439963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7"/>
          <p:cNvSpPr txBox="1">
            <a:spLocks noGrp="1"/>
          </p:cNvSpPr>
          <p:nvPr>
            <p:ph type="title"/>
          </p:nvPr>
        </p:nvSpPr>
        <p:spPr>
          <a:xfrm>
            <a:off x="74000" y="89625"/>
            <a:ext cx="64263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800" b="0" i="0" u="sng" strike="noStrike" cap="none">
                <a:solidFill>
                  <a:srgbClr val="0B5394"/>
                </a:solidFill>
                <a:latin typeface="Calibri"/>
                <a:ea typeface="Calibri"/>
                <a:cs typeface="Calibri"/>
                <a:sym typeface="Calibri"/>
              </a:rPr>
              <a:t>Energy Pyramid Model</a:t>
            </a:r>
            <a:endParaRPr sz="4800" b="0" i="0" u="sng" strike="noStrike" cap="none">
              <a:solidFill>
                <a:srgbClr val="0B5394"/>
              </a:solidFill>
              <a:latin typeface="Calibri"/>
              <a:ea typeface="Calibri"/>
              <a:cs typeface="Calibri"/>
              <a:sym typeface="Calibri"/>
            </a:endParaRPr>
          </a:p>
        </p:txBody>
      </p:sp>
      <p:sp>
        <p:nvSpPr>
          <p:cNvPr id="262" name="Google Shape;262;p37"/>
          <p:cNvSpPr txBox="1">
            <a:spLocks noGrp="1"/>
          </p:cNvSpPr>
          <p:nvPr>
            <p:ph type="body" idx="2"/>
          </p:nvPr>
        </p:nvSpPr>
        <p:spPr>
          <a:xfrm>
            <a:off x="5587550" y="1165950"/>
            <a:ext cx="3478200" cy="4184700"/>
          </a:xfrm>
          <a:prstGeom prst="rect">
            <a:avLst/>
          </a:prstGeom>
          <a:noFill/>
          <a:ln>
            <a:noFill/>
          </a:ln>
        </p:spPr>
        <p:txBody>
          <a:bodyPr spcFirstLastPara="1" wrap="square" lIns="91425" tIns="45700" rIns="91425" bIns="45700" anchor="t" anchorCtr="0">
            <a:noAutofit/>
          </a:bodyPr>
          <a:lstStyle/>
          <a:p>
            <a:pPr marL="342900" marR="0" lvl="0" indent="-375920" algn="l" rtl="0">
              <a:lnSpc>
                <a:spcPct val="80000"/>
              </a:lnSpc>
              <a:spcBef>
                <a:spcPts val="0"/>
              </a:spcBef>
              <a:spcAft>
                <a:spcPts val="0"/>
              </a:spcAft>
              <a:buClr>
                <a:schemeClr val="dk1"/>
              </a:buClr>
              <a:buSzPts val="3000"/>
              <a:buFont typeface="Arial"/>
              <a:buChar char="•"/>
            </a:pPr>
            <a:r>
              <a:rPr lang="en-US" sz="3000" b="0" i="0" u="none" strike="noStrike" cap="none">
                <a:solidFill>
                  <a:schemeClr val="dk1"/>
                </a:solidFill>
                <a:latin typeface="Calibri"/>
                <a:ea typeface="Calibri"/>
                <a:cs typeface="Calibri"/>
                <a:sym typeface="Calibri"/>
              </a:rPr>
              <a:t>An </a:t>
            </a:r>
            <a:r>
              <a:rPr lang="en-US" sz="3000" b="0" i="0" u="sng" strike="noStrike" cap="none">
                <a:solidFill>
                  <a:srgbClr val="FF0000"/>
                </a:solidFill>
                <a:latin typeface="Calibri"/>
                <a:ea typeface="Calibri"/>
                <a:cs typeface="Calibri"/>
                <a:sym typeface="Calibri"/>
              </a:rPr>
              <a:t>energy pyramid</a:t>
            </a:r>
            <a:r>
              <a:rPr lang="en-US" sz="3000" b="0" i="0" u="none" strike="noStrike" cap="none">
                <a:solidFill>
                  <a:schemeClr val="dk1"/>
                </a:solidFill>
                <a:latin typeface="Calibri"/>
                <a:ea typeface="Calibri"/>
                <a:cs typeface="Calibri"/>
                <a:sym typeface="Calibri"/>
              </a:rPr>
              <a:t> is a diagram that compares energy used by producers</a:t>
            </a:r>
            <a:r>
              <a:rPr lang="en-US" sz="3000"/>
              <a:t> and consumers at each trophic (feeding) level.</a:t>
            </a:r>
            <a:endParaRPr sz="3000" b="0" i="0" u="none" strike="noStrike" cap="none">
              <a:solidFill>
                <a:schemeClr val="dk1"/>
              </a:solidFill>
              <a:latin typeface="Calibri"/>
              <a:ea typeface="Calibri"/>
              <a:cs typeface="Calibri"/>
              <a:sym typeface="Calibri"/>
            </a:endParaRPr>
          </a:p>
          <a:p>
            <a:pPr marL="342900" marR="0" lvl="0" indent="0" algn="l" rtl="0">
              <a:lnSpc>
                <a:spcPct val="80000"/>
              </a:lnSpc>
              <a:spcBef>
                <a:spcPts val="0"/>
              </a:spcBef>
              <a:spcAft>
                <a:spcPts val="0"/>
              </a:spcAft>
              <a:buNone/>
            </a:pPr>
            <a:endParaRPr sz="3000"/>
          </a:p>
          <a:p>
            <a:pPr marL="342900" marR="0" lvl="0" indent="-375920" algn="l" rtl="0">
              <a:lnSpc>
                <a:spcPct val="80000"/>
              </a:lnSpc>
              <a:spcBef>
                <a:spcPts val="496"/>
              </a:spcBef>
              <a:spcAft>
                <a:spcPts val="0"/>
              </a:spcAft>
              <a:buClr>
                <a:schemeClr val="dk1"/>
              </a:buClr>
              <a:buSzPts val="3000"/>
              <a:buFont typeface="Arial"/>
              <a:buChar char="•"/>
            </a:pPr>
            <a:r>
              <a:rPr lang="en-US" sz="3000"/>
              <a:t>Each level of the pyramid is called a </a:t>
            </a:r>
            <a:r>
              <a:rPr lang="en-US" sz="3000" u="sng">
                <a:solidFill>
                  <a:srgbClr val="FF0000"/>
                </a:solidFill>
              </a:rPr>
              <a:t>trophic level</a:t>
            </a:r>
            <a:r>
              <a:rPr lang="en-US" sz="3000"/>
              <a:t>.</a:t>
            </a:r>
            <a:endParaRPr sz="3000"/>
          </a:p>
        </p:txBody>
      </p:sp>
      <p:pic>
        <p:nvPicPr>
          <p:cNvPr id="263" name="Google Shape;263;p37"/>
          <p:cNvPicPr preferRelativeResize="0"/>
          <p:nvPr/>
        </p:nvPicPr>
        <p:blipFill>
          <a:blip r:embed="rId3">
            <a:alphaModFix/>
          </a:blip>
          <a:stretch>
            <a:fillRect/>
          </a:stretch>
        </p:blipFill>
        <p:spPr>
          <a:xfrm>
            <a:off x="74000" y="2468200"/>
            <a:ext cx="5636899" cy="3650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8"/>
          <p:cNvSpPr txBox="1">
            <a:spLocks noGrp="1"/>
          </p:cNvSpPr>
          <p:nvPr>
            <p:ph type="title"/>
          </p:nvPr>
        </p:nvSpPr>
        <p:spPr>
          <a:xfrm>
            <a:off x="74000" y="89625"/>
            <a:ext cx="64263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800" b="0" i="0" u="sng" strike="noStrike" cap="none">
                <a:solidFill>
                  <a:srgbClr val="0B5394"/>
                </a:solidFill>
                <a:latin typeface="Calibri"/>
                <a:ea typeface="Calibri"/>
                <a:cs typeface="Calibri"/>
                <a:sym typeface="Calibri"/>
              </a:rPr>
              <a:t>Energy Pyramid Model</a:t>
            </a:r>
            <a:endParaRPr sz="4800" b="0" i="0" u="sng" strike="noStrike" cap="none">
              <a:solidFill>
                <a:srgbClr val="0B5394"/>
              </a:solidFill>
              <a:latin typeface="Calibri"/>
              <a:ea typeface="Calibri"/>
              <a:cs typeface="Calibri"/>
              <a:sym typeface="Calibri"/>
            </a:endParaRPr>
          </a:p>
        </p:txBody>
      </p:sp>
      <p:sp>
        <p:nvSpPr>
          <p:cNvPr id="269" name="Google Shape;269;p38"/>
          <p:cNvSpPr txBox="1">
            <a:spLocks noGrp="1"/>
          </p:cNvSpPr>
          <p:nvPr>
            <p:ph type="body" idx="2"/>
          </p:nvPr>
        </p:nvSpPr>
        <p:spPr>
          <a:xfrm>
            <a:off x="460800" y="996625"/>
            <a:ext cx="8683200" cy="2738400"/>
          </a:xfrm>
          <a:prstGeom prst="rect">
            <a:avLst/>
          </a:prstGeom>
          <a:noFill/>
          <a:ln>
            <a:noFill/>
          </a:ln>
        </p:spPr>
        <p:txBody>
          <a:bodyPr spcFirstLastPara="1" wrap="square" lIns="91425" tIns="45700" rIns="91425" bIns="45700" anchor="t" anchorCtr="0">
            <a:noAutofit/>
          </a:bodyPr>
          <a:lstStyle/>
          <a:p>
            <a:pPr marL="342900" marR="0" lvl="0" indent="0" algn="l" rtl="0">
              <a:lnSpc>
                <a:spcPct val="80000"/>
              </a:lnSpc>
              <a:spcBef>
                <a:spcPts val="0"/>
              </a:spcBef>
              <a:spcAft>
                <a:spcPts val="0"/>
              </a:spcAft>
              <a:buNone/>
            </a:pPr>
            <a:endParaRPr sz="2400"/>
          </a:p>
          <a:p>
            <a:pPr marL="342900" marR="0" lvl="0" indent="0" algn="l" rtl="0">
              <a:lnSpc>
                <a:spcPct val="80000"/>
              </a:lnSpc>
              <a:spcBef>
                <a:spcPts val="496"/>
              </a:spcBef>
              <a:spcAft>
                <a:spcPts val="0"/>
              </a:spcAft>
              <a:buNone/>
            </a:pPr>
            <a:r>
              <a:rPr lang="en-US" sz="3000"/>
              <a:t>Energy pyramids show 1 food chain in a food web. Producers are at the bottom of the food chain, so they appear at the bottom of the pyramid. Primary consumers are next and so on till the chain ends.</a:t>
            </a:r>
            <a:endParaRPr sz="3000"/>
          </a:p>
        </p:txBody>
      </p:sp>
      <p:pic>
        <p:nvPicPr>
          <p:cNvPr id="270" name="Google Shape;270;p38"/>
          <p:cNvPicPr preferRelativeResize="0"/>
          <p:nvPr/>
        </p:nvPicPr>
        <p:blipFill>
          <a:blip r:embed="rId3">
            <a:alphaModFix/>
          </a:blip>
          <a:stretch>
            <a:fillRect/>
          </a:stretch>
        </p:blipFill>
        <p:spPr>
          <a:xfrm>
            <a:off x="2210900" y="3629900"/>
            <a:ext cx="4722200" cy="317264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9"/>
          <p:cNvSpPr txBox="1">
            <a:spLocks noGrp="1"/>
          </p:cNvSpPr>
          <p:nvPr>
            <p:ph type="title"/>
          </p:nvPr>
        </p:nvSpPr>
        <p:spPr>
          <a:xfrm>
            <a:off x="74000" y="89625"/>
            <a:ext cx="64263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800" b="0" i="0" u="sng" strike="noStrike" cap="none">
                <a:solidFill>
                  <a:srgbClr val="0B5394"/>
                </a:solidFill>
                <a:latin typeface="Calibri"/>
                <a:ea typeface="Calibri"/>
                <a:cs typeface="Calibri"/>
                <a:sym typeface="Calibri"/>
              </a:rPr>
              <a:t>Energy Pyramid Model</a:t>
            </a:r>
            <a:endParaRPr sz="4800" b="0" i="0" u="sng" strike="noStrike" cap="none">
              <a:solidFill>
                <a:srgbClr val="0B5394"/>
              </a:solidFill>
              <a:latin typeface="Calibri"/>
              <a:ea typeface="Calibri"/>
              <a:cs typeface="Calibri"/>
              <a:sym typeface="Calibri"/>
            </a:endParaRPr>
          </a:p>
        </p:txBody>
      </p:sp>
      <p:sp>
        <p:nvSpPr>
          <p:cNvPr id="276" name="Google Shape;276;p39"/>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277" name="Google Shape;277;p39"/>
          <p:cNvSpPr txBox="1">
            <a:spLocks noGrp="1"/>
          </p:cNvSpPr>
          <p:nvPr>
            <p:ph type="body" idx="2"/>
          </p:nvPr>
        </p:nvSpPr>
        <p:spPr>
          <a:xfrm>
            <a:off x="5027000" y="1165950"/>
            <a:ext cx="4038600" cy="4526100"/>
          </a:xfrm>
          <a:prstGeom prst="rect">
            <a:avLst/>
          </a:prstGeom>
          <a:noFill/>
          <a:ln>
            <a:noFill/>
          </a:ln>
        </p:spPr>
        <p:txBody>
          <a:bodyPr spcFirstLastPara="1" wrap="square" lIns="91425" tIns="45700" rIns="91425" bIns="45700" anchor="t" anchorCtr="0">
            <a:noAutofit/>
          </a:bodyPr>
          <a:lstStyle/>
          <a:p>
            <a:pPr marL="342900" marR="0" lvl="0" indent="-375920" algn="l" rtl="0">
              <a:lnSpc>
                <a:spcPct val="80000"/>
              </a:lnSpc>
              <a:spcBef>
                <a:spcPts val="496"/>
              </a:spcBef>
              <a:spcAft>
                <a:spcPts val="0"/>
              </a:spcAft>
              <a:buClr>
                <a:schemeClr val="dk1"/>
              </a:buClr>
              <a:buSzPts val="3000"/>
              <a:buFont typeface="Arial"/>
              <a:buChar char="•"/>
            </a:pPr>
            <a:r>
              <a:rPr lang="en-US" sz="3000"/>
              <a:t>10% of the energy available within one trophic level is transferred to the next. </a:t>
            </a:r>
            <a:endParaRPr sz="3000"/>
          </a:p>
          <a:p>
            <a:pPr marL="342900" marR="0" lvl="0" indent="0" algn="l" rtl="0">
              <a:lnSpc>
                <a:spcPct val="80000"/>
              </a:lnSpc>
              <a:spcBef>
                <a:spcPts val="496"/>
              </a:spcBef>
              <a:spcAft>
                <a:spcPts val="0"/>
              </a:spcAft>
              <a:buNone/>
            </a:pPr>
            <a:endParaRPr sz="3000"/>
          </a:p>
          <a:p>
            <a:pPr marL="342900" marR="0" lvl="0" indent="-375920" algn="l" rtl="0">
              <a:lnSpc>
                <a:spcPct val="80000"/>
              </a:lnSpc>
              <a:spcBef>
                <a:spcPts val="496"/>
              </a:spcBef>
              <a:spcAft>
                <a:spcPts val="0"/>
              </a:spcAft>
              <a:buClr>
                <a:schemeClr val="dk1"/>
              </a:buClr>
              <a:buSzPts val="3000"/>
              <a:buFont typeface="Arial"/>
              <a:buChar char="•"/>
            </a:pPr>
            <a:r>
              <a:rPr lang="en-US" sz="3000"/>
              <a:t>On average 90% of the energy is either not consumed, or lost through waste and heat.</a:t>
            </a:r>
            <a:endParaRPr sz="3000"/>
          </a:p>
        </p:txBody>
      </p:sp>
      <p:pic>
        <p:nvPicPr>
          <p:cNvPr id="278" name="Google Shape;278;p39" descr="http://media-3.web.britannica.com/eb-media/00/95200-004-52061B80.gif"/>
          <p:cNvPicPr preferRelativeResize="0"/>
          <p:nvPr/>
        </p:nvPicPr>
        <p:blipFill rotWithShape="1">
          <a:blip r:embed="rId3">
            <a:alphaModFix/>
          </a:blip>
          <a:srcRect/>
          <a:stretch/>
        </p:blipFill>
        <p:spPr>
          <a:xfrm>
            <a:off x="304800" y="1447800"/>
            <a:ext cx="4463415" cy="5029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0"/>
          <p:cNvSpPr txBox="1">
            <a:spLocks noGrp="1"/>
          </p:cNvSpPr>
          <p:nvPr>
            <p:ph type="title"/>
          </p:nvPr>
        </p:nvSpPr>
        <p:spPr>
          <a:xfrm>
            <a:off x="74000" y="89625"/>
            <a:ext cx="64263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800" b="0" i="0" u="sng" strike="noStrike" cap="none">
                <a:solidFill>
                  <a:srgbClr val="0B5394"/>
                </a:solidFill>
                <a:latin typeface="Calibri"/>
                <a:ea typeface="Calibri"/>
                <a:cs typeface="Calibri"/>
                <a:sym typeface="Calibri"/>
              </a:rPr>
              <a:t>Energy Pyramid Model</a:t>
            </a:r>
            <a:endParaRPr sz="4800" b="0" i="0" u="sng" strike="noStrike" cap="none">
              <a:solidFill>
                <a:srgbClr val="0B5394"/>
              </a:solidFill>
              <a:latin typeface="Calibri"/>
              <a:ea typeface="Calibri"/>
              <a:cs typeface="Calibri"/>
              <a:sym typeface="Calibri"/>
            </a:endParaRPr>
          </a:p>
        </p:txBody>
      </p:sp>
      <p:sp>
        <p:nvSpPr>
          <p:cNvPr id="284" name="Google Shape;284;p40"/>
          <p:cNvSpPr txBox="1">
            <a:spLocks noGrp="1"/>
          </p:cNvSpPr>
          <p:nvPr>
            <p:ph type="body" idx="2"/>
          </p:nvPr>
        </p:nvSpPr>
        <p:spPr>
          <a:xfrm>
            <a:off x="5027000" y="1165950"/>
            <a:ext cx="4038600" cy="4526100"/>
          </a:xfrm>
          <a:prstGeom prst="rect">
            <a:avLst/>
          </a:prstGeom>
          <a:noFill/>
          <a:ln>
            <a:noFill/>
          </a:ln>
        </p:spPr>
        <p:txBody>
          <a:bodyPr spcFirstLastPara="1" wrap="square" lIns="91425" tIns="45700" rIns="91425" bIns="45700" anchor="t" anchorCtr="0">
            <a:noAutofit/>
          </a:bodyPr>
          <a:lstStyle/>
          <a:p>
            <a:pPr marL="342900" marR="0" lvl="0" indent="0" algn="l" rtl="0">
              <a:lnSpc>
                <a:spcPct val="80000"/>
              </a:lnSpc>
              <a:spcBef>
                <a:spcPts val="496"/>
              </a:spcBef>
              <a:spcAft>
                <a:spcPts val="0"/>
              </a:spcAft>
              <a:buNone/>
            </a:pPr>
            <a:r>
              <a:rPr lang="en-US" sz="3000"/>
              <a:t>Because of this exponential loss of energy, there reaches a limit in every food chain where there is no longer enough energy to support a higher trophic level.</a:t>
            </a:r>
            <a:endParaRPr sz="3000"/>
          </a:p>
        </p:txBody>
      </p:sp>
      <p:pic>
        <p:nvPicPr>
          <p:cNvPr id="285" name="Google Shape;285;p40"/>
          <p:cNvPicPr preferRelativeResize="0"/>
          <p:nvPr/>
        </p:nvPicPr>
        <p:blipFill>
          <a:blip r:embed="rId3">
            <a:alphaModFix/>
          </a:blip>
          <a:stretch>
            <a:fillRect/>
          </a:stretch>
        </p:blipFill>
        <p:spPr>
          <a:xfrm>
            <a:off x="152400" y="1385025"/>
            <a:ext cx="4722200" cy="49213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74000" y="89625"/>
            <a:ext cx="64263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800" b="0" i="0" u="sng" strike="noStrike" cap="none">
                <a:solidFill>
                  <a:srgbClr val="0B5394"/>
                </a:solidFill>
                <a:latin typeface="Calibri"/>
                <a:ea typeface="Calibri"/>
                <a:cs typeface="Calibri"/>
                <a:sym typeface="Calibri"/>
              </a:rPr>
              <a:t>Energy Pyramid Model</a:t>
            </a:r>
            <a:endParaRPr sz="4800" b="0" i="0" u="sng" strike="noStrike" cap="none">
              <a:solidFill>
                <a:srgbClr val="0B5394"/>
              </a:solidFill>
              <a:latin typeface="Calibri"/>
              <a:ea typeface="Calibri"/>
              <a:cs typeface="Calibri"/>
              <a:sym typeface="Calibri"/>
            </a:endParaRPr>
          </a:p>
        </p:txBody>
      </p:sp>
      <p:sp>
        <p:nvSpPr>
          <p:cNvPr id="291" name="Google Shape;291;p41"/>
          <p:cNvSpPr txBox="1">
            <a:spLocks noGrp="1"/>
          </p:cNvSpPr>
          <p:nvPr>
            <p:ph type="body" idx="2"/>
          </p:nvPr>
        </p:nvSpPr>
        <p:spPr>
          <a:xfrm>
            <a:off x="5027000" y="1165950"/>
            <a:ext cx="4038600" cy="2334600"/>
          </a:xfrm>
          <a:prstGeom prst="rect">
            <a:avLst/>
          </a:prstGeom>
          <a:noFill/>
          <a:ln>
            <a:noFill/>
          </a:ln>
        </p:spPr>
        <p:txBody>
          <a:bodyPr spcFirstLastPara="1" wrap="square" lIns="91425" tIns="45700" rIns="91425" bIns="45700" anchor="t" anchorCtr="0">
            <a:noAutofit/>
          </a:bodyPr>
          <a:lstStyle/>
          <a:p>
            <a:pPr marL="342900" marR="0" lvl="0" indent="0" algn="l" rtl="0">
              <a:lnSpc>
                <a:spcPct val="80000"/>
              </a:lnSpc>
              <a:spcBef>
                <a:spcPts val="496"/>
              </a:spcBef>
              <a:spcAft>
                <a:spcPts val="0"/>
              </a:spcAft>
              <a:buNone/>
            </a:pPr>
            <a:r>
              <a:rPr lang="en-US" sz="3600">
                <a:latin typeface="Merriweather"/>
                <a:ea typeface="Merriweather"/>
                <a:cs typeface="Merriweather"/>
                <a:sym typeface="Merriweather"/>
              </a:rPr>
              <a:t>Metric units of energy include:</a:t>
            </a:r>
            <a:endParaRPr sz="3600">
              <a:latin typeface="Merriweather"/>
              <a:ea typeface="Merriweather"/>
              <a:cs typeface="Merriweather"/>
              <a:sym typeface="Merriweather"/>
            </a:endParaRPr>
          </a:p>
          <a:p>
            <a:pPr marL="742950" marR="0" lvl="1" indent="-298450" algn="l" rtl="0">
              <a:lnSpc>
                <a:spcPct val="80000"/>
              </a:lnSpc>
              <a:spcBef>
                <a:spcPts val="496"/>
              </a:spcBef>
              <a:spcAft>
                <a:spcPts val="0"/>
              </a:spcAft>
              <a:buSzPts val="3000"/>
              <a:buFont typeface="Merriweather"/>
              <a:buChar char="–"/>
            </a:pPr>
            <a:r>
              <a:rPr lang="en-US" sz="3000">
                <a:latin typeface="Merriweather"/>
                <a:ea typeface="Merriweather"/>
                <a:cs typeface="Merriweather"/>
                <a:sym typeface="Merriweather"/>
              </a:rPr>
              <a:t>calories (c)</a:t>
            </a:r>
            <a:endParaRPr sz="3000">
              <a:latin typeface="Merriweather"/>
              <a:ea typeface="Merriweather"/>
              <a:cs typeface="Merriweather"/>
              <a:sym typeface="Merriweather"/>
            </a:endParaRPr>
          </a:p>
          <a:p>
            <a:pPr marL="742950" marR="0" lvl="1" indent="-298450" algn="l" rtl="0">
              <a:lnSpc>
                <a:spcPct val="80000"/>
              </a:lnSpc>
              <a:spcBef>
                <a:spcPts val="496"/>
              </a:spcBef>
              <a:spcAft>
                <a:spcPts val="0"/>
              </a:spcAft>
              <a:buSzPts val="3000"/>
              <a:buFont typeface="Merriweather"/>
              <a:buChar char="–"/>
            </a:pPr>
            <a:r>
              <a:rPr lang="en-US" sz="3000">
                <a:latin typeface="Merriweather"/>
                <a:ea typeface="Merriweather"/>
                <a:cs typeface="Merriweather"/>
                <a:sym typeface="Merriweather"/>
              </a:rPr>
              <a:t>joules (j)</a:t>
            </a:r>
            <a:endParaRPr sz="3000">
              <a:latin typeface="Merriweather"/>
              <a:ea typeface="Merriweather"/>
              <a:cs typeface="Merriweather"/>
              <a:sym typeface="Merriweather"/>
            </a:endParaRPr>
          </a:p>
          <a:p>
            <a:pPr marL="0" marR="0" lvl="0" indent="0" algn="l" rtl="0">
              <a:lnSpc>
                <a:spcPct val="80000"/>
              </a:lnSpc>
              <a:spcBef>
                <a:spcPts val="496"/>
              </a:spcBef>
              <a:spcAft>
                <a:spcPts val="0"/>
              </a:spcAft>
              <a:buNone/>
            </a:pPr>
            <a:endParaRPr sz="2400"/>
          </a:p>
          <a:p>
            <a:pPr marL="0" marR="0" lvl="0" indent="0" algn="l" rtl="0">
              <a:lnSpc>
                <a:spcPct val="80000"/>
              </a:lnSpc>
              <a:spcBef>
                <a:spcPts val="496"/>
              </a:spcBef>
              <a:spcAft>
                <a:spcPts val="0"/>
              </a:spcAft>
              <a:buNone/>
            </a:pPr>
            <a:endParaRPr sz="2400"/>
          </a:p>
        </p:txBody>
      </p:sp>
      <p:sp>
        <p:nvSpPr>
          <p:cNvPr id="292" name="Google Shape;292;p41"/>
          <p:cNvSpPr txBox="1"/>
          <p:nvPr/>
        </p:nvSpPr>
        <p:spPr>
          <a:xfrm>
            <a:off x="5069500" y="4450300"/>
            <a:ext cx="3429000" cy="175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rgbClr val="990000"/>
                </a:solidFill>
                <a:latin typeface="Permanent Marker"/>
                <a:ea typeface="Permanent Marker"/>
                <a:cs typeface="Permanent Marker"/>
                <a:sym typeface="Permanent Marker"/>
              </a:rPr>
              <a:t>How many calories are in a kilocalorie?</a:t>
            </a:r>
            <a:endParaRPr sz="3000">
              <a:solidFill>
                <a:srgbClr val="990000"/>
              </a:solidFill>
              <a:latin typeface="Permanent Marker"/>
              <a:ea typeface="Permanent Marker"/>
              <a:cs typeface="Permanent Marker"/>
              <a:sym typeface="Permanent Marker"/>
            </a:endParaRPr>
          </a:p>
          <a:p>
            <a:pPr marL="0" lvl="0" indent="0" algn="l" rtl="0">
              <a:spcBef>
                <a:spcPts val="0"/>
              </a:spcBef>
              <a:spcAft>
                <a:spcPts val="0"/>
              </a:spcAft>
              <a:buNone/>
            </a:pPr>
            <a:endParaRPr/>
          </a:p>
        </p:txBody>
      </p:sp>
      <p:pic>
        <p:nvPicPr>
          <p:cNvPr id="293" name="Google Shape;293;p41"/>
          <p:cNvPicPr preferRelativeResize="0"/>
          <p:nvPr/>
        </p:nvPicPr>
        <p:blipFill>
          <a:blip r:embed="rId3">
            <a:alphaModFix/>
          </a:blip>
          <a:stretch>
            <a:fillRect/>
          </a:stretch>
        </p:blipFill>
        <p:spPr>
          <a:xfrm>
            <a:off x="0" y="1432750"/>
            <a:ext cx="4764701" cy="2382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2"/>
          <p:cNvSpPr txBox="1">
            <a:spLocks noGrp="1"/>
          </p:cNvSpPr>
          <p:nvPr>
            <p:ph type="title"/>
          </p:nvPr>
        </p:nvSpPr>
        <p:spPr>
          <a:xfrm>
            <a:off x="-1158625" y="126613"/>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Student Task</a:t>
            </a:r>
            <a:endParaRPr sz="4400" b="0" i="0" u="none" strike="noStrike" cap="none">
              <a:solidFill>
                <a:schemeClr val="dk1"/>
              </a:solidFill>
              <a:latin typeface="Calibri"/>
              <a:ea typeface="Calibri"/>
              <a:cs typeface="Calibri"/>
              <a:sym typeface="Calibri"/>
            </a:endParaRPr>
          </a:p>
        </p:txBody>
      </p:sp>
      <p:sp>
        <p:nvSpPr>
          <p:cNvPr id="299" name="Google Shape;299;p42"/>
          <p:cNvSpPr txBox="1">
            <a:spLocks noGrp="1"/>
          </p:cNvSpPr>
          <p:nvPr>
            <p:ph type="body" idx="1"/>
          </p:nvPr>
        </p:nvSpPr>
        <p:spPr>
          <a:xfrm>
            <a:off x="0" y="1493950"/>
            <a:ext cx="4038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2480"/>
              <a:buFont typeface="Arial"/>
              <a:buChar char="•"/>
            </a:pPr>
            <a:r>
              <a:rPr lang="en-US" sz="2480" b="0" i="0" u="none" strike="noStrike" cap="none">
                <a:solidFill>
                  <a:schemeClr val="dk1"/>
                </a:solidFill>
                <a:latin typeface="Calibri"/>
                <a:ea typeface="Calibri"/>
                <a:cs typeface="Calibri"/>
                <a:sym typeface="Calibri"/>
              </a:rPr>
              <a:t>Study the food web and convert a food chain from it into an energy pyramid model.  </a:t>
            </a:r>
            <a:endParaRPr sz="2480" b="0" i="0" u="none" strike="noStrike" cap="none">
              <a:solidFill>
                <a:schemeClr val="dk1"/>
              </a:solidFill>
              <a:latin typeface="Calibri"/>
              <a:ea typeface="Calibri"/>
              <a:cs typeface="Calibri"/>
              <a:sym typeface="Calibri"/>
            </a:endParaRPr>
          </a:p>
          <a:p>
            <a:pPr marL="342900" marR="0" lvl="0" indent="-342900" algn="l" rtl="0">
              <a:lnSpc>
                <a:spcPct val="80000"/>
              </a:lnSpc>
              <a:spcBef>
                <a:spcPts val="496"/>
              </a:spcBef>
              <a:spcAft>
                <a:spcPts val="0"/>
              </a:spcAft>
              <a:buClr>
                <a:schemeClr val="dk1"/>
              </a:buClr>
              <a:buSzPts val="2480"/>
              <a:buFont typeface="Arial"/>
              <a:buChar char="•"/>
            </a:pPr>
            <a:r>
              <a:rPr lang="en-US" sz="2480" b="0" i="0" u="none" strike="noStrike" cap="none">
                <a:solidFill>
                  <a:schemeClr val="dk1"/>
                </a:solidFill>
                <a:latin typeface="Calibri"/>
                <a:ea typeface="Calibri"/>
                <a:cs typeface="Calibri"/>
                <a:sym typeface="Calibri"/>
              </a:rPr>
              <a:t>The autotrophs in this food web start off with 123,000 kilojoules of energy and the decomposers are included on the outside of the pyramid. </a:t>
            </a:r>
            <a:endParaRPr sz="2480" b="0" i="0" u="none" strike="noStrike" cap="none">
              <a:solidFill>
                <a:schemeClr val="dk1"/>
              </a:solidFill>
              <a:latin typeface="Calibri"/>
              <a:ea typeface="Calibri"/>
              <a:cs typeface="Calibri"/>
              <a:sym typeface="Calibri"/>
            </a:endParaRPr>
          </a:p>
          <a:p>
            <a:pPr marL="342900" marR="0" lvl="0" indent="-342900" algn="l" rtl="0">
              <a:lnSpc>
                <a:spcPct val="80000"/>
              </a:lnSpc>
              <a:spcBef>
                <a:spcPts val="496"/>
              </a:spcBef>
              <a:spcAft>
                <a:spcPts val="0"/>
              </a:spcAft>
              <a:buClr>
                <a:schemeClr val="dk1"/>
              </a:buClr>
              <a:buSzPts val="2480"/>
              <a:buFont typeface="Arial"/>
              <a:buChar char="•"/>
            </a:pPr>
            <a:r>
              <a:rPr lang="en-US" sz="2480" b="0" i="0" u="none" strike="noStrike" cap="none">
                <a:solidFill>
                  <a:schemeClr val="dk1"/>
                </a:solidFill>
                <a:latin typeface="Calibri"/>
                <a:ea typeface="Calibri"/>
                <a:cs typeface="Calibri"/>
                <a:sym typeface="Calibri"/>
              </a:rPr>
              <a:t> Also label the levels with the terms on paper</a:t>
            </a:r>
            <a:endParaRPr sz="2480" b="0" i="0" u="none" strike="noStrike" cap="none">
              <a:solidFill>
                <a:schemeClr val="dk1"/>
              </a:solidFill>
              <a:latin typeface="Calibri"/>
              <a:ea typeface="Calibri"/>
              <a:cs typeface="Calibri"/>
              <a:sym typeface="Calibri"/>
            </a:endParaRPr>
          </a:p>
          <a:p>
            <a:pPr marL="342900" marR="0" lvl="0" indent="-185420" algn="l" rtl="0">
              <a:lnSpc>
                <a:spcPct val="80000"/>
              </a:lnSpc>
              <a:spcBef>
                <a:spcPts val="496"/>
              </a:spcBef>
              <a:spcAft>
                <a:spcPts val="0"/>
              </a:spcAft>
              <a:buClr>
                <a:schemeClr val="dk1"/>
              </a:buClr>
              <a:buSzPts val="2480"/>
              <a:buFont typeface="Arial"/>
              <a:buNone/>
            </a:pPr>
            <a:endParaRPr sz="2480" b="0" i="0" u="none" strike="noStrike" cap="none">
              <a:solidFill>
                <a:schemeClr val="dk1"/>
              </a:solidFill>
              <a:latin typeface="Calibri"/>
              <a:ea typeface="Calibri"/>
              <a:cs typeface="Calibri"/>
              <a:sym typeface="Calibri"/>
            </a:endParaRPr>
          </a:p>
        </p:txBody>
      </p:sp>
      <p:pic>
        <p:nvPicPr>
          <p:cNvPr id="300" name="Google Shape;300;p42" descr="http://1.bp.blogspot.com/-di2t4svLSzM/TVlchmf11BI/AAAAAAAAAAQ/4g7o9jjmS2k/s1600/0_quiz-2.1-07.gif"/>
          <p:cNvPicPr preferRelativeResize="0"/>
          <p:nvPr/>
        </p:nvPicPr>
        <p:blipFill rotWithShape="1">
          <a:blip r:embed="rId3">
            <a:alphaModFix/>
          </a:blip>
          <a:srcRect/>
          <a:stretch/>
        </p:blipFill>
        <p:spPr>
          <a:xfrm>
            <a:off x="4778825" y="1722687"/>
            <a:ext cx="4365175" cy="406851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3"/>
          <p:cNvSpPr>
            <a:spLocks noGrp="1"/>
          </p:cNvSpPr>
          <p:nvPr>
            <p:ph type="body" idx="1"/>
          </p:nvPr>
        </p:nvSpPr>
        <p:spPr>
          <a:xfrm>
            <a:off x="457200" y="1600200"/>
            <a:ext cx="4038600" cy="4525963"/>
          </a:xfrm>
          <a:prstGeom prst="triangle">
            <a:avLst>
              <a:gd name="adj" fmla="val 50000"/>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342900" marR="0" lvl="0" indent="-139700" algn="l" rtl="0">
              <a:spcBef>
                <a:spcPts val="0"/>
              </a:spcBef>
              <a:spcAft>
                <a:spcPts val="0"/>
              </a:spcAft>
              <a:buClr>
                <a:schemeClr val="dk1"/>
              </a:buClr>
              <a:buSzPts val="3200"/>
              <a:buFont typeface="Arial"/>
              <a:buNone/>
            </a:pPr>
            <a:endParaRPr sz="3200" b="0" i="0" u="none" strike="noStrike" cap="none">
              <a:solidFill>
                <a:schemeClr val="lt1"/>
              </a:solidFill>
              <a:latin typeface="Calibri"/>
              <a:ea typeface="Calibri"/>
              <a:cs typeface="Calibri"/>
              <a:sym typeface="Calibri"/>
            </a:endParaRPr>
          </a:p>
        </p:txBody>
      </p:sp>
      <p:pic>
        <p:nvPicPr>
          <p:cNvPr id="306" name="Google Shape;306;p43" descr="http://1.bp.blogspot.com/-di2t4svLSzM/TVlchmf11BI/AAAAAAAAAAQ/4g7o9jjmS2k/s1600/0_quiz-2.1-07.gif"/>
          <p:cNvPicPr preferRelativeResize="0">
            <a:picLocks noGrp="1"/>
          </p:cNvPicPr>
          <p:nvPr>
            <p:ph type="body" idx="2"/>
          </p:nvPr>
        </p:nvPicPr>
        <p:blipFill rotWithShape="1">
          <a:blip r:embed="rId3">
            <a:alphaModFix/>
          </a:blip>
          <a:srcRect/>
          <a:stretch/>
        </p:blipFill>
        <p:spPr>
          <a:xfrm>
            <a:off x="5486400" y="-53321"/>
            <a:ext cx="3628292" cy="3057387"/>
          </a:xfrm>
          <a:prstGeom prst="rect">
            <a:avLst/>
          </a:prstGeom>
          <a:noFill/>
          <a:ln>
            <a:noFill/>
          </a:ln>
        </p:spPr>
      </p:pic>
      <p:cxnSp>
        <p:nvCxnSpPr>
          <p:cNvPr id="307" name="Google Shape;307;p43"/>
          <p:cNvCxnSpPr/>
          <p:nvPr/>
        </p:nvCxnSpPr>
        <p:spPr>
          <a:xfrm>
            <a:off x="838200" y="5257800"/>
            <a:ext cx="3276600" cy="0"/>
          </a:xfrm>
          <a:prstGeom prst="straightConnector1">
            <a:avLst/>
          </a:prstGeom>
          <a:noFill/>
          <a:ln w="9525" cap="flat" cmpd="sng">
            <a:solidFill>
              <a:srgbClr val="4A7DBA"/>
            </a:solidFill>
            <a:prstDash val="solid"/>
            <a:round/>
            <a:headEnd type="none" w="sm" len="sm"/>
            <a:tailEnd type="none" w="sm" len="sm"/>
          </a:ln>
        </p:spPr>
      </p:cxnSp>
      <p:cxnSp>
        <p:nvCxnSpPr>
          <p:cNvPr id="308" name="Google Shape;308;p43"/>
          <p:cNvCxnSpPr/>
          <p:nvPr/>
        </p:nvCxnSpPr>
        <p:spPr>
          <a:xfrm>
            <a:off x="1219200" y="4498428"/>
            <a:ext cx="2514600" cy="0"/>
          </a:xfrm>
          <a:prstGeom prst="straightConnector1">
            <a:avLst/>
          </a:prstGeom>
          <a:noFill/>
          <a:ln w="9525" cap="flat" cmpd="sng">
            <a:solidFill>
              <a:srgbClr val="4A7DBA"/>
            </a:solidFill>
            <a:prstDash val="solid"/>
            <a:round/>
            <a:headEnd type="none" w="sm" len="sm"/>
            <a:tailEnd type="none" w="sm" len="sm"/>
          </a:ln>
        </p:spPr>
      </p:cxnSp>
      <p:cxnSp>
        <p:nvCxnSpPr>
          <p:cNvPr id="309" name="Google Shape;309;p43"/>
          <p:cNvCxnSpPr/>
          <p:nvPr/>
        </p:nvCxnSpPr>
        <p:spPr>
          <a:xfrm>
            <a:off x="1752600" y="3276600"/>
            <a:ext cx="1447800" cy="0"/>
          </a:xfrm>
          <a:prstGeom prst="straightConnector1">
            <a:avLst/>
          </a:prstGeom>
          <a:noFill/>
          <a:ln w="9525" cap="flat" cmpd="sng">
            <a:solidFill>
              <a:srgbClr val="4A7DBA"/>
            </a:solidFill>
            <a:prstDash val="solid"/>
            <a:round/>
            <a:headEnd type="none" w="sm" len="sm"/>
            <a:tailEnd type="none" w="sm" len="sm"/>
          </a:ln>
        </p:spPr>
      </p:cxnSp>
      <p:sp>
        <p:nvSpPr>
          <p:cNvPr id="310" name="Google Shape;310;p43"/>
          <p:cNvSpPr txBox="1"/>
          <p:nvPr/>
        </p:nvSpPr>
        <p:spPr>
          <a:xfrm>
            <a:off x="685800" y="5545402"/>
            <a:ext cx="4191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flowers, grasses (seeds, berries)</a:t>
            </a:r>
            <a:endParaRPr sz="1800">
              <a:solidFill>
                <a:schemeClr val="dk1"/>
              </a:solidFill>
              <a:latin typeface="Calibri"/>
              <a:ea typeface="Calibri"/>
              <a:cs typeface="Calibri"/>
              <a:sym typeface="Calibri"/>
            </a:endParaRPr>
          </a:p>
        </p:txBody>
      </p:sp>
      <p:sp>
        <p:nvSpPr>
          <p:cNvPr id="311" name="Google Shape;311;p43"/>
          <p:cNvSpPr txBox="1"/>
          <p:nvPr/>
        </p:nvSpPr>
        <p:spPr>
          <a:xfrm>
            <a:off x="1132114" y="4552477"/>
            <a:ext cx="2677229" cy="6155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700">
                <a:solidFill>
                  <a:schemeClr val="dk1"/>
                </a:solidFill>
                <a:latin typeface="Calibri"/>
                <a:ea typeface="Calibri"/>
                <a:cs typeface="Calibri"/>
                <a:sym typeface="Calibri"/>
              </a:rPr>
              <a:t>Marmot, Grouse, Butterfly, Deer, Chipmunk, Bear</a:t>
            </a:r>
            <a:endParaRPr/>
          </a:p>
        </p:txBody>
      </p:sp>
      <p:sp>
        <p:nvSpPr>
          <p:cNvPr id="312" name="Google Shape;312;p43"/>
          <p:cNvSpPr txBox="1"/>
          <p:nvPr/>
        </p:nvSpPr>
        <p:spPr>
          <a:xfrm>
            <a:off x="1524000" y="3429000"/>
            <a:ext cx="183931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Red-tailed hawk,</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Bear, </a:t>
            </a:r>
            <a:endParaRPr/>
          </a:p>
        </p:txBody>
      </p:sp>
      <p:sp>
        <p:nvSpPr>
          <p:cNvPr id="313" name="Google Shape;313;p43"/>
          <p:cNvSpPr txBox="1"/>
          <p:nvPr/>
        </p:nvSpPr>
        <p:spPr>
          <a:xfrm>
            <a:off x="2057400" y="2315198"/>
            <a:ext cx="335280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Hawk</a:t>
            </a:r>
            <a:endParaRPr sz="1800">
              <a:solidFill>
                <a:schemeClr val="dk1"/>
              </a:solidFill>
              <a:latin typeface="Calibri"/>
              <a:ea typeface="Calibri"/>
              <a:cs typeface="Calibri"/>
              <a:sym typeface="Calibri"/>
            </a:endParaRPr>
          </a:p>
        </p:txBody>
      </p:sp>
      <p:sp>
        <p:nvSpPr>
          <p:cNvPr id="314" name="Google Shape;314;p43"/>
          <p:cNvSpPr txBox="1"/>
          <p:nvPr/>
        </p:nvSpPr>
        <p:spPr>
          <a:xfrm>
            <a:off x="4343400" y="5281081"/>
            <a:ext cx="14478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FF0000"/>
                </a:solidFill>
                <a:latin typeface="Calibri"/>
                <a:ea typeface="Calibri"/>
                <a:cs typeface="Calibri"/>
                <a:sym typeface="Calibri"/>
              </a:rPr>
              <a:t>Producers</a:t>
            </a:r>
            <a:endParaRPr sz="1800">
              <a:solidFill>
                <a:srgbClr val="FF0000"/>
              </a:solidFill>
              <a:latin typeface="Calibri"/>
              <a:ea typeface="Calibri"/>
              <a:cs typeface="Calibri"/>
              <a:sym typeface="Calibri"/>
            </a:endParaRPr>
          </a:p>
        </p:txBody>
      </p:sp>
      <p:sp>
        <p:nvSpPr>
          <p:cNvPr id="315" name="Google Shape;315;p43"/>
          <p:cNvSpPr txBox="1"/>
          <p:nvPr/>
        </p:nvSpPr>
        <p:spPr>
          <a:xfrm>
            <a:off x="4000500" y="4498428"/>
            <a:ext cx="28194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FF0000"/>
                </a:solidFill>
                <a:latin typeface="Calibri"/>
                <a:ea typeface="Calibri"/>
                <a:cs typeface="Calibri"/>
                <a:sym typeface="Calibri"/>
              </a:rPr>
              <a:t>Primary Consumer</a:t>
            </a:r>
            <a:endParaRPr/>
          </a:p>
          <a:p>
            <a:pPr marL="0" marR="0" lvl="0" indent="0" algn="l" rtl="0">
              <a:spcBef>
                <a:spcPts val="0"/>
              </a:spcBef>
              <a:spcAft>
                <a:spcPts val="0"/>
              </a:spcAft>
              <a:buNone/>
            </a:pPr>
            <a:endParaRPr sz="1800">
              <a:solidFill>
                <a:srgbClr val="FF0000"/>
              </a:solidFill>
              <a:latin typeface="Calibri"/>
              <a:ea typeface="Calibri"/>
              <a:cs typeface="Calibri"/>
              <a:sym typeface="Calibri"/>
            </a:endParaRPr>
          </a:p>
        </p:txBody>
      </p:sp>
      <p:sp>
        <p:nvSpPr>
          <p:cNvPr id="316" name="Google Shape;316;p43"/>
          <p:cNvSpPr txBox="1"/>
          <p:nvPr/>
        </p:nvSpPr>
        <p:spPr>
          <a:xfrm>
            <a:off x="3657600" y="3394438"/>
            <a:ext cx="28194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FF0000"/>
                </a:solidFill>
                <a:latin typeface="Calibri"/>
                <a:ea typeface="Calibri"/>
                <a:cs typeface="Calibri"/>
                <a:sym typeface="Calibri"/>
              </a:rPr>
              <a:t>Secondary Consumer</a:t>
            </a:r>
            <a:endParaRPr/>
          </a:p>
          <a:p>
            <a:pPr marL="0" marR="0" lvl="0" indent="0" algn="l" rtl="0">
              <a:spcBef>
                <a:spcPts val="0"/>
              </a:spcBef>
              <a:spcAft>
                <a:spcPts val="0"/>
              </a:spcAft>
              <a:buNone/>
            </a:pPr>
            <a:endParaRPr sz="1800">
              <a:solidFill>
                <a:srgbClr val="FF0000"/>
              </a:solidFill>
              <a:latin typeface="Calibri"/>
              <a:ea typeface="Calibri"/>
              <a:cs typeface="Calibri"/>
              <a:sym typeface="Calibri"/>
            </a:endParaRPr>
          </a:p>
        </p:txBody>
      </p:sp>
      <p:sp>
        <p:nvSpPr>
          <p:cNvPr id="317" name="Google Shape;317;p43"/>
          <p:cNvSpPr txBox="1"/>
          <p:nvPr/>
        </p:nvSpPr>
        <p:spPr>
          <a:xfrm>
            <a:off x="1132114" y="6206982"/>
            <a:ext cx="237308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70C0"/>
                </a:solidFill>
                <a:latin typeface="Calibri"/>
                <a:ea typeface="Calibri"/>
                <a:cs typeface="Calibri"/>
                <a:sym typeface="Calibri"/>
              </a:rPr>
              <a:t>123,000 kJ</a:t>
            </a:r>
            <a:endParaRPr sz="1800" b="1">
              <a:solidFill>
                <a:srgbClr val="0070C0"/>
              </a:solidFill>
              <a:latin typeface="Calibri"/>
              <a:ea typeface="Calibri"/>
              <a:cs typeface="Calibri"/>
              <a:sym typeface="Calibri"/>
            </a:endParaRPr>
          </a:p>
        </p:txBody>
      </p:sp>
      <p:sp>
        <p:nvSpPr>
          <p:cNvPr id="318" name="Google Shape;318;p43"/>
          <p:cNvSpPr txBox="1"/>
          <p:nvPr/>
        </p:nvSpPr>
        <p:spPr>
          <a:xfrm>
            <a:off x="-7956" y="4552477"/>
            <a:ext cx="12954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70C0"/>
                </a:solidFill>
                <a:latin typeface="Calibri"/>
                <a:ea typeface="Calibri"/>
                <a:cs typeface="Calibri"/>
                <a:sym typeface="Calibri"/>
              </a:rPr>
              <a:t>12, 300 kJ</a:t>
            </a:r>
            <a:endParaRPr sz="1800" b="1">
              <a:solidFill>
                <a:srgbClr val="0070C0"/>
              </a:solidFill>
              <a:latin typeface="Calibri"/>
              <a:ea typeface="Calibri"/>
              <a:cs typeface="Calibri"/>
              <a:sym typeface="Calibri"/>
            </a:endParaRPr>
          </a:p>
        </p:txBody>
      </p:sp>
      <p:sp>
        <p:nvSpPr>
          <p:cNvPr id="319" name="Google Shape;319;p43"/>
          <p:cNvSpPr txBox="1"/>
          <p:nvPr/>
        </p:nvSpPr>
        <p:spPr>
          <a:xfrm>
            <a:off x="397329" y="3671437"/>
            <a:ext cx="10668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70C0"/>
                </a:solidFill>
                <a:latin typeface="Calibri"/>
                <a:ea typeface="Calibri"/>
                <a:cs typeface="Calibri"/>
                <a:sym typeface="Calibri"/>
              </a:rPr>
              <a:t>1,230 kJ</a:t>
            </a:r>
            <a:endParaRPr sz="1800" b="1">
              <a:solidFill>
                <a:srgbClr val="0070C0"/>
              </a:solidFill>
              <a:latin typeface="Calibri"/>
              <a:ea typeface="Calibri"/>
              <a:cs typeface="Calibri"/>
              <a:sym typeface="Calibri"/>
            </a:endParaRPr>
          </a:p>
        </p:txBody>
      </p:sp>
      <p:sp>
        <p:nvSpPr>
          <p:cNvPr id="320" name="Google Shape;320;p43"/>
          <p:cNvSpPr txBox="1"/>
          <p:nvPr/>
        </p:nvSpPr>
        <p:spPr>
          <a:xfrm>
            <a:off x="838200" y="2634734"/>
            <a:ext cx="9144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70C0"/>
                </a:solidFill>
                <a:latin typeface="Calibri"/>
                <a:ea typeface="Calibri"/>
                <a:cs typeface="Calibri"/>
                <a:sym typeface="Calibri"/>
              </a:rPr>
              <a:t>123 kJ</a:t>
            </a:r>
            <a:endParaRPr sz="1800" b="1">
              <a:solidFill>
                <a:srgbClr val="0070C0"/>
              </a:solidFill>
              <a:latin typeface="Calibri"/>
              <a:ea typeface="Calibri"/>
              <a:cs typeface="Calibri"/>
              <a:sym typeface="Calibri"/>
            </a:endParaRPr>
          </a:p>
        </p:txBody>
      </p:sp>
      <p:sp>
        <p:nvSpPr>
          <p:cNvPr id="321" name="Google Shape;321;p43"/>
          <p:cNvSpPr txBox="1"/>
          <p:nvPr/>
        </p:nvSpPr>
        <p:spPr>
          <a:xfrm>
            <a:off x="3200400" y="2450100"/>
            <a:ext cx="28194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FF0000"/>
                </a:solidFill>
                <a:latin typeface="Calibri"/>
                <a:ea typeface="Calibri"/>
                <a:cs typeface="Calibri"/>
                <a:sym typeface="Calibri"/>
              </a:rPr>
              <a:t>Tertiary Consumer</a:t>
            </a:r>
            <a:endParaRPr/>
          </a:p>
          <a:p>
            <a:pPr marL="0" marR="0" lvl="0" indent="0" algn="l" rtl="0">
              <a:spcBef>
                <a:spcPts val="0"/>
              </a:spcBef>
              <a:spcAft>
                <a:spcPts val="0"/>
              </a:spcAft>
              <a:buNone/>
            </a:pPr>
            <a:endParaRPr sz="1800">
              <a:solidFill>
                <a:srgbClr val="FF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17"/>
                                        </p:tgtEl>
                                        <p:attrNameLst>
                                          <p:attrName>style.visibility</p:attrName>
                                        </p:attrNameLst>
                                      </p:cBhvr>
                                      <p:to>
                                        <p:strVal val="visible"/>
                                      </p:to>
                                    </p:set>
                                    <p:anim calcmode="lin" valueType="num">
                                      <p:cBhvr additive="base">
                                        <p:cTn id="43" dur="500"/>
                                        <p:tgtEl>
                                          <p:spTgt spid="31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18"/>
                                        </p:tgtEl>
                                        <p:attrNameLst>
                                          <p:attrName>style.visibility</p:attrName>
                                        </p:attrNameLst>
                                      </p:cBhvr>
                                      <p:to>
                                        <p:strVal val="visible"/>
                                      </p:to>
                                    </p:set>
                                    <p:anim calcmode="lin" valueType="num">
                                      <p:cBhvr additive="base">
                                        <p:cTn id="48" dur="500"/>
                                        <p:tgtEl>
                                          <p:spTgt spid="31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19"/>
                                        </p:tgtEl>
                                        <p:attrNameLst>
                                          <p:attrName>style.visibility</p:attrName>
                                        </p:attrNameLst>
                                      </p:cBhvr>
                                      <p:to>
                                        <p:strVal val="visible"/>
                                      </p:to>
                                    </p:set>
                                    <p:anim calcmode="lin" valueType="num">
                                      <p:cBhvr additive="base">
                                        <p:cTn id="53" dur="500"/>
                                        <p:tgtEl>
                                          <p:spTgt spid="31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320"/>
                                        </p:tgtEl>
                                        <p:attrNameLst>
                                          <p:attrName>style.visibility</p:attrName>
                                        </p:attrNameLst>
                                      </p:cBhvr>
                                      <p:to>
                                        <p:strVal val="visible"/>
                                      </p:to>
                                    </p:set>
                                    <p:anim calcmode="lin" valueType="num">
                                      <p:cBhvr additive="base">
                                        <p:cTn id="58" dur="500"/>
                                        <p:tgtEl>
                                          <p:spTgt spid="3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4"/>
          <p:cNvSpPr txBox="1">
            <a:spLocks noGrp="1"/>
          </p:cNvSpPr>
          <p:nvPr>
            <p:ph type="title"/>
          </p:nvPr>
        </p:nvSpPr>
        <p:spPr>
          <a:xfrm>
            <a:off x="-998275" y="1389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u="sng">
                <a:solidFill>
                  <a:schemeClr val="accent1"/>
                </a:solidFill>
              </a:rPr>
              <a:t>Biomass Pyramid Model</a:t>
            </a:r>
            <a:endParaRPr sz="4400" b="0" i="0" u="sng" strike="noStrike" cap="none">
              <a:solidFill>
                <a:schemeClr val="accent1"/>
              </a:solidFill>
              <a:latin typeface="Calibri"/>
              <a:ea typeface="Calibri"/>
              <a:cs typeface="Calibri"/>
              <a:sym typeface="Calibri"/>
            </a:endParaRPr>
          </a:p>
        </p:txBody>
      </p:sp>
      <p:sp>
        <p:nvSpPr>
          <p:cNvPr id="327" name="Google Shape;327;p4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3200"/>
              <a:buFont typeface="Arial"/>
              <a:buChar char="•"/>
            </a:pPr>
            <a:r>
              <a:rPr lang="en-US" sz="3200" b="0" i="0" u="sng" strike="noStrike" cap="none">
                <a:solidFill>
                  <a:srgbClr val="FF0000"/>
                </a:solidFill>
                <a:latin typeface="Calibri"/>
                <a:ea typeface="Calibri"/>
                <a:cs typeface="Calibri"/>
                <a:sym typeface="Calibri"/>
              </a:rPr>
              <a:t>Biomass</a:t>
            </a:r>
            <a:r>
              <a:rPr lang="en-US" sz="3200" b="0" i="0" strike="noStrike" cap="none">
                <a:solidFill>
                  <a:srgbClr val="FF0000"/>
                </a:solidFill>
                <a:latin typeface="Calibri"/>
                <a:ea typeface="Calibri"/>
                <a:cs typeface="Calibri"/>
                <a:sym typeface="Calibri"/>
              </a:rPr>
              <a:t> </a:t>
            </a:r>
            <a:r>
              <a:rPr lang="en-US" sz="3200" b="0" i="0" u="none" strike="noStrike" cap="none">
                <a:solidFill>
                  <a:schemeClr val="dk1"/>
                </a:solidFill>
                <a:latin typeface="Calibri"/>
                <a:ea typeface="Calibri"/>
                <a:cs typeface="Calibri"/>
                <a:sym typeface="Calibri"/>
              </a:rPr>
              <a:t>is the mass of organisms at a specific trophic level minus water.  </a:t>
            </a:r>
            <a:endParaRPr sz="32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64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Biomass refers to the amount of carbon and other trace elements an organism’s body contains.</a:t>
            </a:r>
            <a:endParaRPr/>
          </a:p>
          <a:p>
            <a:pPr marL="342900" marR="0" lvl="0" indent="-139700" algn="l" rtl="0">
              <a:lnSpc>
                <a:spcPct val="90000"/>
              </a:lnSpc>
              <a:spcBef>
                <a:spcPts val="64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pic>
        <p:nvPicPr>
          <p:cNvPr id="328" name="Google Shape;328;p44" descr="http://images.tutorvista.com/content/ecosystem/biomass-upright-pyramid.jpeg"/>
          <p:cNvPicPr preferRelativeResize="0"/>
          <p:nvPr/>
        </p:nvPicPr>
        <p:blipFill rotWithShape="1">
          <a:blip r:embed="rId3">
            <a:alphaModFix/>
          </a:blip>
          <a:srcRect/>
          <a:stretch/>
        </p:blipFill>
        <p:spPr>
          <a:xfrm>
            <a:off x="4385352" y="1981200"/>
            <a:ext cx="4509213" cy="3810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5"/>
          <p:cNvSpPr txBox="1">
            <a:spLocks noGrp="1"/>
          </p:cNvSpPr>
          <p:nvPr>
            <p:ph type="title"/>
          </p:nvPr>
        </p:nvSpPr>
        <p:spPr>
          <a:xfrm>
            <a:off x="0" y="11428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u="sng">
                <a:solidFill>
                  <a:schemeClr val="accent1"/>
                </a:solidFill>
              </a:rPr>
              <a:t>Biomass Pyramid</a:t>
            </a:r>
            <a:r>
              <a:rPr lang="en-US" sz="4400" b="0" i="0" u="sng" strike="noStrike" cap="none">
                <a:solidFill>
                  <a:schemeClr val="accent1"/>
                </a:solidFill>
                <a:latin typeface="Calibri"/>
                <a:ea typeface="Calibri"/>
                <a:cs typeface="Calibri"/>
                <a:sym typeface="Calibri"/>
              </a:rPr>
              <a:t> Mode</a:t>
            </a:r>
            <a:r>
              <a:rPr lang="en-US" u="sng">
                <a:solidFill>
                  <a:schemeClr val="accent1"/>
                </a:solidFill>
              </a:rPr>
              <a:t>l</a:t>
            </a:r>
            <a:endParaRPr sz="4400" b="0" i="0" u="sng" strike="noStrike" cap="none">
              <a:solidFill>
                <a:schemeClr val="accent1"/>
              </a:solidFill>
              <a:latin typeface="Calibri"/>
              <a:ea typeface="Calibri"/>
              <a:cs typeface="Calibri"/>
              <a:sym typeface="Calibri"/>
            </a:endParaRPr>
          </a:p>
        </p:txBody>
      </p:sp>
      <p:sp>
        <p:nvSpPr>
          <p:cNvPr id="334" name="Google Shape;334;p45"/>
          <p:cNvSpPr txBox="1">
            <a:spLocks noGrp="1"/>
          </p:cNvSpPr>
          <p:nvPr>
            <p:ph type="body" idx="1"/>
          </p:nvPr>
        </p:nvSpPr>
        <p:spPr>
          <a:xfrm>
            <a:off x="0" y="1390500"/>
            <a:ext cx="4038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640"/>
              </a:spcBef>
              <a:spcAft>
                <a:spcPts val="0"/>
              </a:spcAft>
              <a:buClr>
                <a:srgbClr val="000000"/>
              </a:buClr>
              <a:buSzPts val="3200"/>
              <a:buFont typeface="Arial"/>
              <a:buChar char="•"/>
            </a:pPr>
            <a:r>
              <a:rPr lang="en-US">
                <a:solidFill>
                  <a:srgbClr val="000000"/>
                </a:solidFill>
              </a:rPr>
              <a:t>Energy is stored as biomass (in sugars, fats and to a lesser extent proteins) and so </a:t>
            </a:r>
            <a:r>
              <a:rPr lang="en-US" u="sng">
                <a:solidFill>
                  <a:srgbClr val="FF0000"/>
                </a:solidFill>
              </a:rPr>
              <a:t>pyramids of biomass</a:t>
            </a:r>
            <a:r>
              <a:rPr lang="en-US">
                <a:solidFill>
                  <a:srgbClr val="000000"/>
                </a:solidFill>
              </a:rPr>
              <a:t> also decrease as energy decreases from trophic level to level.</a:t>
            </a:r>
            <a:endParaRPr>
              <a:solidFill>
                <a:srgbClr val="000000"/>
              </a:solidFill>
            </a:endParaRPr>
          </a:p>
          <a:p>
            <a:pPr marL="342900" marR="0" lvl="0" indent="-139700" algn="l" rtl="0">
              <a:lnSpc>
                <a:spcPct val="90000"/>
              </a:lnSpc>
              <a:spcBef>
                <a:spcPts val="64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pic>
        <p:nvPicPr>
          <p:cNvPr id="335" name="Google Shape;335;p45"/>
          <p:cNvPicPr preferRelativeResize="0"/>
          <p:nvPr/>
        </p:nvPicPr>
        <p:blipFill>
          <a:blip r:embed="rId3">
            <a:alphaModFix/>
          </a:blip>
          <a:stretch>
            <a:fillRect/>
          </a:stretch>
        </p:blipFill>
        <p:spPr>
          <a:xfrm>
            <a:off x="4191000" y="1434338"/>
            <a:ext cx="4800601" cy="40863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6"/>
          <p:cNvSpPr txBox="1">
            <a:spLocks noGrp="1"/>
          </p:cNvSpPr>
          <p:nvPr>
            <p:ph type="title"/>
          </p:nvPr>
        </p:nvSpPr>
        <p:spPr>
          <a:xfrm>
            <a:off x="74000" y="89625"/>
            <a:ext cx="76473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800" u="sng">
                <a:solidFill>
                  <a:srgbClr val="0B5394"/>
                </a:solidFill>
              </a:rPr>
              <a:t>Biomass Pyramid Model:</a:t>
            </a:r>
            <a:endParaRPr sz="4800" b="0" i="0" u="sng" strike="noStrike" cap="none">
              <a:solidFill>
                <a:srgbClr val="0B5394"/>
              </a:solidFill>
              <a:latin typeface="Calibri"/>
              <a:ea typeface="Calibri"/>
              <a:cs typeface="Calibri"/>
              <a:sym typeface="Calibri"/>
            </a:endParaRPr>
          </a:p>
        </p:txBody>
      </p:sp>
      <p:sp>
        <p:nvSpPr>
          <p:cNvPr id="341" name="Google Shape;341;p46"/>
          <p:cNvSpPr txBox="1">
            <a:spLocks noGrp="1"/>
          </p:cNvSpPr>
          <p:nvPr>
            <p:ph type="body" idx="2"/>
          </p:nvPr>
        </p:nvSpPr>
        <p:spPr>
          <a:xfrm>
            <a:off x="271400" y="4631775"/>
            <a:ext cx="8720400" cy="2334600"/>
          </a:xfrm>
          <a:prstGeom prst="rect">
            <a:avLst/>
          </a:prstGeom>
          <a:noFill/>
          <a:ln>
            <a:noFill/>
          </a:ln>
        </p:spPr>
        <p:txBody>
          <a:bodyPr spcFirstLastPara="1" wrap="square" lIns="91425" tIns="45700" rIns="91425" bIns="45700" anchor="t" anchorCtr="0">
            <a:noAutofit/>
          </a:bodyPr>
          <a:lstStyle/>
          <a:p>
            <a:pPr marL="342900" marR="0" lvl="0" indent="0" algn="l" rtl="0">
              <a:lnSpc>
                <a:spcPct val="80000"/>
              </a:lnSpc>
              <a:spcBef>
                <a:spcPts val="496"/>
              </a:spcBef>
              <a:spcAft>
                <a:spcPts val="0"/>
              </a:spcAft>
              <a:buNone/>
            </a:pPr>
            <a:r>
              <a:rPr lang="en-US" sz="3600">
                <a:latin typeface="Merriweather"/>
                <a:ea typeface="Merriweather"/>
                <a:cs typeface="Merriweather"/>
                <a:sym typeface="Merriweather"/>
              </a:rPr>
              <a:t>Metric units of mass are:</a:t>
            </a:r>
            <a:endParaRPr sz="3600">
              <a:latin typeface="Merriweather"/>
              <a:ea typeface="Merriweather"/>
              <a:cs typeface="Merriweather"/>
              <a:sym typeface="Merriweather"/>
            </a:endParaRPr>
          </a:p>
          <a:p>
            <a:pPr marL="742950" marR="0" lvl="1" indent="-298450" algn="l" rtl="0">
              <a:lnSpc>
                <a:spcPct val="80000"/>
              </a:lnSpc>
              <a:spcBef>
                <a:spcPts val="496"/>
              </a:spcBef>
              <a:spcAft>
                <a:spcPts val="0"/>
              </a:spcAft>
              <a:buSzPts val="3000"/>
              <a:buFont typeface="Merriweather"/>
              <a:buChar char="–"/>
            </a:pPr>
            <a:r>
              <a:rPr lang="en-US" sz="3000">
                <a:latin typeface="Merriweather"/>
                <a:ea typeface="Merriweather"/>
                <a:cs typeface="Merriweather"/>
                <a:sym typeface="Merriweather"/>
              </a:rPr>
              <a:t>grams (g)</a:t>
            </a:r>
            <a:endParaRPr sz="3000">
              <a:latin typeface="Merriweather"/>
              <a:ea typeface="Merriweather"/>
              <a:cs typeface="Merriweather"/>
              <a:sym typeface="Merriweather"/>
            </a:endParaRPr>
          </a:p>
          <a:p>
            <a:pPr marL="0" marR="0" lvl="0" indent="0" algn="l" rtl="0">
              <a:lnSpc>
                <a:spcPct val="80000"/>
              </a:lnSpc>
              <a:spcBef>
                <a:spcPts val="496"/>
              </a:spcBef>
              <a:spcAft>
                <a:spcPts val="0"/>
              </a:spcAft>
              <a:buNone/>
            </a:pPr>
            <a:endParaRPr sz="2400"/>
          </a:p>
          <a:p>
            <a:pPr marL="0" marR="0" lvl="0" indent="0" algn="l" rtl="0">
              <a:lnSpc>
                <a:spcPct val="80000"/>
              </a:lnSpc>
              <a:spcBef>
                <a:spcPts val="496"/>
              </a:spcBef>
              <a:spcAft>
                <a:spcPts val="0"/>
              </a:spcAft>
              <a:buNone/>
            </a:pPr>
            <a:endParaRPr sz="2400"/>
          </a:p>
        </p:txBody>
      </p:sp>
      <p:pic>
        <p:nvPicPr>
          <p:cNvPr id="342" name="Google Shape;342;p46"/>
          <p:cNvPicPr preferRelativeResize="0"/>
          <p:nvPr/>
        </p:nvPicPr>
        <p:blipFill rotWithShape="1">
          <a:blip r:embed="rId3">
            <a:alphaModFix/>
          </a:blip>
          <a:srcRect b="17369"/>
          <a:stretch/>
        </p:blipFill>
        <p:spPr>
          <a:xfrm>
            <a:off x="1899500" y="1069175"/>
            <a:ext cx="5464200" cy="3389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9"/>
          <p:cNvSpPr txBox="1">
            <a:spLocks noGrp="1"/>
          </p:cNvSpPr>
          <p:nvPr>
            <p:ph type="title"/>
          </p:nvPr>
        </p:nvSpPr>
        <p:spPr>
          <a:xfrm>
            <a:off x="457200" y="872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Arial Narrow"/>
              <a:buNone/>
            </a:pPr>
            <a:r>
              <a:rPr lang="en-US" sz="6000" b="1" i="0" u="sng" strike="noStrike" cap="none">
                <a:solidFill>
                  <a:srgbClr val="38761D"/>
                </a:solidFill>
                <a:latin typeface="Alegreya"/>
                <a:ea typeface="Alegreya"/>
                <a:cs typeface="Alegreya"/>
                <a:sym typeface="Alegreya"/>
              </a:rPr>
              <a:t>TROPHIC LEVELS</a:t>
            </a:r>
            <a:endParaRPr sz="6000" b="1" i="0" u="none" strike="noStrike" cap="none">
              <a:solidFill>
                <a:srgbClr val="38761D"/>
              </a:solidFill>
              <a:latin typeface="Alegreya"/>
              <a:ea typeface="Alegreya"/>
              <a:cs typeface="Alegreya"/>
              <a:sym typeface="Alegreya"/>
            </a:endParaRPr>
          </a:p>
        </p:txBody>
      </p:sp>
      <p:sp>
        <p:nvSpPr>
          <p:cNvPr id="192" name="Google Shape;192;p29"/>
          <p:cNvSpPr txBox="1">
            <a:spLocks noGrp="1"/>
          </p:cNvSpPr>
          <p:nvPr>
            <p:ph type="body" idx="1"/>
          </p:nvPr>
        </p:nvSpPr>
        <p:spPr>
          <a:xfrm>
            <a:off x="57475" y="1412850"/>
            <a:ext cx="6038400" cy="4526100"/>
          </a:xfrm>
          <a:prstGeom prst="rect">
            <a:avLst/>
          </a:prstGeom>
          <a:noFill/>
          <a:ln>
            <a:noFill/>
          </a:ln>
        </p:spPr>
        <p:txBody>
          <a:bodyPr spcFirstLastPara="1" wrap="square" lIns="91425" tIns="45700" rIns="91425" bIns="45700" anchor="t" anchorCtr="0">
            <a:noAutofit/>
          </a:bodyPr>
          <a:lstStyle/>
          <a:p>
            <a:pPr marL="609600" marR="0" lvl="0" indent="-609600" algn="l" rtl="0">
              <a:spcBef>
                <a:spcPts val="0"/>
              </a:spcBef>
              <a:spcAft>
                <a:spcPts val="0"/>
              </a:spcAft>
              <a:buClr>
                <a:schemeClr val="dk1"/>
              </a:buClr>
              <a:buSzPts val="3200"/>
              <a:buFont typeface="Noto Sans Symbols"/>
              <a:buChar char="❑"/>
            </a:pPr>
            <a:r>
              <a:rPr lang="en-US" sz="3200" b="0" i="0" u="none" strike="noStrike" cap="none">
                <a:solidFill>
                  <a:schemeClr val="dk1"/>
                </a:solidFill>
                <a:latin typeface="Arial Narrow"/>
                <a:ea typeface="Arial Narrow"/>
                <a:cs typeface="Arial Narrow"/>
                <a:sym typeface="Arial Narrow"/>
              </a:rPr>
              <a:t>An organism</a:t>
            </a:r>
            <a:r>
              <a:rPr lang="en-US">
                <a:latin typeface="Arial Narrow"/>
                <a:ea typeface="Arial Narrow"/>
                <a:cs typeface="Arial Narrow"/>
                <a:sym typeface="Arial Narrow"/>
              </a:rPr>
              <a:t>’</a:t>
            </a:r>
            <a:r>
              <a:rPr lang="en-US" sz="3200" b="0" i="0" u="none" strike="noStrike" cap="none">
                <a:solidFill>
                  <a:schemeClr val="dk1"/>
                </a:solidFill>
                <a:latin typeface="Arial Narrow"/>
                <a:ea typeface="Arial Narrow"/>
                <a:cs typeface="Arial Narrow"/>
                <a:sym typeface="Arial Narrow"/>
              </a:rPr>
              <a:t>s trophic (feeding) level is determined by the organism’s source of energy.</a:t>
            </a:r>
            <a:endParaRPr/>
          </a:p>
          <a:p>
            <a:pPr marL="609600" marR="0" lvl="0" indent="-609600" algn="l" rtl="0">
              <a:spcBef>
                <a:spcPts val="640"/>
              </a:spcBef>
              <a:spcAft>
                <a:spcPts val="0"/>
              </a:spcAft>
              <a:buClr>
                <a:schemeClr val="dk1"/>
              </a:buClr>
              <a:buSzPts val="3200"/>
              <a:buFont typeface="Noto Sans Symbols"/>
              <a:buChar char="❑"/>
            </a:pPr>
            <a:r>
              <a:rPr lang="en-US">
                <a:latin typeface="Arial Narrow"/>
                <a:ea typeface="Arial Narrow"/>
                <a:cs typeface="Arial Narrow"/>
                <a:sym typeface="Arial Narrow"/>
              </a:rPr>
              <a:t>We can classify organisms into two main types based on their trophic level.</a:t>
            </a:r>
            <a:endParaRPr/>
          </a:p>
          <a:p>
            <a:pPr marL="1504950" marR="0" lvl="2" indent="-609600" algn="l" rtl="0">
              <a:spcBef>
                <a:spcPts val="480"/>
              </a:spcBef>
              <a:spcAft>
                <a:spcPts val="0"/>
              </a:spcAft>
              <a:buClr>
                <a:srgbClr val="FF0000"/>
              </a:buClr>
              <a:buSzPts val="3600"/>
              <a:buFont typeface="Noto Sans Symbols"/>
              <a:buAutoNum type="arabicPeriod"/>
            </a:pPr>
            <a:r>
              <a:rPr lang="en-US" sz="3600" b="0" i="0" u="none" strike="noStrike" cap="none">
                <a:solidFill>
                  <a:srgbClr val="FF0000"/>
                </a:solidFill>
                <a:latin typeface="Arial Narrow"/>
                <a:ea typeface="Arial Narrow"/>
                <a:cs typeface="Arial Narrow"/>
                <a:sym typeface="Arial Narrow"/>
              </a:rPr>
              <a:t>Autotrophs</a:t>
            </a:r>
            <a:endParaRPr sz="3600"/>
          </a:p>
          <a:p>
            <a:pPr marL="1504950" marR="0" lvl="2" indent="-609600" algn="l" rtl="0">
              <a:spcBef>
                <a:spcPts val="480"/>
              </a:spcBef>
              <a:spcAft>
                <a:spcPts val="0"/>
              </a:spcAft>
              <a:buClr>
                <a:srgbClr val="FF0000"/>
              </a:buClr>
              <a:buSzPts val="3600"/>
              <a:buFont typeface="Noto Sans Symbols"/>
              <a:buAutoNum type="arabicPeriod"/>
            </a:pPr>
            <a:r>
              <a:rPr lang="en-US" sz="3600" b="0" i="0" u="none" strike="noStrike" cap="none">
                <a:solidFill>
                  <a:srgbClr val="FF0000"/>
                </a:solidFill>
                <a:latin typeface="Arial Narrow"/>
                <a:ea typeface="Arial Narrow"/>
                <a:cs typeface="Arial Narrow"/>
                <a:sym typeface="Arial Narrow"/>
              </a:rPr>
              <a:t>Heterotrophs</a:t>
            </a:r>
            <a:endParaRPr sz="3600"/>
          </a:p>
          <a:p>
            <a:pPr marL="1504950" marR="0" lvl="0" indent="0" algn="l" rtl="0">
              <a:spcBef>
                <a:spcPts val="480"/>
              </a:spcBef>
              <a:spcAft>
                <a:spcPts val="0"/>
              </a:spcAft>
              <a:buNone/>
            </a:pPr>
            <a:endParaRPr sz="3600" b="0" i="0" u="none" strike="noStrike" cap="none">
              <a:solidFill>
                <a:srgbClr val="FF0000"/>
              </a:solidFill>
              <a:latin typeface="Arial Narrow"/>
              <a:ea typeface="Arial Narrow"/>
              <a:cs typeface="Arial Narrow"/>
              <a:sym typeface="Arial Narrow"/>
            </a:endParaRPr>
          </a:p>
        </p:txBody>
      </p:sp>
      <p:pic>
        <p:nvPicPr>
          <p:cNvPr id="193" name="Google Shape;193;p29"/>
          <p:cNvPicPr preferRelativeResize="0"/>
          <p:nvPr/>
        </p:nvPicPr>
        <p:blipFill>
          <a:blip r:embed="rId3">
            <a:alphaModFix/>
          </a:blip>
          <a:stretch>
            <a:fillRect/>
          </a:stretch>
        </p:blipFill>
        <p:spPr>
          <a:xfrm>
            <a:off x="6177950" y="2620775"/>
            <a:ext cx="2966050" cy="4237226"/>
          </a:xfrm>
          <a:prstGeom prst="rect">
            <a:avLst/>
          </a:prstGeom>
          <a:noFill/>
          <a:ln>
            <a:noFill/>
          </a:ln>
        </p:spPr>
      </p:pic>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7"/>
          <p:cNvSpPr txBox="1">
            <a:spLocks noGrp="1"/>
          </p:cNvSpPr>
          <p:nvPr>
            <p:ph type="title"/>
          </p:nvPr>
        </p:nvSpPr>
        <p:spPr>
          <a:xfrm>
            <a:off x="-1590325" y="11428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Student Task</a:t>
            </a:r>
            <a:endParaRPr sz="4400" b="0" i="0" u="none" strike="noStrike" cap="none">
              <a:solidFill>
                <a:schemeClr val="dk1"/>
              </a:solidFill>
              <a:latin typeface="Calibri"/>
              <a:ea typeface="Calibri"/>
              <a:cs typeface="Calibri"/>
              <a:sym typeface="Calibri"/>
            </a:endParaRPr>
          </a:p>
        </p:txBody>
      </p:sp>
      <p:sp>
        <p:nvSpPr>
          <p:cNvPr id="348" name="Google Shape;348;p47"/>
          <p:cNvSpPr txBox="1">
            <a:spLocks noGrp="1"/>
          </p:cNvSpPr>
          <p:nvPr>
            <p:ph type="body" idx="1"/>
          </p:nvPr>
        </p:nvSpPr>
        <p:spPr>
          <a:xfrm>
            <a:off x="111000" y="1156150"/>
            <a:ext cx="4191000" cy="5257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960"/>
              <a:buFont typeface="Arial"/>
              <a:buChar char="•"/>
            </a:pPr>
            <a:r>
              <a:rPr lang="en-US" sz="2960" b="0" i="0" u="none" strike="noStrike" cap="none">
                <a:solidFill>
                  <a:schemeClr val="dk1"/>
                </a:solidFill>
                <a:latin typeface="Calibri"/>
                <a:ea typeface="Calibri"/>
                <a:cs typeface="Calibri"/>
                <a:sym typeface="Calibri"/>
              </a:rPr>
              <a:t>Study the food web below and convert it into a biomass pyramid model.  </a:t>
            </a:r>
            <a:endParaRPr sz="296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592"/>
              </a:spcBef>
              <a:spcAft>
                <a:spcPts val="0"/>
              </a:spcAft>
              <a:buClr>
                <a:schemeClr val="dk1"/>
              </a:buClr>
              <a:buSzPts val="2960"/>
              <a:buFont typeface="Arial"/>
              <a:buChar char="•"/>
            </a:pPr>
            <a:r>
              <a:rPr lang="en-US" sz="2960" b="0" i="0" u="none" strike="noStrike" cap="none">
                <a:solidFill>
                  <a:schemeClr val="dk1"/>
                </a:solidFill>
                <a:latin typeface="Calibri"/>
                <a:ea typeface="Calibri"/>
                <a:cs typeface="Calibri"/>
                <a:sym typeface="Calibri"/>
              </a:rPr>
              <a:t>The autotrophs (phytoplankton) in this food web start off with 5,693,112 Kg of biomass.</a:t>
            </a:r>
            <a:endParaRPr/>
          </a:p>
          <a:p>
            <a:pPr marL="342900" marR="0" lvl="0" indent="-342900" algn="l" rtl="0">
              <a:lnSpc>
                <a:spcPct val="90000"/>
              </a:lnSpc>
              <a:spcBef>
                <a:spcPts val="592"/>
              </a:spcBef>
              <a:spcAft>
                <a:spcPts val="0"/>
              </a:spcAft>
              <a:buClr>
                <a:schemeClr val="dk1"/>
              </a:buClr>
              <a:buSzPts val="2960"/>
              <a:buFont typeface="Arial"/>
              <a:buChar char="•"/>
            </a:pPr>
            <a:r>
              <a:rPr lang="en-US" sz="2960" b="0" i="0" u="none" strike="noStrike" cap="none">
                <a:solidFill>
                  <a:schemeClr val="dk1"/>
                </a:solidFill>
                <a:latin typeface="Calibri"/>
                <a:ea typeface="Calibri"/>
                <a:cs typeface="Calibri"/>
                <a:sym typeface="Calibri"/>
              </a:rPr>
              <a:t> Also label the levels with the terms  found on your paper</a:t>
            </a:r>
            <a:endParaRPr sz="2960" b="0" i="0" u="none" strike="noStrike" cap="none">
              <a:solidFill>
                <a:schemeClr val="dk1"/>
              </a:solidFill>
              <a:latin typeface="Calibri"/>
              <a:ea typeface="Calibri"/>
              <a:cs typeface="Calibri"/>
              <a:sym typeface="Calibri"/>
            </a:endParaRPr>
          </a:p>
          <a:p>
            <a:pPr marL="342900" marR="0" lvl="0" indent="-154940" algn="l" rtl="0">
              <a:lnSpc>
                <a:spcPct val="90000"/>
              </a:lnSpc>
              <a:spcBef>
                <a:spcPts val="592"/>
              </a:spcBef>
              <a:spcAft>
                <a:spcPts val="0"/>
              </a:spcAft>
              <a:buClr>
                <a:schemeClr val="dk1"/>
              </a:buClr>
              <a:buSzPts val="2960"/>
              <a:buFont typeface="Arial"/>
              <a:buNone/>
            </a:pPr>
            <a:endParaRPr sz="2960" b="0" i="0" u="none" strike="noStrike" cap="none">
              <a:solidFill>
                <a:schemeClr val="dk1"/>
              </a:solidFill>
              <a:latin typeface="Calibri"/>
              <a:ea typeface="Calibri"/>
              <a:cs typeface="Calibri"/>
              <a:sym typeface="Calibri"/>
            </a:endParaRPr>
          </a:p>
        </p:txBody>
      </p:sp>
      <p:pic>
        <p:nvPicPr>
          <p:cNvPr id="349" name="Google Shape;349;p47" descr="http://mdk12.org/assessments/high_school/look_like/2003/biology/images/52_q_a.gif">
            <a:hlinkClick r:id="rId3"/>
          </p:cNvPr>
          <p:cNvPicPr preferRelativeResize="0"/>
          <p:nvPr/>
        </p:nvPicPr>
        <p:blipFill rotWithShape="1">
          <a:blip r:embed="rId4">
            <a:alphaModFix/>
          </a:blip>
          <a:srcRect/>
          <a:stretch/>
        </p:blipFill>
        <p:spPr>
          <a:xfrm>
            <a:off x="4648200" y="1447800"/>
            <a:ext cx="3977640" cy="4038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8"/>
          <p:cNvSpPr>
            <a:spLocks noGrp="1"/>
          </p:cNvSpPr>
          <p:nvPr>
            <p:ph type="body" idx="1"/>
          </p:nvPr>
        </p:nvSpPr>
        <p:spPr>
          <a:xfrm>
            <a:off x="-176693" y="1066800"/>
            <a:ext cx="4672500" cy="5059500"/>
          </a:xfrm>
          <a:prstGeom prst="triangle">
            <a:avLst>
              <a:gd name="adj" fmla="val 50000"/>
            </a:avLst>
          </a:prstGeom>
          <a:solidFill>
            <a:srgbClr val="FFFFFF"/>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342900" marR="0" lvl="0" indent="-139700" algn="l" rtl="0">
              <a:spcBef>
                <a:spcPts val="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pic>
        <p:nvPicPr>
          <p:cNvPr id="355" name="Google Shape;355;p48" descr="http://mdk12.org/assessments/high_school/look_like/2003/biology/images/52_q_a.gif">
            <a:hlinkClick r:id="rId3"/>
          </p:cNvPr>
          <p:cNvPicPr preferRelativeResize="0">
            <a:picLocks noGrp="1"/>
          </p:cNvPicPr>
          <p:nvPr>
            <p:ph type="body" idx="2"/>
          </p:nvPr>
        </p:nvPicPr>
        <p:blipFill rotWithShape="1">
          <a:blip r:embed="rId4">
            <a:alphaModFix/>
          </a:blip>
          <a:srcRect/>
          <a:stretch/>
        </p:blipFill>
        <p:spPr>
          <a:xfrm>
            <a:off x="5690686" y="3008530"/>
            <a:ext cx="3552996" cy="3758604"/>
          </a:xfrm>
          <a:prstGeom prst="rect">
            <a:avLst/>
          </a:prstGeom>
          <a:noFill/>
          <a:ln>
            <a:noFill/>
          </a:ln>
        </p:spPr>
      </p:pic>
      <p:cxnSp>
        <p:nvCxnSpPr>
          <p:cNvPr id="356" name="Google Shape;356;p48"/>
          <p:cNvCxnSpPr/>
          <p:nvPr/>
        </p:nvCxnSpPr>
        <p:spPr>
          <a:xfrm>
            <a:off x="304800" y="5105400"/>
            <a:ext cx="3733800" cy="0"/>
          </a:xfrm>
          <a:prstGeom prst="straightConnector1">
            <a:avLst/>
          </a:prstGeom>
          <a:noFill/>
          <a:ln w="9525" cap="flat" cmpd="sng">
            <a:solidFill>
              <a:srgbClr val="4A7DBA"/>
            </a:solidFill>
            <a:prstDash val="solid"/>
            <a:round/>
            <a:headEnd type="none" w="sm" len="sm"/>
            <a:tailEnd type="none" w="sm" len="sm"/>
          </a:ln>
        </p:spPr>
      </p:cxnSp>
      <p:cxnSp>
        <p:nvCxnSpPr>
          <p:cNvPr id="357" name="Google Shape;357;p48"/>
          <p:cNvCxnSpPr/>
          <p:nvPr/>
        </p:nvCxnSpPr>
        <p:spPr>
          <a:xfrm rot="10800000" flipH="1">
            <a:off x="762000" y="4191000"/>
            <a:ext cx="2895600" cy="32682"/>
          </a:xfrm>
          <a:prstGeom prst="straightConnector1">
            <a:avLst/>
          </a:prstGeom>
          <a:noFill/>
          <a:ln w="9525" cap="flat" cmpd="sng">
            <a:solidFill>
              <a:srgbClr val="4A7DBA"/>
            </a:solidFill>
            <a:prstDash val="solid"/>
            <a:round/>
            <a:headEnd type="none" w="sm" len="sm"/>
            <a:tailEnd type="none" w="sm" len="sm"/>
          </a:ln>
        </p:spPr>
      </p:cxnSp>
      <p:cxnSp>
        <p:nvCxnSpPr>
          <p:cNvPr id="358" name="Google Shape;358;p48"/>
          <p:cNvCxnSpPr/>
          <p:nvPr/>
        </p:nvCxnSpPr>
        <p:spPr>
          <a:xfrm>
            <a:off x="1181100" y="3008530"/>
            <a:ext cx="1866900" cy="0"/>
          </a:xfrm>
          <a:prstGeom prst="straightConnector1">
            <a:avLst/>
          </a:prstGeom>
          <a:noFill/>
          <a:ln w="9525" cap="flat" cmpd="sng">
            <a:solidFill>
              <a:srgbClr val="4A7DBA"/>
            </a:solidFill>
            <a:prstDash val="solid"/>
            <a:round/>
            <a:headEnd type="none" w="sm" len="sm"/>
            <a:tailEnd type="none" w="sm" len="sm"/>
          </a:ln>
        </p:spPr>
      </p:cxnSp>
      <p:sp>
        <p:nvSpPr>
          <p:cNvPr id="359" name="Google Shape;359;p48"/>
          <p:cNvSpPr txBox="1"/>
          <p:nvPr/>
        </p:nvSpPr>
        <p:spPr>
          <a:xfrm>
            <a:off x="762000" y="5562600"/>
            <a:ext cx="35052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Phytoplankton</a:t>
            </a:r>
            <a:endParaRPr sz="1800">
              <a:solidFill>
                <a:schemeClr val="dk1"/>
              </a:solidFill>
              <a:latin typeface="Calibri"/>
              <a:ea typeface="Calibri"/>
              <a:cs typeface="Calibri"/>
              <a:sym typeface="Calibri"/>
            </a:endParaRPr>
          </a:p>
        </p:txBody>
      </p:sp>
      <p:sp>
        <p:nvSpPr>
          <p:cNvPr id="360" name="Google Shape;360;p48"/>
          <p:cNvSpPr txBox="1"/>
          <p:nvPr/>
        </p:nvSpPr>
        <p:spPr>
          <a:xfrm>
            <a:off x="1181100" y="4495800"/>
            <a:ext cx="40386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cod, krill, zooplankton</a:t>
            </a:r>
            <a:endParaRPr sz="1800">
              <a:solidFill>
                <a:schemeClr val="dk1"/>
              </a:solidFill>
              <a:latin typeface="Calibri"/>
              <a:ea typeface="Calibri"/>
              <a:cs typeface="Calibri"/>
              <a:sym typeface="Calibri"/>
            </a:endParaRPr>
          </a:p>
        </p:txBody>
      </p:sp>
      <p:sp>
        <p:nvSpPr>
          <p:cNvPr id="361" name="Google Shape;361;p48"/>
          <p:cNvSpPr txBox="1"/>
          <p:nvPr/>
        </p:nvSpPr>
        <p:spPr>
          <a:xfrm>
            <a:off x="1524000" y="3378740"/>
            <a:ext cx="19812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Penguin, Leopard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seal, squid, cod</a:t>
            </a:r>
            <a:endParaRPr sz="1800">
              <a:solidFill>
                <a:schemeClr val="dk1"/>
              </a:solidFill>
              <a:latin typeface="Calibri"/>
              <a:ea typeface="Calibri"/>
              <a:cs typeface="Calibri"/>
              <a:sym typeface="Calibri"/>
            </a:endParaRPr>
          </a:p>
        </p:txBody>
      </p:sp>
      <p:sp>
        <p:nvSpPr>
          <p:cNvPr id="362" name="Google Shape;362;p48"/>
          <p:cNvSpPr txBox="1"/>
          <p:nvPr/>
        </p:nvSpPr>
        <p:spPr>
          <a:xfrm>
            <a:off x="1524000" y="2362199"/>
            <a:ext cx="15240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Elephant Seal,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Killer Whale</a:t>
            </a:r>
            <a:endParaRPr sz="1800">
              <a:solidFill>
                <a:schemeClr val="dk1"/>
              </a:solidFill>
              <a:latin typeface="Calibri"/>
              <a:ea typeface="Calibri"/>
              <a:cs typeface="Calibri"/>
              <a:sym typeface="Calibri"/>
            </a:endParaRPr>
          </a:p>
        </p:txBody>
      </p:sp>
      <p:sp>
        <p:nvSpPr>
          <p:cNvPr id="363" name="Google Shape;363;p48"/>
          <p:cNvSpPr txBox="1"/>
          <p:nvPr/>
        </p:nvSpPr>
        <p:spPr>
          <a:xfrm>
            <a:off x="4494989" y="5456189"/>
            <a:ext cx="33909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Producers</a:t>
            </a:r>
            <a:endParaRPr sz="1800" b="1">
              <a:solidFill>
                <a:srgbClr val="FF0000"/>
              </a:solidFill>
              <a:latin typeface="Calibri"/>
              <a:ea typeface="Calibri"/>
              <a:cs typeface="Calibri"/>
              <a:sym typeface="Calibri"/>
            </a:endParaRPr>
          </a:p>
        </p:txBody>
      </p:sp>
      <p:sp>
        <p:nvSpPr>
          <p:cNvPr id="364" name="Google Shape;364;p48"/>
          <p:cNvSpPr txBox="1"/>
          <p:nvPr/>
        </p:nvSpPr>
        <p:spPr>
          <a:xfrm>
            <a:off x="3862618" y="4316207"/>
            <a:ext cx="325755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Primary consumer, </a:t>
            </a:r>
            <a:endParaRPr/>
          </a:p>
        </p:txBody>
      </p:sp>
      <p:sp>
        <p:nvSpPr>
          <p:cNvPr id="365" name="Google Shape;365;p48"/>
          <p:cNvSpPr txBox="1"/>
          <p:nvPr/>
        </p:nvSpPr>
        <p:spPr>
          <a:xfrm>
            <a:off x="3390900" y="3363266"/>
            <a:ext cx="2667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Secondary Consumer,  </a:t>
            </a:r>
            <a:endParaRPr sz="1800" b="1">
              <a:solidFill>
                <a:srgbClr val="FF0000"/>
              </a:solidFill>
              <a:latin typeface="Calibri"/>
              <a:ea typeface="Calibri"/>
              <a:cs typeface="Calibri"/>
              <a:sym typeface="Calibri"/>
            </a:endParaRPr>
          </a:p>
        </p:txBody>
      </p:sp>
      <p:sp>
        <p:nvSpPr>
          <p:cNvPr id="366" name="Google Shape;366;p48"/>
          <p:cNvSpPr txBox="1"/>
          <p:nvPr/>
        </p:nvSpPr>
        <p:spPr>
          <a:xfrm>
            <a:off x="2913839" y="2210332"/>
            <a:ext cx="33528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Tertiary Consumer</a:t>
            </a:r>
            <a:endParaRPr sz="1800" b="1">
              <a:solidFill>
                <a:srgbClr val="FF0000"/>
              </a:solidFill>
              <a:latin typeface="Calibri"/>
              <a:ea typeface="Calibri"/>
              <a:cs typeface="Calibri"/>
              <a:sym typeface="Calibri"/>
            </a:endParaRPr>
          </a:p>
        </p:txBody>
      </p:sp>
      <p:sp>
        <p:nvSpPr>
          <p:cNvPr id="367" name="Google Shape;367;p48"/>
          <p:cNvSpPr txBox="1"/>
          <p:nvPr/>
        </p:nvSpPr>
        <p:spPr>
          <a:xfrm>
            <a:off x="838200" y="5190203"/>
            <a:ext cx="3429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70C0"/>
                </a:solidFill>
                <a:latin typeface="Calibri"/>
                <a:ea typeface="Calibri"/>
                <a:cs typeface="Calibri"/>
                <a:sym typeface="Calibri"/>
              </a:rPr>
              <a:t>5,693,112 kg</a:t>
            </a:r>
            <a:endParaRPr sz="1800" b="1">
              <a:solidFill>
                <a:srgbClr val="0070C0"/>
              </a:solidFill>
              <a:latin typeface="Calibri"/>
              <a:ea typeface="Calibri"/>
              <a:cs typeface="Calibri"/>
              <a:sym typeface="Calibri"/>
            </a:endParaRPr>
          </a:p>
        </p:txBody>
      </p:sp>
      <p:sp>
        <p:nvSpPr>
          <p:cNvPr id="368" name="Google Shape;368;p48"/>
          <p:cNvSpPr txBox="1"/>
          <p:nvPr/>
        </p:nvSpPr>
        <p:spPr>
          <a:xfrm>
            <a:off x="1332689" y="4223682"/>
            <a:ext cx="31623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70C0"/>
                </a:solidFill>
                <a:latin typeface="Calibri"/>
                <a:ea typeface="Calibri"/>
                <a:cs typeface="Calibri"/>
                <a:sym typeface="Calibri"/>
              </a:rPr>
              <a:t>569,311 kg</a:t>
            </a:r>
            <a:endParaRPr sz="1800" b="1">
              <a:solidFill>
                <a:srgbClr val="0070C0"/>
              </a:solidFill>
              <a:latin typeface="Calibri"/>
              <a:ea typeface="Calibri"/>
              <a:cs typeface="Calibri"/>
              <a:sym typeface="Calibri"/>
            </a:endParaRPr>
          </a:p>
        </p:txBody>
      </p:sp>
      <p:sp>
        <p:nvSpPr>
          <p:cNvPr id="369" name="Google Shape;369;p48"/>
          <p:cNvSpPr txBox="1"/>
          <p:nvPr/>
        </p:nvSpPr>
        <p:spPr>
          <a:xfrm>
            <a:off x="1752600" y="3145230"/>
            <a:ext cx="2667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70C0"/>
                </a:solidFill>
                <a:latin typeface="Calibri"/>
                <a:ea typeface="Calibri"/>
                <a:cs typeface="Calibri"/>
                <a:sym typeface="Calibri"/>
              </a:rPr>
              <a:t>56,931 kg</a:t>
            </a:r>
            <a:endParaRPr sz="1800" b="1">
              <a:solidFill>
                <a:srgbClr val="0070C0"/>
              </a:solidFill>
              <a:latin typeface="Calibri"/>
              <a:ea typeface="Calibri"/>
              <a:cs typeface="Calibri"/>
              <a:sym typeface="Calibri"/>
            </a:endParaRPr>
          </a:p>
        </p:txBody>
      </p:sp>
      <p:sp>
        <p:nvSpPr>
          <p:cNvPr id="370" name="Google Shape;370;p48"/>
          <p:cNvSpPr txBox="1"/>
          <p:nvPr/>
        </p:nvSpPr>
        <p:spPr>
          <a:xfrm>
            <a:off x="-4" y="2538730"/>
            <a:ext cx="27060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70C0"/>
                </a:solidFill>
                <a:latin typeface="Calibri"/>
                <a:ea typeface="Calibri"/>
                <a:cs typeface="Calibri"/>
                <a:sym typeface="Calibri"/>
              </a:rPr>
              <a:t>5,693 kg</a:t>
            </a:r>
            <a:endParaRPr sz="1800" b="1">
              <a:solidFill>
                <a:srgbClr val="0070C0"/>
              </a:solidFill>
              <a:latin typeface="Calibri"/>
              <a:ea typeface="Calibri"/>
              <a:cs typeface="Calibri"/>
              <a:sym typeface="Calibri"/>
            </a:endParaRPr>
          </a:p>
        </p:txBody>
      </p:sp>
      <p:cxnSp>
        <p:nvCxnSpPr>
          <p:cNvPr id="371" name="Google Shape;371;p48"/>
          <p:cNvCxnSpPr/>
          <p:nvPr/>
        </p:nvCxnSpPr>
        <p:spPr>
          <a:xfrm>
            <a:off x="1922244" y="2208806"/>
            <a:ext cx="533400" cy="0"/>
          </a:xfrm>
          <a:prstGeom prst="straightConnector1">
            <a:avLst/>
          </a:prstGeom>
          <a:noFill/>
          <a:ln w="9525" cap="flat" cmpd="sng">
            <a:solidFill>
              <a:srgbClr val="4A7DBA"/>
            </a:solidFill>
            <a:prstDash val="solid"/>
            <a:round/>
            <a:headEnd type="none" w="sm" len="sm"/>
            <a:tailEnd type="none" w="sm" len="sm"/>
          </a:ln>
        </p:spPr>
      </p:cxnSp>
      <p:sp>
        <p:nvSpPr>
          <p:cNvPr id="372" name="Google Shape;372;p48"/>
          <p:cNvSpPr txBox="1"/>
          <p:nvPr/>
        </p:nvSpPr>
        <p:spPr>
          <a:xfrm>
            <a:off x="1770016" y="1823702"/>
            <a:ext cx="8001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Whale</a:t>
            </a:r>
            <a:endParaRPr sz="1800">
              <a:solidFill>
                <a:schemeClr val="dk1"/>
              </a:solidFill>
              <a:latin typeface="Calibri"/>
              <a:ea typeface="Calibri"/>
              <a:cs typeface="Calibri"/>
              <a:sym typeface="Calibri"/>
            </a:endParaRPr>
          </a:p>
        </p:txBody>
      </p:sp>
      <p:sp>
        <p:nvSpPr>
          <p:cNvPr id="373" name="Google Shape;373;p48"/>
          <p:cNvSpPr/>
          <p:nvPr/>
        </p:nvSpPr>
        <p:spPr>
          <a:xfrm>
            <a:off x="2594646" y="609600"/>
            <a:ext cx="309604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a:solidFill>
                  <a:srgbClr val="000000"/>
                </a:solidFill>
                <a:latin typeface="Calibri"/>
                <a:ea typeface="Calibri"/>
                <a:cs typeface="Calibri"/>
                <a:sym typeface="Calibri"/>
              </a:rPr>
              <a:t>Student Task</a:t>
            </a:r>
            <a:endParaRPr sz="1800">
              <a:solidFill>
                <a:schemeClr val="dk1"/>
              </a:solidFill>
              <a:latin typeface="Calibri"/>
              <a:ea typeface="Calibri"/>
              <a:cs typeface="Calibri"/>
              <a:sym typeface="Calibri"/>
            </a:endParaRPr>
          </a:p>
        </p:txBody>
      </p:sp>
      <p:sp>
        <p:nvSpPr>
          <p:cNvPr id="374" name="Google Shape;374;p48"/>
          <p:cNvSpPr txBox="1"/>
          <p:nvPr/>
        </p:nvSpPr>
        <p:spPr>
          <a:xfrm>
            <a:off x="450086" y="1288576"/>
            <a:ext cx="12954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Quaternary </a:t>
            </a:r>
            <a:endParaRPr/>
          </a:p>
          <a:p>
            <a:pPr marL="0" marR="0" lvl="0" indent="0" algn="l" rtl="0">
              <a:spcBef>
                <a:spcPts val="0"/>
              </a:spcBef>
              <a:spcAft>
                <a:spcPts val="0"/>
              </a:spcAft>
              <a:buNone/>
            </a:pPr>
            <a:r>
              <a:rPr lang="en-US" sz="1800" b="1">
                <a:solidFill>
                  <a:srgbClr val="FF0000"/>
                </a:solidFill>
                <a:latin typeface="Calibri"/>
                <a:ea typeface="Calibri"/>
                <a:cs typeface="Calibri"/>
                <a:sym typeface="Calibri"/>
              </a:rPr>
              <a:t>Consumer</a:t>
            </a:r>
            <a:endParaRPr sz="1800" b="1">
              <a:solidFill>
                <a:srgbClr val="FF0000"/>
              </a:solidFill>
              <a:latin typeface="Calibri"/>
              <a:ea typeface="Calibri"/>
              <a:cs typeface="Calibri"/>
              <a:sym typeface="Calibri"/>
            </a:endParaRPr>
          </a:p>
        </p:txBody>
      </p:sp>
      <p:sp>
        <p:nvSpPr>
          <p:cNvPr id="375" name="Google Shape;375;p48"/>
          <p:cNvSpPr txBox="1"/>
          <p:nvPr/>
        </p:nvSpPr>
        <p:spPr>
          <a:xfrm>
            <a:off x="2734850" y="1691025"/>
            <a:ext cx="1295400" cy="24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4A86E8"/>
                </a:solidFill>
              </a:rPr>
              <a:t>569 kg</a:t>
            </a:r>
            <a:endParaRPr sz="1800" b="1">
              <a:solidFill>
                <a:srgbClr val="4A86E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500"/>
                                        <p:tgtEl>
                                          <p:spTgt spid="35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54">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5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5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5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5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6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6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6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7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6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6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6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6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7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67"/>
                                        </p:tgtEl>
                                        <p:attrNameLst>
                                          <p:attrName>style.visibility</p:attrName>
                                        </p:attrNameLst>
                                      </p:cBhvr>
                                      <p:to>
                                        <p:strVal val="visible"/>
                                      </p:to>
                                    </p:set>
                                    <p:anim calcmode="lin" valueType="num">
                                      <p:cBhvr additive="base">
                                        <p:cTn id="62" dur="500"/>
                                        <p:tgtEl>
                                          <p:spTgt spid="36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68"/>
                                        </p:tgtEl>
                                        <p:attrNameLst>
                                          <p:attrName>style.visibility</p:attrName>
                                        </p:attrNameLst>
                                      </p:cBhvr>
                                      <p:to>
                                        <p:strVal val="visible"/>
                                      </p:to>
                                    </p:set>
                                    <p:anim calcmode="lin" valueType="num">
                                      <p:cBhvr additive="base">
                                        <p:cTn id="67" dur="500"/>
                                        <p:tgtEl>
                                          <p:spTgt spid="368"/>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369"/>
                                        </p:tgtEl>
                                        <p:attrNameLst>
                                          <p:attrName>style.visibility</p:attrName>
                                        </p:attrNameLst>
                                      </p:cBhvr>
                                      <p:to>
                                        <p:strVal val="visible"/>
                                      </p:to>
                                    </p:set>
                                    <p:anim calcmode="lin" valueType="num">
                                      <p:cBhvr additive="base">
                                        <p:cTn id="72" dur="500"/>
                                        <p:tgtEl>
                                          <p:spTgt spid="36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70"/>
                                        </p:tgtEl>
                                        <p:attrNameLst>
                                          <p:attrName>style.visibility</p:attrName>
                                        </p:attrNameLst>
                                      </p:cBhvr>
                                      <p:to>
                                        <p:strVal val="visible"/>
                                      </p:to>
                                    </p:set>
                                    <p:anim calcmode="lin" valueType="num">
                                      <p:cBhvr additive="base">
                                        <p:cTn id="77" dur="500"/>
                                        <p:tgtEl>
                                          <p:spTgt spid="3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9"/>
          <p:cNvSpPr txBox="1">
            <a:spLocks noGrp="1"/>
          </p:cNvSpPr>
          <p:nvPr>
            <p:ph type="title"/>
          </p:nvPr>
        </p:nvSpPr>
        <p:spPr>
          <a:xfrm>
            <a:off x="337068" y="245831"/>
            <a:ext cx="5486400" cy="5667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4000"/>
              <a:buFont typeface="Calibri"/>
              <a:buNone/>
            </a:pPr>
            <a:r>
              <a:rPr lang="en-US" sz="4000" b="1" i="0" u="sng" strike="noStrike" cap="none">
                <a:solidFill>
                  <a:schemeClr val="accent1"/>
                </a:solidFill>
                <a:latin typeface="Calibri"/>
                <a:ea typeface="Calibri"/>
                <a:cs typeface="Calibri"/>
                <a:sym typeface="Calibri"/>
              </a:rPr>
              <a:t>Pyramid of Numbers</a:t>
            </a:r>
            <a:endParaRPr sz="4000" b="1" i="0" u="sng" strike="noStrike" cap="none">
              <a:solidFill>
                <a:schemeClr val="accent1"/>
              </a:solidFill>
              <a:latin typeface="Calibri"/>
              <a:ea typeface="Calibri"/>
              <a:cs typeface="Calibri"/>
              <a:sym typeface="Calibri"/>
            </a:endParaRPr>
          </a:p>
        </p:txBody>
      </p:sp>
      <p:pic>
        <p:nvPicPr>
          <p:cNvPr id="381" name="Google Shape;381;p49" descr="http://faculty.southwest.tn.edu/rburkett/ES%20%20we30.jpg">
            <a:hlinkClick r:id="rId3"/>
          </p:cNvPr>
          <p:cNvPicPr preferRelativeResize="0"/>
          <p:nvPr/>
        </p:nvPicPr>
        <p:blipFill rotWithShape="1">
          <a:blip r:embed="rId4">
            <a:alphaModFix/>
          </a:blip>
          <a:srcRect/>
          <a:stretch/>
        </p:blipFill>
        <p:spPr>
          <a:xfrm>
            <a:off x="3405200" y="935075"/>
            <a:ext cx="5738797" cy="4309724"/>
          </a:xfrm>
          <a:prstGeom prst="rect">
            <a:avLst/>
          </a:prstGeom>
          <a:noFill/>
          <a:ln>
            <a:noFill/>
          </a:ln>
        </p:spPr>
      </p:pic>
      <p:sp>
        <p:nvSpPr>
          <p:cNvPr id="382" name="Google Shape;382;p49"/>
          <p:cNvSpPr txBox="1"/>
          <p:nvPr/>
        </p:nvSpPr>
        <p:spPr>
          <a:xfrm>
            <a:off x="0" y="1665150"/>
            <a:ext cx="3000000" cy="3000000"/>
          </a:xfrm>
          <a:prstGeom prst="rect">
            <a:avLst/>
          </a:prstGeom>
          <a:noFill/>
          <a:ln>
            <a:noFill/>
          </a:ln>
        </p:spPr>
        <p:txBody>
          <a:bodyPr spcFirstLastPara="1" wrap="square" lIns="91425" tIns="91425" rIns="91425" bIns="91425" anchor="ctr" anchorCtr="0">
            <a:noAutofit/>
          </a:bodyPr>
          <a:lstStyle/>
          <a:p>
            <a:pPr marL="342900" lvl="0" indent="-342900" algn="l" rtl="0">
              <a:lnSpc>
                <a:spcPct val="90000"/>
              </a:lnSpc>
              <a:spcBef>
                <a:spcPts val="0"/>
              </a:spcBef>
              <a:spcAft>
                <a:spcPts val="0"/>
              </a:spcAft>
              <a:buClr>
                <a:schemeClr val="dk1"/>
              </a:buClr>
              <a:buSzPts val="2960"/>
              <a:buChar char="•"/>
            </a:pPr>
            <a:r>
              <a:rPr lang="en-US" sz="2960">
                <a:solidFill>
                  <a:schemeClr val="dk1"/>
                </a:solidFill>
                <a:latin typeface="Calibri"/>
                <a:ea typeface="Calibri"/>
                <a:cs typeface="Calibri"/>
                <a:sym typeface="Calibri"/>
              </a:rPr>
              <a:t>Biomass can be converted into the actual number of organisms at each trophic level in a </a:t>
            </a:r>
            <a:r>
              <a:rPr lang="en-US" sz="2960" u="sng">
                <a:solidFill>
                  <a:srgbClr val="FF0000"/>
                </a:solidFill>
                <a:latin typeface="Calibri"/>
                <a:ea typeface="Calibri"/>
                <a:cs typeface="Calibri"/>
                <a:sym typeface="Calibri"/>
              </a:rPr>
              <a:t>pyramid of numbers</a:t>
            </a:r>
            <a:r>
              <a:rPr lang="en-US" sz="2960">
                <a:solidFill>
                  <a:schemeClr val="dk1"/>
                </a:solidFill>
                <a:latin typeface="Calibri"/>
                <a:ea typeface="Calibri"/>
                <a:cs typeface="Calibri"/>
                <a:sym typeface="Calibri"/>
              </a:rPr>
              <a: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0"/>
          <p:cNvSpPr txBox="1">
            <a:spLocks noGrp="1"/>
          </p:cNvSpPr>
          <p:nvPr>
            <p:ph type="title"/>
          </p:nvPr>
        </p:nvSpPr>
        <p:spPr>
          <a:xfrm>
            <a:off x="643050" y="1699800"/>
            <a:ext cx="8229600" cy="990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2"/>
              </a:buClr>
              <a:buSzPts val="2430"/>
              <a:buFont typeface="Calibri"/>
              <a:buNone/>
            </a:pPr>
            <a:r>
              <a:rPr lang="en-US" sz="3000">
                <a:solidFill>
                  <a:schemeClr val="dk2"/>
                </a:solidFill>
              </a:rPr>
              <a:t>Being able to feed everyone on Earth is already a challenge. It will become even more so as our population on Earth grows. How can we feed more people in the future?</a:t>
            </a:r>
            <a:endParaRPr sz="3000">
              <a:solidFill>
                <a:schemeClr val="dk2"/>
              </a:solidFill>
            </a:endParaRPr>
          </a:p>
          <a:p>
            <a:pPr marL="0" marR="0" lvl="0" indent="0" algn="ctr" rtl="0">
              <a:spcBef>
                <a:spcPts val="0"/>
              </a:spcBef>
              <a:spcAft>
                <a:spcPts val="0"/>
              </a:spcAft>
              <a:buClr>
                <a:schemeClr val="dk2"/>
              </a:buClr>
              <a:buSzPts val="2430"/>
              <a:buFont typeface="Calibri"/>
              <a:buNone/>
            </a:pPr>
            <a:r>
              <a:rPr lang="en-US" sz="3000">
                <a:solidFill>
                  <a:schemeClr val="dk2"/>
                </a:solidFill>
              </a:rPr>
              <a:t>By growing more crops or by growing more meat?</a:t>
            </a:r>
            <a:endParaRPr sz="3000">
              <a:solidFill>
                <a:schemeClr val="dk2"/>
              </a:solidFill>
            </a:endParaRPr>
          </a:p>
        </p:txBody>
      </p:sp>
      <p:pic>
        <p:nvPicPr>
          <p:cNvPr id="388" name="Google Shape;388;p50" descr="http://www.trunity.net/files/215001_215100/215012/vegetarians-eat-fir-c-la-462.jpg">
            <a:hlinkClick r:id="rId3"/>
          </p:cNvPr>
          <p:cNvPicPr preferRelativeResize="0"/>
          <p:nvPr/>
        </p:nvPicPr>
        <p:blipFill rotWithShape="1">
          <a:blip r:embed="rId4">
            <a:alphaModFix/>
          </a:blip>
          <a:srcRect/>
          <a:stretch/>
        </p:blipFill>
        <p:spPr>
          <a:xfrm>
            <a:off x="-52350" y="4069825"/>
            <a:ext cx="9196352" cy="2362200"/>
          </a:xfrm>
          <a:prstGeom prst="rect">
            <a:avLst/>
          </a:prstGeom>
          <a:noFill/>
          <a:ln>
            <a:noFill/>
          </a:ln>
        </p:spPr>
      </p:pic>
      <p:sp>
        <p:nvSpPr>
          <p:cNvPr id="389" name="Google Shape;389;p50"/>
          <p:cNvSpPr txBox="1"/>
          <p:nvPr/>
        </p:nvSpPr>
        <p:spPr>
          <a:xfrm>
            <a:off x="407050" y="281225"/>
            <a:ext cx="7511700" cy="92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u="sng">
                <a:solidFill>
                  <a:schemeClr val="accent4"/>
                </a:solidFill>
                <a:latin typeface="Permanent Marker"/>
                <a:ea typeface="Permanent Marker"/>
                <a:cs typeface="Permanent Marker"/>
                <a:sym typeface="Permanent Marker"/>
              </a:rPr>
              <a:t>How does this apply to you?</a:t>
            </a:r>
            <a:endParaRPr sz="3600" u="sng">
              <a:solidFill>
                <a:schemeClr val="accent4"/>
              </a:solidFill>
              <a:latin typeface="Permanent Marker"/>
              <a:ea typeface="Permanent Marker"/>
              <a:cs typeface="Permanent Marker"/>
              <a:sym typeface="Permanent Mark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fade">
                                      <p:cBhvr>
                                        <p:cTn id="7" dur="500"/>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51"/>
          <p:cNvPicPr preferRelativeResize="0"/>
          <p:nvPr/>
        </p:nvPicPr>
        <p:blipFill rotWithShape="1">
          <a:blip r:embed="rId3">
            <a:alphaModFix/>
          </a:blip>
          <a:srcRect l="652" t="644" r="653" b="2998"/>
          <a:stretch/>
        </p:blipFill>
        <p:spPr>
          <a:xfrm>
            <a:off x="1066800" y="838200"/>
            <a:ext cx="7315200" cy="5594350"/>
          </a:xfrm>
          <a:prstGeom prst="rect">
            <a:avLst/>
          </a:prstGeom>
          <a:noFill/>
          <a:ln>
            <a:noFill/>
          </a:ln>
        </p:spPr>
      </p:pic>
      <p:sp>
        <p:nvSpPr>
          <p:cNvPr id="396" name="Google Shape;396;p51"/>
          <p:cNvSpPr/>
          <p:nvPr/>
        </p:nvSpPr>
        <p:spPr>
          <a:xfrm>
            <a:off x="0" y="0"/>
            <a:ext cx="35052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a:solidFill>
                  <a:srgbClr val="000000"/>
                </a:solidFill>
                <a:latin typeface="Arial"/>
                <a:ea typeface="Arial"/>
                <a:cs typeface="Arial"/>
                <a:sym typeface="Arial"/>
              </a:rPr>
              <a:t>EXIT SLIP</a:t>
            </a:r>
            <a:endParaRPr/>
          </a:p>
        </p:txBody>
      </p:sp>
      <p:sp>
        <p:nvSpPr>
          <p:cNvPr id="397" name="Google Shape;397;p51"/>
          <p:cNvSpPr/>
          <p:nvPr/>
        </p:nvSpPr>
        <p:spPr>
          <a:xfrm>
            <a:off x="3505200" y="1752600"/>
            <a:ext cx="2182813" cy="533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1600" b="1">
                <a:solidFill>
                  <a:srgbClr val="000000"/>
                </a:solidFill>
                <a:latin typeface="Arial"/>
                <a:ea typeface="Arial"/>
                <a:cs typeface="Arial"/>
                <a:sym typeface="Arial"/>
              </a:rPr>
              <a:t>Plant material eaten by caterpillar</a:t>
            </a:r>
            <a:endParaRPr/>
          </a:p>
        </p:txBody>
      </p:sp>
      <p:sp>
        <p:nvSpPr>
          <p:cNvPr id="398" name="Google Shape;398;p51"/>
          <p:cNvSpPr/>
          <p:nvPr/>
        </p:nvSpPr>
        <p:spPr>
          <a:xfrm>
            <a:off x="3460750" y="2684463"/>
            <a:ext cx="2284413" cy="3127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1600" b="1">
                <a:solidFill>
                  <a:srgbClr val="000000"/>
                </a:solidFill>
                <a:latin typeface="Arial"/>
                <a:ea typeface="Arial"/>
                <a:cs typeface="Arial"/>
                <a:sym typeface="Arial"/>
              </a:rPr>
              <a:t>100 kilocalories (kcal)</a:t>
            </a:r>
            <a:endParaRPr/>
          </a:p>
        </p:txBody>
      </p:sp>
      <p:sp>
        <p:nvSpPr>
          <p:cNvPr id="399" name="Google Shape;399;p51"/>
          <p:cNvSpPr/>
          <p:nvPr/>
        </p:nvSpPr>
        <p:spPr>
          <a:xfrm>
            <a:off x="1220788" y="4576763"/>
            <a:ext cx="760412" cy="3127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600" b="1">
                <a:solidFill>
                  <a:srgbClr val="000000"/>
                </a:solidFill>
                <a:latin typeface="Arial"/>
                <a:ea typeface="Arial"/>
                <a:cs typeface="Arial"/>
                <a:sym typeface="Arial"/>
              </a:rPr>
              <a:t>Feces</a:t>
            </a:r>
            <a:endParaRPr/>
          </a:p>
        </p:txBody>
      </p:sp>
      <p:sp>
        <p:nvSpPr>
          <p:cNvPr id="400" name="Google Shape;400;p51"/>
          <p:cNvSpPr/>
          <p:nvPr/>
        </p:nvSpPr>
        <p:spPr>
          <a:xfrm>
            <a:off x="2278063" y="4294188"/>
            <a:ext cx="936625" cy="3127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600" b="1">
                <a:solidFill>
                  <a:srgbClr val="000000"/>
                </a:solidFill>
                <a:latin typeface="Arial"/>
                <a:ea typeface="Arial"/>
                <a:cs typeface="Arial"/>
                <a:sym typeface="Arial"/>
              </a:rPr>
              <a:t>50 kcal</a:t>
            </a:r>
            <a:endParaRPr/>
          </a:p>
        </p:txBody>
      </p:sp>
      <p:sp>
        <p:nvSpPr>
          <p:cNvPr id="401" name="Google Shape;401;p51"/>
          <p:cNvSpPr/>
          <p:nvPr/>
        </p:nvSpPr>
        <p:spPr>
          <a:xfrm>
            <a:off x="4327525" y="5938838"/>
            <a:ext cx="895350" cy="3127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600" b="1">
                <a:solidFill>
                  <a:srgbClr val="000000"/>
                </a:solidFill>
                <a:latin typeface="Arial"/>
                <a:ea typeface="Arial"/>
                <a:cs typeface="Arial"/>
                <a:sym typeface="Arial"/>
              </a:rPr>
              <a:t>Growth</a:t>
            </a:r>
            <a:endParaRPr/>
          </a:p>
        </p:txBody>
      </p:sp>
      <p:sp>
        <p:nvSpPr>
          <p:cNvPr id="402" name="Google Shape;402;p51"/>
          <p:cNvSpPr/>
          <p:nvPr/>
        </p:nvSpPr>
        <p:spPr>
          <a:xfrm>
            <a:off x="4349750" y="5292725"/>
            <a:ext cx="874713" cy="3127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1600" b="1">
                <a:solidFill>
                  <a:srgbClr val="000000"/>
                </a:solidFill>
                <a:latin typeface="Arial"/>
                <a:ea typeface="Arial"/>
                <a:cs typeface="Arial"/>
                <a:sym typeface="Arial"/>
              </a:rPr>
              <a:t>15 kcal</a:t>
            </a:r>
            <a:endParaRPr/>
          </a:p>
        </p:txBody>
      </p:sp>
      <p:sp>
        <p:nvSpPr>
          <p:cNvPr id="403" name="Google Shape;403;p51"/>
          <p:cNvSpPr/>
          <p:nvPr/>
        </p:nvSpPr>
        <p:spPr>
          <a:xfrm>
            <a:off x="6983413" y="4164013"/>
            <a:ext cx="1484312" cy="533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600" b="1">
                <a:solidFill>
                  <a:srgbClr val="000000"/>
                </a:solidFill>
                <a:latin typeface="Arial"/>
                <a:ea typeface="Arial"/>
                <a:cs typeface="Arial"/>
                <a:sym typeface="Arial"/>
              </a:rPr>
              <a:t>Cellular respiration</a:t>
            </a:r>
            <a:endParaRPr/>
          </a:p>
        </p:txBody>
      </p:sp>
      <p:sp>
        <p:nvSpPr>
          <p:cNvPr id="404" name="Google Shape;404;p51"/>
          <p:cNvSpPr/>
          <p:nvPr/>
        </p:nvSpPr>
        <p:spPr>
          <a:xfrm>
            <a:off x="5765800" y="3973513"/>
            <a:ext cx="862013" cy="3127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600" b="1">
                <a:solidFill>
                  <a:srgbClr val="000000"/>
                </a:solidFill>
                <a:latin typeface="Arial"/>
                <a:ea typeface="Arial"/>
                <a:cs typeface="Arial"/>
                <a:sym typeface="Arial"/>
              </a:rPr>
              <a:t>35 kcal</a:t>
            </a:r>
            <a:endParaRPr/>
          </a:p>
        </p:txBody>
      </p:sp>
      <p:pic>
        <p:nvPicPr>
          <p:cNvPr id="405" name="Google Shape;405;p51" descr="http://t0.gstatic.com/images?q=tbn:ANd9GcRXiOfNaolT226B1cj5FEJJlPgWlzNjsLTpVaingItxHeIfM7_uFQ"/>
          <p:cNvPicPr preferRelativeResize="0"/>
          <p:nvPr/>
        </p:nvPicPr>
        <p:blipFill rotWithShape="1">
          <a:blip r:embed="rId4">
            <a:alphaModFix/>
          </a:blip>
          <a:srcRect/>
          <a:stretch/>
        </p:blipFill>
        <p:spPr>
          <a:xfrm>
            <a:off x="6248400" y="685800"/>
            <a:ext cx="2438400" cy="1876425"/>
          </a:xfrm>
          <a:prstGeom prst="rect">
            <a:avLst/>
          </a:prstGeom>
          <a:noFill/>
          <a:ln>
            <a:noFill/>
          </a:ln>
        </p:spPr>
      </p:pic>
      <p:sp>
        <p:nvSpPr>
          <p:cNvPr id="406" name="Google Shape;406;p51"/>
          <p:cNvSpPr txBox="1"/>
          <p:nvPr/>
        </p:nvSpPr>
        <p:spPr>
          <a:xfrm>
            <a:off x="-37856" y="1013936"/>
            <a:ext cx="2819400" cy="59093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Explain this graphic- feel free to draw it out.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In your answer, make sure to tell me:</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How much energy did the plant start with?</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How much energy will go to the crow? Why?</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What will there be the most of in this ecosystem: plants, caterpillars, or crows?</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How do you know? </a:t>
            </a: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0"/>
          <p:cNvSpPr txBox="1">
            <a:spLocks noGrp="1"/>
          </p:cNvSpPr>
          <p:nvPr>
            <p:ph type="title"/>
          </p:nvPr>
        </p:nvSpPr>
        <p:spPr>
          <a:xfrm>
            <a:off x="0" y="27465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3300"/>
              </a:buClr>
              <a:buSzPts val="5400"/>
              <a:buFont typeface="Arial Narrow"/>
              <a:buNone/>
            </a:pPr>
            <a:r>
              <a:rPr lang="en-US" sz="5400" b="0" i="0" u="sng" strike="noStrike" cap="none">
                <a:solidFill>
                  <a:srgbClr val="38761D"/>
                </a:solidFill>
                <a:latin typeface="Arial Narrow"/>
                <a:ea typeface="Arial Narrow"/>
                <a:cs typeface="Arial Narrow"/>
                <a:sym typeface="Arial Narrow"/>
              </a:rPr>
              <a:t>AUTOTROPHS (AKA</a:t>
            </a:r>
            <a:r>
              <a:rPr lang="en-US" sz="5400" u="sng">
                <a:solidFill>
                  <a:srgbClr val="38761D"/>
                </a:solidFill>
                <a:latin typeface="Arial Narrow"/>
                <a:ea typeface="Arial Narrow"/>
                <a:cs typeface="Arial Narrow"/>
                <a:sym typeface="Arial Narrow"/>
              </a:rPr>
              <a:t>: Producers)</a:t>
            </a:r>
            <a:r>
              <a:rPr lang="en-US" sz="5400" b="0" i="0" u="sng" strike="noStrike" cap="none">
                <a:solidFill>
                  <a:srgbClr val="38761D"/>
                </a:solidFill>
                <a:latin typeface="Arial Narrow"/>
                <a:ea typeface="Arial Narrow"/>
                <a:cs typeface="Arial Narrow"/>
                <a:sym typeface="Arial Narrow"/>
              </a:rPr>
              <a:t>:</a:t>
            </a:r>
            <a:endParaRPr u="sng">
              <a:solidFill>
                <a:srgbClr val="38761D"/>
              </a:solidFill>
            </a:endParaRPr>
          </a:p>
        </p:txBody>
      </p:sp>
      <p:sp>
        <p:nvSpPr>
          <p:cNvPr id="199" name="Google Shape;199;p30"/>
          <p:cNvSpPr txBox="1">
            <a:spLocks noGrp="1"/>
          </p:cNvSpPr>
          <p:nvPr>
            <p:ph type="body" idx="2"/>
          </p:nvPr>
        </p:nvSpPr>
        <p:spPr>
          <a:xfrm>
            <a:off x="319775" y="1587750"/>
            <a:ext cx="4402200" cy="4805400"/>
          </a:xfrm>
          <a:prstGeom prst="rect">
            <a:avLst/>
          </a:prstGeom>
          <a:noFill/>
          <a:ln>
            <a:noFill/>
          </a:ln>
        </p:spPr>
        <p:txBody>
          <a:bodyPr spcFirstLastPara="1" wrap="square" lIns="91425" tIns="45700" rIns="91425" bIns="45700" anchor="t" anchorCtr="0">
            <a:noAutofit/>
          </a:bodyPr>
          <a:lstStyle/>
          <a:p>
            <a:pPr marL="342900" marR="0" lvl="0" indent="-356235" algn="l" rtl="0">
              <a:lnSpc>
                <a:spcPct val="80000"/>
              </a:lnSpc>
              <a:spcBef>
                <a:spcPts val="0"/>
              </a:spcBef>
              <a:spcAft>
                <a:spcPts val="0"/>
              </a:spcAft>
              <a:buClr>
                <a:schemeClr val="dk1"/>
              </a:buClr>
              <a:buSzPts val="3000"/>
              <a:buFont typeface="Arial"/>
              <a:buChar char="•"/>
            </a:pPr>
            <a:r>
              <a:rPr lang="en-US" sz="3000" b="0" i="0" u="none" strike="noStrike" cap="none">
                <a:solidFill>
                  <a:schemeClr val="dk1"/>
                </a:solidFill>
                <a:latin typeface="Arial Narrow"/>
                <a:ea typeface="Arial Narrow"/>
                <a:cs typeface="Arial Narrow"/>
                <a:sym typeface="Arial Narrow"/>
              </a:rPr>
              <a:t>Capture energy from the sun (</a:t>
            </a:r>
            <a:r>
              <a:rPr lang="en-US" sz="3000" b="0" i="0" strike="noStrike" cap="none">
                <a:solidFill>
                  <a:schemeClr val="dk1"/>
                </a:solidFill>
                <a:latin typeface="Arial Narrow"/>
                <a:ea typeface="Arial Narrow"/>
                <a:cs typeface="Arial Narrow"/>
                <a:sym typeface="Arial Narrow"/>
              </a:rPr>
              <a:t>photosynthetic) </a:t>
            </a:r>
            <a:r>
              <a:rPr lang="en-US" sz="3000" b="0" i="0" u="none" strike="noStrike" cap="none">
                <a:solidFill>
                  <a:schemeClr val="dk1"/>
                </a:solidFill>
                <a:latin typeface="Arial Narrow"/>
                <a:ea typeface="Arial Narrow"/>
                <a:cs typeface="Arial Narrow"/>
                <a:sym typeface="Arial Narrow"/>
              </a:rPr>
              <a:t>or from inorganic molecules (chemosynthetic) and converts it into usable energy (sugar). </a:t>
            </a:r>
            <a:endParaRPr sz="3000"/>
          </a:p>
          <a:p>
            <a:pPr marL="342900" marR="0" lvl="0" indent="0" algn="l" rtl="0">
              <a:lnSpc>
                <a:spcPct val="80000"/>
              </a:lnSpc>
              <a:spcBef>
                <a:spcPts val="558"/>
              </a:spcBef>
              <a:spcAft>
                <a:spcPts val="0"/>
              </a:spcAft>
              <a:buNone/>
            </a:pPr>
            <a:endParaRPr sz="3000"/>
          </a:p>
          <a:p>
            <a:pPr marL="0" marR="0" lvl="0" indent="0" algn="l" rtl="0">
              <a:lnSpc>
                <a:spcPct val="80000"/>
              </a:lnSpc>
              <a:spcBef>
                <a:spcPts val="434"/>
              </a:spcBef>
              <a:spcAft>
                <a:spcPts val="0"/>
              </a:spcAft>
              <a:buNone/>
            </a:pPr>
            <a:r>
              <a:rPr lang="en-US" sz="3000">
                <a:latin typeface="Arial Narrow"/>
                <a:ea typeface="Arial Narrow"/>
                <a:cs typeface="Arial Narrow"/>
                <a:sym typeface="Arial Narrow"/>
              </a:rPr>
              <a:t>Examples:</a:t>
            </a:r>
            <a:r>
              <a:rPr lang="en-US" sz="3000" b="0" i="0" u="none" strike="noStrike" cap="none">
                <a:solidFill>
                  <a:schemeClr val="dk1"/>
                </a:solidFill>
                <a:latin typeface="Arial Narrow"/>
                <a:ea typeface="Arial Narrow"/>
                <a:cs typeface="Arial Narrow"/>
                <a:sym typeface="Arial Narrow"/>
              </a:rPr>
              <a:t> </a:t>
            </a:r>
            <a:r>
              <a:rPr lang="en-US" sz="3000">
                <a:latin typeface="Arial Narrow"/>
                <a:ea typeface="Arial Narrow"/>
                <a:cs typeface="Arial Narrow"/>
                <a:sym typeface="Arial Narrow"/>
              </a:rPr>
              <a:t>All p</a:t>
            </a:r>
            <a:r>
              <a:rPr lang="en-US" sz="3000" b="0" i="0" u="none" strike="noStrike" cap="none">
                <a:solidFill>
                  <a:schemeClr val="dk1"/>
                </a:solidFill>
                <a:latin typeface="Arial Narrow"/>
                <a:ea typeface="Arial Narrow"/>
                <a:cs typeface="Arial Narrow"/>
                <a:sym typeface="Arial Narrow"/>
              </a:rPr>
              <a:t>lants</a:t>
            </a:r>
            <a:r>
              <a:rPr lang="en-US" sz="3000">
                <a:latin typeface="Arial Narrow"/>
                <a:ea typeface="Arial Narrow"/>
                <a:cs typeface="Arial Narrow"/>
                <a:sym typeface="Arial Narrow"/>
              </a:rPr>
              <a:t> &amp; </a:t>
            </a:r>
            <a:r>
              <a:rPr lang="en-US" sz="3000" b="0" i="0" u="none" strike="noStrike" cap="none">
                <a:solidFill>
                  <a:schemeClr val="dk1"/>
                </a:solidFill>
                <a:latin typeface="Arial Narrow"/>
                <a:ea typeface="Arial Narrow"/>
                <a:cs typeface="Arial Narrow"/>
                <a:sym typeface="Arial Narrow"/>
              </a:rPr>
              <a:t>algae and some </a:t>
            </a:r>
            <a:r>
              <a:rPr lang="en-US" sz="3000">
                <a:latin typeface="Arial Narrow"/>
                <a:ea typeface="Arial Narrow"/>
                <a:cs typeface="Arial Narrow"/>
                <a:sym typeface="Arial Narrow"/>
              </a:rPr>
              <a:t>types </a:t>
            </a:r>
            <a:r>
              <a:rPr lang="en-US" sz="3000" b="0" i="0" u="none" strike="noStrike" cap="none">
                <a:solidFill>
                  <a:schemeClr val="dk1"/>
                </a:solidFill>
                <a:latin typeface="Arial Narrow"/>
                <a:ea typeface="Arial Narrow"/>
                <a:cs typeface="Arial Narrow"/>
                <a:sym typeface="Arial Narrow"/>
              </a:rPr>
              <a:t>of bacteria. </a:t>
            </a:r>
            <a:endParaRPr sz="3000"/>
          </a:p>
        </p:txBody>
      </p:sp>
      <p:pic>
        <p:nvPicPr>
          <p:cNvPr id="200" name="Google Shape;200;p30"/>
          <p:cNvPicPr preferRelativeResize="0"/>
          <p:nvPr/>
        </p:nvPicPr>
        <p:blipFill>
          <a:blip r:embed="rId3">
            <a:alphaModFix/>
          </a:blip>
          <a:stretch>
            <a:fillRect/>
          </a:stretch>
        </p:blipFill>
        <p:spPr>
          <a:xfrm>
            <a:off x="4924350" y="1417650"/>
            <a:ext cx="4117226" cy="2347335"/>
          </a:xfrm>
          <a:prstGeom prst="rect">
            <a:avLst/>
          </a:prstGeom>
          <a:noFill/>
          <a:ln>
            <a:noFill/>
          </a:ln>
        </p:spPr>
      </p:pic>
      <p:pic>
        <p:nvPicPr>
          <p:cNvPr id="201" name="Google Shape;201;p30"/>
          <p:cNvPicPr preferRelativeResize="0"/>
          <p:nvPr/>
        </p:nvPicPr>
        <p:blipFill>
          <a:blip r:embed="rId4">
            <a:alphaModFix/>
          </a:blip>
          <a:stretch>
            <a:fillRect/>
          </a:stretch>
        </p:blipFill>
        <p:spPr>
          <a:xfrm>
            <a:off x="5833701" y="3882125"/>
            <a:ext cx="2756375" cy="2923426"/>
          </a:xfrm>
          <a:prstGeom prst="rect">
            <a:avLst/>
          </a:prstGeom>
          <a:noFill/>
          <a:ln>
            <a:noFill/>
          </a:ln>
        </p:spPr>
      </p:pic>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1"/>
          <p:cNvSpPr txBox="1">
            <a:spLocks noGrp="1"/>
          </p:cNvSpPr>
          <p:nvPr>
            <p:ph type="title"/>
          </p:nvPr>
        </p:nvSpPr>
        <p:spPr>
          <a:xfrm>
            <a:off x="11700" y="27465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3300"/>
              </a:buClr>
              <a:buSzPts val="4000"/>
              <a:buFont typeface="Arial Narrow"/>
              <a:buNone/>
            </a:pPr>
            <a:r>
              <a:rPr lang="en-US" sz="5400" b="0" i="0" u="sng" strike="noStrike" cap="none">
                <a:solidFill>
                  <a:srgbClr val="FF3300"/>
                </a:solidFill>
                <a:latin typeface="Arial Narrow"/>
                <a:ea typeface="Arial Narrow"/>
                <a:cs typeface="Arial Narrow"/>
                <a:sym typeface="Arial Narrow"/>
              </a:rPr>
              <a:t>HETEROTROPHS (A</a:t>
            </a:r>
            <a:r>
              <a:rPr lang="en-US" sz="5400" u="sng">
                <a:solidFill>
                  <a:srgbClr val="FF3300"/>
                </a:solidFill>
                <a:latin typeface="Arial Narrow"/>
                <a:ea typeface="Arial Narrow"/>
                <a:cs typeface="Arial Narrow"/>
                <a:sym typeface="Arial Narrow"/>
              </a:rPr>
              <a:t>KA: Consumers</a:t>
            </a:r>
            <a:endParaRPr sz="5400" b="0" i="0" u="sng" strike="noStrike" cap="none">
              <a:solidFill>
                <a:schemeClr val="dk1"/>
              </a:solidFill>
              <a:latin typeface="Comic Sans MS"/>
              <a:ea typeface="Comic Sans MS"/>
              <a:cs typeface="Comic Sans MS"/>
              <a:sym typeface="Comic Sans MS"/>
            </a:endParaRPr>
          </a:p>
        </p:txBody>
      </p:sp>
      <p:sp>
        <p:nvSpPr>
          <p:cNvPr id="207" name="Google Shape;207;p31"/>
          <p:cNvSpPr txBox="1">
            <a:spLocks noGrp="1"/>
          </p:cNvSpPr>
          <p:nvPr>
            <p:ph type="body" idx="1"/>
          </p:nvPr>
        </p:nvSpPr>
        <p:spPr>
          <a:xfrm>
            <a:off x="215900" y="2128575"/>
            <a:ext cx="4455900" cy="4035300"/>
          </a:xfrm>
          <a:prstGeom prst="rect">
            <a:avLst/>
          </a:prstGeom>
          <a:noFill/>
          <a:ln>
            <a:noFill/>
          </a:ln>
        </p:spPr>
        <p:txBody>
          <a:bodyPr spcFirstLastPara="1" wrap="square" lIns="91425" tIns="45700" rIns="91425" bIns="45700" anchor="t" anchorCtr="0">
            <a:noAutofit/>
          </a:bodyPr>
          <a:lstStyle/>
          <a:p>
            <a:pPr marL="457200" marR="0" lvl="0" indent="-416560" algn="l" rtl="0">
              <a:lnSpc>
                <a:spcPct val="80000"/>
              </a:lnSpc>
              <a:spcBef>
                <a:spcPts val="592"/>
              </a:spcBef>
              <a:spcAft>
                <a:spcPts val="0"/>
              </a:spcAft>
              <a:buClr>
                <a:schemeClr val="dk1"/>
              </a:buClr>
              <a:buSzPts val="2960"/>
              <a:buFont typeface="Arial Narrow"/>
              <a:buChar char="•"/>
            </a:pPr>
            <a:r>
              <a:rPr lang="en-US" sz="2960">
                <a:latin typeface="Arial Narrow"/>
                <a:ea typeface="Arial Narrow"/>
                <a:cs typeface="Arial Narrow"/>
                <a:sym typeface="Arial Narrow"/>
              </a:rPr>
              <a:t>O</a:t>
            </a:r>
            <a:r>
              <a:rPr lang="en-US" sz="2960" b="0" i="0" u="none" strike="noStrike" cap="none">
                <a:solidFill>
                  <a:schemeClr val="dk1"/>
                </a:solidFill>
                <a:latin typeface="Arial Narrow"/>
                <a:ea typeface="Arial Narrow"/>
                <a:cs typeface="Arial Narrow"/>
                <a:sym typeface="Arial Narrow"/>
              </a:rPr>
              <a:t>btain energy to build their molecules by consuming plants or other organisms</a:t>
            </a:r>
            <a:endParaRPr/>
          </a:p>
          <a:p>
            <a:pPr marL="742950" marR="0" lvl="1" indent="-285750" algn="l" rtl="0">
              <a:lnSpc>
                <a:spcPct val="80000"/>
              </a:lnSpc>
              <a:spcBef>
                <a:spcPts val="592"/>
              </a:spcBef>
              <a:spcAft>
                <a:spcPts val="0"/>
              </a:spcAft>
              <a:buClr>
                <a:schemeClr val="dk1"/>
              </a:buClr>
              <a:buSzPts val="2960"/>
              <a:buFont typeface="Noto Sans Symbols"/>
              <a:buNone/>
            </a:pPr>
            <a:endParaRPr sz="2960">
              <a:latin typeface="Arial Narrow"/>
              <a:ea typeface="Arial Narrow"/>
              <a:cs typeface="Arial Narrow"/>
              <a:sym typeface="Arial Narrow"/>
            </a:endParaRPr>
          </a:p>
          <a:p>
            <a:pPr marL="742950" marR="0" lvl="1" indent="-285750" algn="l" rtl="0">
              <a:lnSpc>
                <a:spcPct val="80000"/>
              </a:lnSpc>
              <a:spcBef>
                <a:spcPts val="592"/>
              </a:spcBef>
              <a:spcAft>
                <a:spcPts val="0"/>
              </a:spcAft>
              <a:buClr>
                <a:schemeClr val="dk1"/>
              </a:buClr>
              <a:buSzPts val="2960"/>
              <a:buFont typeface="Noto Sans Symbols"/>
              <a:buNone/>
            </a:pPr>
            <a:r>
              <a:rPr lang="en-US" sz="2960">
                <a:latin typeface="Arial Narrow"/>
                <a:ea typeface="Arial Narrow"/>
                <a:cs typeface="Arial Narrow"/>
                <a:sym typeface="Arial Narrow"/>
              </a:rPr>
              <a:t>Examples</a:t>
            </a:r>
            <a:r>
              <a:rPr lang="en-US" sz="2960" b="0" i="0" u="none" strike="noStrike" cap="none">
                <a:solidFill>
                  <a:schemeClr val="dk1"/>
                </a:solidFill>
                <a:latin typeface="Arial Narrow"/>
                <a:ea typeface="Arial Narrow"/>
                <a:cs typeface="Arial Narrow"/>
                <a:sym typeface="Arial Narrow"/>
              </a:rPr>
              <a:t>: </a:t>
            </a:r>
            <a:endParaRPr/>
          </a:p>
          <a:p>
            <a:pPr marL="742950" marR="0" lvl="1" indent="-285750" algn="l" rtl="0">
              <a:lnSpc>
                <a:spcPct val="80000"/>
              </a:lnSpc>
              <a:spcBef>
                <a:spcPts val="592"/>
              </a:spcBef>
              <a:spcAft>
                <a:spcPts val="0"/>
              </a:spcAft>
              <a:buClr>
                <a:schemeClr val="dk1"/>
              </a:buClr>
              <a:buSzPts val="2960"/>
              <a:buFont typeface="Arial"/>
              <a:buChar char="–"/>
            </a:pPr>
            <a:r>
              <a:rPr lang="en-US" sz="2960">
                <a:latin typeface="Arial Narrow"/>
                <a:ea typeface="Arial Narrow"/>
                <a:cs typeface="Arial Narrow"/>
                <a:sym typeface="Arial Narrow"/>
              </a:rPr>
              <a:t>1⁰, 2⁰, etc… consumers</a:t>
            </a:r>
            <a:endParaRPr sz="2960">
              <a:latin typeface="Arial Narrow"/>
              <a:ea typeface="Arial Narrow"/>
              <a:cs typeface="Arial Narrow"/>
              <a:sym typeface="Arial Narrow"/>
            </a:endParaRPr>
          </a:p>
          <a:p>
            <a:pPr marL="742950" marR="0" lvl="1" indent="-285750" algn="l" rtl="0">
              <a:lnSpc>
                <a:spcPct val="80000"/>
              </a:lnSpc>
              <a:spcBef>
                <a:spcPts val="592"/>
              </a:spcBef>
              <a:spcAft>
                <a:spcPts val="0"/>
              </a:spcAft>
              <a:buClr>
                <a:schemeClr val="dk1"/>
              </a:buClr>
              <a:buSzPts val="2960"/>
              <a:buFont typeface="Arial Narrow"/>
              <a:buChar char="–"/>
            </a:pPr>
            <a:r>
              <a:rPr lang="en-US" sz="2960">
                <a:latin typeface="Arial Narrow"/>
                <a:ea typeface="Arial Narrow"/>
                <a:cs typeface="Arial Narrow"/>
                <a:sym typeface="Arial Narrow"/>
              </a:rPr>
              <a:t>Scavengers</a:t>
            </a:r>
            <a:endParaRPr sz="2960">
              <a:latin typeface="Arial Narrow"/>
              <a:ea typeface="Arial Narrow"/>
              <a:cs typeface="Arial Narrow"/>
              <a:sym typeface="Arial Narrow"/>
            </a:endParaRPr>
          </a:p>
          <a:p>
            <a:pPr marL="742950" marR="0" lvl="1" indent="-285750" algn="l" rtl="0">
              <a:lnSpc>
                <a:spcPct val="80000"/>
              </a:lnSpc>
              <a:spcBef>
                <a:spcPts val="592"/>
              </a:spcBef>
              <a:spcAft>
                <a:spcPts val="0"/>
              </a:spcAft>
              <a:buClr>
                <a:schemeClr val="dk1"/>
              </a:buClr>
              <a:buSzPts val="2960"/>
              <a:buFont typeface="Arial Narrow"/>
              <a:buChar char="–"/>
            </a:pPr>
            <a:r>
              <a:rPr lang="en-US" sz="2960">
                <a:latin typeface="Arial Narrow"/>
                <a:ea typeface="Arial Narrow"/>
                <a:cs typeface="Arial Narrow"/>
                <a:sym typeface="Arial Narrow"/>
              </a:rPr>
              <a:t>Decomposers</a:t>
            </a:r>
            <a:endParaRPr sz="2960">
              <a:latin typeface="Arial Narrow"/>
              <a:ea typeface="Arial Narrow"/>
              <a:cs typeface="Arial Narrow"/>
              <a:sym typeface="Arial Narrow"/>
            </a:endParaRPr>
          </a:p>
          <a:p>
            <a:pPr marL="342900" marR="0" lvl="0" indent="-178435" algn="l" rtl="0">
              <a:lnSpc>
                <a:spcPct val="80000"/>
              </a:lnSpc>
              <a:spcBef>
                <a:spcPts val="518"/>
              </a:spcBef>
              <a:spcAft>
                <a:spcPts val="0"/>
              </a:spcAft>
              <a:buClr>
                <a:schemeClr val="dk1"/>
              </a:buClr>
              <a:buSzPts val="2590"/>
              <a:buFont typeface="Arial"/>
              <a:buNone/>
            </a:pPr>
            <a:endParaRPr sz="2590" b="0" i="0" u="none" strike="noStrike" cap="none">
              <a:solidFill>
                <a:schemeClr val="dk1"/>
              </a:solidFill>
              <a:latin typeface="Arial Narrow"/>
              <a:ea typeface="Arial Narrow"/>
              <a:cs typeface="Arial Narrow"/>
              <a:sym typeface="Arial Narrow"/>
            </a:endParaRPr>
          </a:p>
        </p:txBody>
      </p:sp>
      <p:sp>
        <p:nvSpPr>
          <p:cNvPr id="208" name="Google Shape;208;p31" descr="http://upload.wikimedia.org/wikipedia/commons/1/1c/Red_Shouldered_Hawk_portrait.jpg"/>
          <p:cNvSpPr/>
          <p:nvPr/>
        </p:nvSpPr>
        <p:spPr>
          <a:xfrm>
            <a:off x="63500" y="-136525"/>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209;p31" descr="http://www.ferruginoushawk.org/images/feature_feha2.jpg"/>
          <p:cNvSpPr/>
          <p:nvPr/>
        </p:nvSpPr>
        <p:spPr>
          <a:xfrm>
            <a:off x="215900" y="15875"/>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10" name="Google Shape;210;p31"/>
          <p:cNvPicPr preferRelativeResize="0"/>
          <p:nvPr/>
        </p:nvPicPr>
        <p:blipFill rotWithShape="1">
          <a:blip r:embed="rId3">
            <a:alphaModFix/>
          </a:blip>
          <a:srcRect b="6041"/>
          <a:stretch/>
        </p:blipFill>
        <p:spPr>
          <a:xfrm>
            <a:off x="7213157" y="3110425"/>
            <a:ext cx="1930843" cy="1728876"/>
          </a:xfrm>
          <a:prstGeom prst="rect">
            <a:avLst/>
          </a:prstGeom>
          <a:noFill/>
          <a:ln>
            <a:noFill/>
          </a:ln>
        </p:spPr>
      </p:pic>
      <p:pic>
        <p:nvPicPr>
          <p:cNvPr id="211" name="Google Shape;211;p31"/>
          <p:cNvPicPr preferRelativeResize="0"/>
          <p:nvPr/>
        </p:nvPicPr>
        <p:blipFill>
          <a:blip r:embed="rId4">
            <a:alphaModFix/>
          </a:blip>
          <a:stretch>
            <a:fillRect/>
          </a:stretch>
        </p:blipFill>
        <p:spPr>
          <a:xfrm>
            <a:off x="5076200" y="5130786"/>
            <a:ext cx="2379099" cy="1587314"/>
          </a:xfrm>
          <a:prstGeom prst="rect">
            <a:avLst/>
          </a:prstGeom>
          <a:noFill/>
          <a:ln>
            <a:noFill/>
          </a:ln>
        </p:spPr>
      </p:pic>
      <p:pic>
        <p:nvPicPr>
          <p:cNvPr id="212" name="Google Shape;212;p31"/>
          <p:cNvPicPr preferRelativeResize="0"/>
          <p:nvPr/>
        </p:nvPicPr>
        <p:blipFill>
          <a:blip r:embed="rId5">
            <a:alphaModFix/>
          </a:blip>
          <a:stretch>
            <a:fillRect/>
          </a:stretch>
        </p:blipFill>
        <p:spPr>
          <a:xfrm>
            <a:off x="4771723" y="2128576"/>
            <a:ext cx="2221199" cy="1475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0000"/>
              </a:buClr>
              <a:buSzPts val="4400"/>
              <a:buFont typeface="Calibri"/>
              <a:buNone/>
            </a:pPr>
            <a:r>
              <a:rPr lang="en-US" sz="5400" b="0" i="0" u="sng" strike="noStrike" cap="none">
                <a:solidFill>
                  <a:srgbClr val="FF0000"/>
                </a:solidFill>
                <a:latin typeface="Calibri"/>
                <a:ea typeface="Calibri"/>
                <a:cs typeface="Calibri"/>
                <a:sym typeface="Calibri"/>
              </a:rPr>
              <a:t>SCAVENGERS</a:t>
            </a:r>
            <a:endParaRPr sz="5400" b="0" i="0" u="sng" strike="noStrike" cap="none">
              <a:solidFill>
                <a:srgbClr val="FF0000"/>
              </a:solidFill>
              <a:latin typeface="Calibri"/>
              <a:ea typeface="Calibri"/>
              <a:cs typeface="Calibri"/>
              <a:sym typeface="Calibri"/>
            </a:endParaRPr>
          </a:p>
        </p:txBody>
      </p:sp>
      <p:sp>
        <p:nvSpPr>
          <p:cNvPr id="218" name="Google Shape;218;p32"/>
          <p:cNvSpPr txBox="1">
            <a:spLocks noGrp="1"/>
          </p:cNvSpPr>
          <p:nvPr>
            <p:ph type="body" idx="1"/>
          </p:nvPr>
        </p:nvSpPr>
        <p:spPr>
          <a:xfrm>
            <a:off x="457200" y="1825050"/>
            <a:ext cx="8229600" cy="4526100"/>
          </a:xfrm>
          <a:prstGeom prst="rect">
            <a:avLst/>
          </a:prstGeom>
          <a:noFill/>
          <a:ln>
            <a:noFill/>
          </a:ln>
        </p:spPr>
        <p:txBody>
          <a:bodyPr spcFirstLastPara="1" wrap="square" lIns="91425" tIns="45700" rIns="91425" bIns="45700" anchor="t" anchorCtr="0">
            <a:noAutofit/>
          </a:bodyPr>
          <a:lstStyle/>
          <a:p>
            <a:pPr marL="342900" marR="0" lvl="0" indent="-368300" algn="l" rtl="0">
              <a:spcBef>
                <a:spcPts val="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Start the decomposition process by finding </a:t>
            </a:r>
            <a:r>
              <a:rPr lang="en-US" sz="3600"/>
              <a:t>consuming carcasses of other animals that have been killed.</a:t>
            </a:r>
            <a:endParaRPr sz="3600"/>
          </a:p>
          <a:p>
            <a:pPr marL="742950" marR="0" lvl="1" indent="-336550" algn="l" rtl="0">
              <a:spcBef>
                <a:spcPts val="560"/>
              </a:spcBef>
              <a:spcAft>
                <a:spcPts val="0"/>
              </a:spcAft>
              <a:buClr>
                <a:schemeClr val="dk1"/>
              </a:buClr>
              <a:buSzPts val="3600"/>
              <a:buFont typeface="Arial"/>
              <a:buChar char="–"/>
            </a:pPr>
            <a:r>
              <a:rPr lang="en-US" sz="3600"/>
              <a:t>For Example:</a:t>
            </a:r>
            <a:r>
              <a:rPr lang="en-US" sz="3600" b="0" i="0" u="none" strike="noStrike" cap="none">
                <a:solidFill>
                  <a:schemeClr val="dk1"/>
                </a:solidFill>
                <a:latin typeface="Calibri"/>
                <a:ea typeface="Calibri"/>
                <a:cs typeface="Calibri"/>
                <a:sym typeface="Calibri"/>
              </a:rPr>
              <a:t>  Hyenas, Crabs, Vultures.</a:t>
            </a:r>
            <a:endParaRPr sz="3600" b="0" i="0" u="none" strike="noStrike" cap="none">
              <a:solidFill>
                <a:schemeClr val="dk1"/>
              </a:solidFill>
              <a:latin typeface="Calibri"/>
              <a:ea typeface="Calibri"/>
              <a:cs typeface="Calibri"/>
              <a:sym typeface="Calibri"/>
            </a:endParaRPr>
          </a:p>
        </p:txBody>
      </p:sp>
      <p:sp>
        <p:nvSpPr>
          <p:cNvPr id="219" name="Google Shape;219;p32" descr="data:image/jpeg;base64,/9j/4AAQSkZJRgABAQAAAQABAAD/2wCEAAkGBhQSERQUEhMWFBUUGBgYFxcVFxUYFxcYFxQXFRYXFRcXHCYeGBojHBUXHy8gIycpLCwsFR4xNTAqNSYrLCkBCQoKDgwOGg8PGikkHCQsKSwsLCwsKSwsKSwsLCkpKSkpKSwpLCwpKSwpLCwpKSksLCksLCwsLCwsLCwsLCwsLP/AABEIAMIBAwMBIgACEQEDEQH/xAAbAAACAwEBAQAAAAAAAAAAAAAEBQIDBgABB//EADgQAAEDAgQEBAUEAQQDAQEAAAEAAhEDIQQSMUEFUWFxIoGR8AYTobHBMtHh8UIUUmKCIzNyNCT/xAAZAQADAQEBAAAAAAAAAAAAAAABAgMABAX/xAAhEQACAgIDAQADAQAAAAAAAAAAAQIRITEDEkFREzJCIv/aAAwDAQACEQMRAD8A0TYCiXtJ2Q9BhJJKubQi68o9KixlC6oxOGJKLw7LSVY2mSYAm6KyK8AlOiSp/KAN0bxGoKIECXH0FtO6BwvExU8L2AG4BHPQKn42J+Q7EmdFLDUrXV9HDgG/vkiDQBUSxVaFQ8HZGChNgpDDALAKaFIxJVzacri1TaETHOdAsELlvdFNcFRU1Ssx66iFeymAFGmFIomKH0p0VGIJpgujTZMKYhKPiLHZWhouXOER0N/280YpuVGk0lY6wzw5gAAzGY5Ws4noDbzVD8MQg+HV/CBd2USR/i3/AOnaEidNB12a/NL2yLnc/wA6eQXVycaZzQm0D5LIGqTMKeIDgdVJpXHo6tldKk4lXPpwiGiFCrUCNGBTSupuao18Y0BDUsVm0Q0YlUAXtSg2JUWMIU3UyQswFTUNWoyZVhBlXvZIQCCigq3Ng2RXyyEO5wbqjkwM7MuRP+oauWoUto4luivISZrIcmOFdzTswQHkmAnbCKFLMdToN/RBcMwmZ4MWQHxTji4kNJEWAiNO/vqr8UaVsjySt0JuJcSzvOt9yDBvYjkfdkIMefD/ALpFuesEHe/45JNjcac0vcYA7T3kEepCjQxIcIBdzEEOGuoIHvkqkzc8Px2djZO34/j6I8zFlkuHYzK4DZwaJNokgX6wA1aTCVswI3B+kSoTh6isJ+MMwzyApyTdVsdZDVuKtpnxEXUC4we1CYjFgAyQELxD4hYGeEySNAsTxTiznOiZnW/VK5Dxg2bPDcRbaXa6eoH5TXDMBvK+Z4bEuIE25fdOMBxt7TDtNfXQIKX0Lh8PolJjd0Diql4CzVDi1V75H6Rr2tN/MdkXxDiORgzWcZEEwdumtx5qkU5aJyfXYbiOI5Inrbf+AssOLCpiS54LmMMAyWid4kR79VeP4nmORrqhe8gaiRGpIIjQHbdQq1Dh4o5T0ALb7gw7Ukbgru4+NRRxzn2ZrG8WDj4WgAHSS6/S31TXhuLdMvfDdmtBv0JuT5FYjh4c1xe+s6m10ASBM7CNDrtdaPAcVpz/AOxoI1BAn/sDoe89kRDR1iH3AgdbfRUl4aVRhMe15OSXf8r/AEsB6Lx+FLnSVy8y9OnheKCTWlV1GFW04aFPPK50XF1fAZguwuHyCITB7wAhnSiwHtTReMmF7T6qx7oFkAghbBXnzFCq8yosEI2LRJzUkr03GpB0WjpsEXQOKo5nLIIK3Dheq75cLlshsDFUPR2GZCUYauDomoHhkFMhGP8Agb/1GNis58QumbA9wZ+q0nD6sUJWe4lVBJDfE4/4gT9N11xwqOZ5dnz7EgPLmjwgfqJaGm2kTt+UpZjMjhleb7G45Db7LVYzh1RznZnEkC8gBrQZABItJg2ubabpYOBtYwOdDnOJgHkIlx0gXH82T19Es0nCKHzKczm5d/P3ZH4XMC2TBH76R2PPZUfDIIbDSIHTSP8Aa4fY3TTFlrGzYna5/b3CRsdKyzimLaWZc0FwIECTOmn5WUbgM0jO57z/AJTYbanWET8upWJyTfX9gUww3CywRG3369fUrnkkzqjaVC2jwwiJuBYATczqfe6V1MIW1GBzTcGbTc6D0P1Wqq0i3/jrpBJGlp0slzsMHVR01BuT3JRUUFyYvw/DXFuVwNwSCNuXvovaTXU3ZiMxcIh3Tdv+7fqtKMOIt9QfodQhsRhJt3v5yLflbqjdizgHGGwRTgEXg/qnpOyt4hj8wJIa18QHQHAjlOn7hKBwoXcfC4XBA6kQf9wsrGFxsXNFtcvhI981SL66JSjYpwMO4hny/La5odpaSACQNIJzadVL4twRdDmONQC12kODTe9vEBz2t3J3DuCvbifmCpAP6XZZaebXixAPQnTdW8aq12VR8ypTdTn/AAMAgjQ3zHvHluuu1RxvZb8O/DDXtbV/UbSCTp0knQjTqtjTwNMifkseY1LGg/j890q+HMVT+WPlGY0Gota3PtvPRHVW05LgMrjy0nsTAMJGEtqZp/QGAcsv7flCVuJtablX1H+GZM/8iZ9LhZnj+N/8kcud/wAqHLovxbNRTqNIldScDoshS4oQCL6I/h/HGghpK5WjpHs3UivXVWkSOUqt9eBKUxbYBV07obEY9oGqpHFmBk5gtTNZdi3iRCFxmOayJKQcV+JgLDdZPHcaqGQPEOqpGH0Dfw+iP4w1wGUggpfieJll59V83ZTryIc5oPVX4hlbLlLzbmVXpFYTEt/DcDirj/kF6sGw1I/9i5DqhsmspFwdCe4PFGwiVczh4nRE4bCAFSCxy2sP9OIHkJ16tSGviHGGtIaSbjfzAu7tonVYTRIGovf3CQvpwZ1NiTufQXXVF2cslRbUZLSGszEC2fQuNszo2Amw5a7JVxfAMMEnMG6xYE63i+swNpTZ2Ka8hmYjLctAuRze4wAJtySuphHVqoZTaIbBDrFsnWJubD9WlzE6p3oCWQ74VwYLS5zTbeMo7EOCJ4lTzvyt0HK0dU4+RkYGWmNv40Chh8KAD63Ez2XPKVukdEI1lgNCgKYIAudLxfedTN9OqprV8skkG9h5E+qZYjDwBF99OuyV1MKCWvM/vMx2gHfmEUgtgtJjqkk2GvPWee879FW2jlqH79zIP1HqmJMCws61tvcH6Iai8A3E5p76XM+qagWX1WkNnWNukXv1mVVWB1Gh1Fo+iLDj3vr6wb+/VcME50BgsLnUCwiOkoVRrFlWTubbzvpb6qgskjfeB31HXoLpmMC5tnec6enuPVU1WEDWAeo02kmCPqj1YOyPOH44tJEmOhCH+IOGtqMzSJG8XHo1SY0B13AT1IHfqjqZAEE++hG6aLrYko3oTfCr81i4bhonKLakzH4WvrVmgCcsmxhwcD3WZw9IUq+ZpJDubSQPOTH0TXFcTccsOygTMRB5RbXsr1aOfTGWIxDWgNbbtER2/hYLjnFga5F/NOcdjmiXEy7S3uyxvFaBz5rxzK5OWXh1cMPRpTrA91ViYF9P6SzDViN/NV4vFOOqidHUZ4X4me0RtouxvxRW0A13SJk2sjZmASEbA4geP4nXdGZ8RpCpFSo4frJnqp4zCkzFwEHRzA7hUvAvVBwrmIeb7FXUcYIuL6yhDQLgvf8ATkWIskdFKGBxMmyjiRmbyQWIJaJBSp3HKjT05JowctE5zjHZZUwtSSuXD4g5tXK9T+Ebh9Pt1KiYlSNP1UXFxjkrA665C4VREC6ArYMNJLWjyBJHTW3oiGYm91aXck0Z9ScoWL8HgdXQLm+a8xpvczzTXD07km520EfuVAPhsEAdl5SxnTQW0uqzmmsCQjnJZTAcYtrpY6czKYijkEyZi17TpPL2UAyuGszaW6WsdiVkviP4/Y14h9miP1HMdL6aao8cLDORr34htNr3PH6Rp1Nvykj+JteXB3Mlo+sj8ystS+OG1ppuJBI8Jnf/AGmNLIjhdYVCDP2Hc+npbzs4qqIqTux410yDIkD8XB6X9FXRf4pMeQ1kDl0P0IUMRWyui1uWok6QeR+3dUUsSB/lHS94JjaOd+w7r1H7BzawN29r9hAPqPVeVuIFlp/UDMGxM2HmNf7QbsaHcgRewFpOna59Qk/xTxHI3KIaYtE7aX1HraNynUaYrlg0WJ4qytAMSNXGdNukfeVZQxFPLlOWZi48R310nty2XyjC8bq5w1jwHG5c9wa2wJhznWFgYFydAJUW/E9YHx+IT/jrPOLH+lSiSZ9WqBuw+ot3/lVVK2zrH3/F1mvh7j76hOfxSLG94tfqnGIxN4+5vpFjNwoSjReMrI48zlIJDmmxAE9iPyFFnEcrod+rkJj+T1VFevDxO435je6U4wOBzRPLr+QkU2lQXBN2OcXSD2yCUqrssWnyRnCcZmboY9Sp8Uw4jM2x97qU43krGVYMvVljr6df2UcVWIh0SPcIjFsDtfX3oh8MQ5uVwtp/KVKyrlRLDOzidJtCuNONwl9GiabuYROJY46SCg1nBkyutjsms9VEcVpm513QFQuuHglVnh5OgTqK9Fcn4afC12OiIKMGEaQRssjh8O+k4ELQYHiYMAmISuK8CmwLH8NkxMJPW4JU1F+62/ymvnQ2QDqThaLJoycRJRU9mJdgHgwWrltM7N6cnmuVfzEvwH0VlbZesddJqONI11VlXEuOi5iw0bUEm6IGNAFlm8QXi6uwmNtdYI1q47qh8JUkOPX6e5SysHONtEx4Y1wBB2v3GhH0WrIrdDTEYY1KGkHQWEDMInTWPza6+OfEPCctV3QkCTYidtpX2/NFOBHM94+1lluIcNp1pNrE2JHQ3HY73v3Xbx4OadM+YUWVKz87iXOkS95LnWgNAcZ6DsFuvhzhzmOk7AzH2mO/qEdT4SymyIb4j4QIOhBn6ekooEU85sBFiCLjuOo0/aS7l4Ko4sW8Vxnjy8uvXpogKpNr+/YVT3l9STYEmJtb37siqjARYhXiiTKKOIII96mURxjAfMDHGxNovsbb3N/qEqoy18m/UJ58/M0Ac5HST+/vdLPAYnz7HcHcXnIDaPtMd4VNHh75/S4u2ERHWFvC0CpldFyRpzNiIvb90RVOSY779x3Qv01eEPhrhIYwA6xeRG8xz2TPiODhwJ8j5ix+mqX4TEuMufIM+GAYmbbafT7oniWNJiIHManrcfiOwU2h06FvEHiRoCOXTkiKmFFSnM3Avz73QJb4o1F3EnmTMev3R+DxjYgqKK2KKeJdTqQRb3cJ3UxAc20XS3iuBMZ23HvVDUa5aFJ3HBVJSVgfFvA6xseWyVUHkunSU7xwzMP5/CQ0adjzF0YoLYzp0pGqlWxIbF597qOHxOUc9+q6rWkEZb9dlqs10ejFA6gXRFGm3bdJKlJ0wQjuHlzZtI0SONDp2HVqIcCIS8cOIuNEe2uRvY84hetkXtBQ0YtwdV7BCmziAJyusVdRIOsJfxLBwczfunQtphTqQlclf+oO8Fcj1NZ9GxOHBMgKbGtiDqveKP8AlCQJWfrYtz3S2QFEJomYURcyEBUwQBsiMFUOUSVHEnksY9pVWtXuExH/AJOh++yoHDnOgo+vgMjQRqsBq0G4ewAMuMyLxM8/67cl7icHmcSI2MDSSZn1+yEoVgLm8nfabAWHQJphmf8AjcQZtb1k7dl0KWMEKzkzNbGB9d15bSAEjQWHa/Ua/RU4xs03PqZssQ1o/U7me2g8+6poYcl7myD4vEexyjtukvxXxGHPMmGEU2AT4YBL3RpJnVWgryxZusEWvBMz5C8D/wCjqrDVbvolvD+I0nMzyYFiIjQe/Ve4viNNrC8WAEAGNY6FdcWkczyGOxNORnFuhuP4TCsIhzSCwj1/lYN3HC8i0D3K0fwviJYWEyHBr4J0JNwO4+3VLKnoKdFvGMTmAc2xH3gAzzTXhuIFVoMjONbzoIg7JNxKjlcTFnDxD+/JH/DtPwuMR+e4UXgrsvxGPIdECYsBqNfprr15leGqSZdM67abd/VXY5zWS4na34lLcLULnHqdDqDpIvopt0jJWwokTJ9yvHsgmDBOhUXPH3sp0G5gALb++ik9UUQxYCaZkXi4/ZZfFPAJi3QjRaloDGRePP78lncdTkkgXW5CnG8kKfiY4cwUJg8LGVxEi4KYYSibgGF5QYYImx0jY7j6IRDJi44eHkbc+iKwdEk27Ef7h+6pxQLXE+fY/srG4uRIOWNf4TA2FVKLQ7xDS89NAoVMs+SBZxIkxYxb9wiGO9PqO6V5GWAbGmNJ/CJ4a98S7TlyQ+JdA5/hV0a8tsTPdKgvI3w5AOtj9FLG+JsDVZ9uOLDe6aYfGZoMd0yToD2IakgkLk/q4NpJPNcmyL2PpAxTKhjUKGL4cxzYbYpVw54DiBzTunSEyuYqBUeFECxQ1HCkOuU6NQNOqBqUiXF2yxg/DnK1XO8W1kHSrnLfRWsxRLSIP2Qo1geMaAYaRmGn1RfAsYXEsLiJFg3tzAn7IPDUMhLnRJO/0CNpZWuzA/b8+/xSOGSloX4duWrUFzcwdNSHalYL4sZ//TlfJp1BNrQQTJHIg37OPNfSOIUySXtmHCJtOaNRH5H+KyXGcA2s3I8knUO/zDjJkZR5R25Ajsic8snz8MFIvDXEgmBPQkfYlU4p+emBMX9/hM8ZwDI65J11EEwlvyAbSZLjExpbX+FSyZXQwTGiXOzf8Zgeae/DdY5nu52A7chO0oZnwzLZLiB0aYPneLe7GGuBwraTbOANpkHQ9fNNYAzE0jkPPnt9fPzRfCa7QwTuBvr22QtS9rkxE6DU8jCtp1AwASdovPS039EkhkdxvESQwb66X7bf0veHYfLcgKuoyXS6/Xn3RdOr4Cd1zPLK6QBXd4pnSD5Jhg7i1jyQbiJuLGQi8JUAIH127E80LyFDB+IGUhI8VR8R5fSExfYE6odjfCZHNNVoCdMowrYmUDRc6fDrqB1TinSOQpa0CAdxuEtUVTsr4lQdIDhDoseYKzjqhpVCx/6TbyWj4viiQ3NqBEhLX4b57BHiINyRBHnuFWIrsVYmrD7aagprh8RmGt4CDGBkQdROq9whyCI9/slkk0NG0wnGYkDod769VTTqWNkPiKmbyU8LiI1IKSsDXkjUquA/dG8NxFuajiADqLd7qrDNy6JotULK7HzMS2N1yWfNIsuWs1I+mYXChpJR+yroNhviUy8HRcpcqfhZKhjyQ2GqytigLSq8QbCFjEsEy0FGVHZRZDUnwOqvwsuMFAwAQT+rXZWYVp0n6kR6RKKrcOBdYrjgrp7EoFxDcjpmek6b3vr0HRJ8acpzNdA5mBEmSDyt/a1VLCiIIHU7oDivw3TrAhzYJt7H1XRCbRzyiYTH0mVjlZBdEnJd1xF48/VZxmA+VVdncGtBNzEkzFmzNtdITzifwyzDPJBc0tuDmdqII0HSfTVJncLAAJeHkmS65trrP4V+6JdcDTD4igAYqtnS5ymLjWOd+fmTE6uIaTIew5otJiYvPiuD+UpOCZEWnmZG+hA+/VSw3C26kAnpp9UHNIyixthasklt9NyQP+x292XtQjMQ4BxPp/as4dR5iNdPeq9+WJJOvmoSm2UikgfFvuBN4vEBTGJhsEbTP3H3Xj6K5zhEG/Kf3SXWxtl9JuYdCjGWEIemQG2Xj3xHXVGK9A34enFQQNibphksANUuoNBItb880eakuDTyB/pXiibZTxJ/y6fn/aRYGqXl238FMPijEQzL0Wc4LivFff1SSRaDwO8RRFQgHv1hCMwRpvcJljhI5+XVF/PlsixDt+U/yjq1EOZfUadbLJ4D6L6OHbNjmzAWPPmlXEI+UHNtBII5EGEypYOBnm89t1TxKiPl9XSbaERqsYQZ7D8KyiySqMNoQiabZGtytIyyHVTDf3UMN4h22QOJxTv0nQBdwyr4lksWZyV0OmVLCwK5QFZcgE+oYnEHLDbqnh+FqumbL0VgdLKNXFlrJBuuUsUVaGV4zlW1MQC/KOSV/LqPOY3VmNwrm5Xt2WMM2UCDMphhqiU4fHy26IDjI5FYwwZiL3XtXHACN1ClSvcqFSk0+qxgrDVjr9dfTqiaVYExv9pQQqBoF0Tg64zCAb2Twbuic4qhN8XYHMMwiIg918lxwdTPhBvMdL/ay+88W4WKtNzYlfJuPcMc0m36SfQ6q5zi3A4VznX5z9brVcO4cyWyNbevsLK4Cq4aFaz4fGZ4md/slrIbJ1sKGTCTudGyecXqiD/SQF4BuAhIyJw4nYDnqoOpidlMVJsF6aXvRbYNHCrESrWkOiCl2KJMXKJ4eyNTH5TxdAYbg2hriPLquLiagjX8dFB1QzACKw1B0SYnbT6q6JiX4jBPv6eaz+GoFgLgtlxTCNc2SP4O31+6V4vAZWEjlP0UpWXjQswONkRuY+qfm9N20XWT4c6KoHUDyWvpMmY5XnrJC1DWL6NcEnfXshcY4Pba0RblOqvFJtN8f7rEcjqEI+mQTNxmMjkEBkLatPIOoVba9iY/tW4t1j0Q1ASNUN5BrAJXqulW4F/iRtahbS30lQw9DLdUTTRPq0yx1STK5DvaZK5JQ9n0mji3NEEWRVN+dsFV/wCrZJYblQPhXIdA5oODQArMYQaZsk5xoIE2hEPxGZsArGI4ZzQANVfTrmYGiBovuZshBjSHdljGkbXIN17Wxe0JM3iLir2UnOOYlYwyo0sztUa9uRzCDukgxRDolE1qplt9x31WQJaNdQrSAR5rK/F3Bs4c5o1F452TihiHNc4HoRZSNbNI+hXZF2jjkqZ8axVM06paBoJ7p/wPigLcw21HXey0PFfhanVfnb4XjUDdYvH4J1CoTENJgj890KoUb4+s14LmGZNxIsd0BSpE6fafsvGYsO8QvzjVHYasCNwewshhhOp4WQP5VFakSY1jomLiI1KhTw8uuCR0ifO6JgWlw2eQ7n3KJOH2bc7wLIiBmytb9fsjsPRhummxNvVFIzA6eHDYnU8z/CuqMDWkT4uxjojXxF++k/ylvEZcDFo5kj7lM5UsGirYIKma2l78u6C4iyWvEgbD0uvaLHidzsrca4GRGoBHcj6qMZf5tlmv9YMbRw5bVbNoI9PZWsNMMpuvr+BZLamEdUeIgRCnxfiGVpB/yt+EylZmvh5intfTLjqND9kvp4iQXTr9wjqDwaWliISLAYsEua611th0Rx24Cp4aI10CvxNMOcI3XtKjlkCDy6o3gFZC64MWAixB5qtzpaSQFbFhmN0Hjq2URqOaCdheBdVrCTEhchXOuuVupDsfQ2l5qyGprRcSfFsrH0twvGGof8V553EKpBPRE0KB8lWKYAuFeBAF1gg2OYQbKs4awciqjwNVXVrRuIKwCkvM+EI7D4jw3OiAa8g2Vxogg8ysE9qcQaDzV2FxJe9pBiCFTheHmII80SGBvhAEneVhWrRpMbU3G0X7qyjiMzRJ+yhR8TI5gT5CF5TYKfbsFa6d+EatFj2gnNGnK3rZKPiLgDcSw5f1bH3snIxDXi22v9FV/MLSL292Vk7RFqmfK+G8JfSe5j5zAwdfKFpKXCRq5aPj/D2kfMAEjWB7ukQqCInXmY9lagEXFrJbyvO6AqYkuMAkA9IPqCiKjAw3t01/pCPpBz7eG+yDMGUnZGxMk7lMaLw2Addxr+bpc7FWOUSRY31VOGwZqPa920zqtYasdsl4jNG4y28ghsU4Awb8jueh7IqoBTAygEXuDB0WexOIL3jKYuJvqATqllKsIeMfRhSZ+qRpMfj90DXcIafcAmwRzW3Iv7C8xNEbDQGJ99FtoIG6iGAOvN9OvRJ+MUgWXvv6p5izmI20+iUcSIGojn192QChdhXF1HKba367JPRpAvM89U1w9ex0iPqrHtApHwCSZB6JosMlkV4EjMQdt1Jr5MhQwhEuPJeVQZdCzybQbRpyLR5lCY6l4oH7LsM4jUeaGrVy517xomSFbInBdVyJdiwuRyLg+iNKaUR4QuXLiOsB4johmnwrlywSuv8Ao980E83HvmuXLAGNP9Cvp7Llyxhg7RCVwuXLGGnDHHK3ummIaMpsuXKsdEHsAwB8aLxi8XI8f6m5P2J4z/8AOex+yy2HYI0GgXi5dK0c72V4r9MpO15gXK9XJGEJ4P8Aq/6j7lPaQ/C5cgh2e8VPhWXYPED/AMly5Q/sv/A+w/7/AHXr/wBX/X8LlyutEXsQ8RN29kvxhlpnkuXKT2yi0hJww+I9imD/ANTuxXLk7MhZR/U7yV7dFy5EBc4eEoKPGey8XJhAd4uVy5cmFP/Z"/>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p32" descr="http://www.underwater.org/mermaid/tanzania/images/vulture1-800.jpg"/>
          <p:cNvSpPr/>
          <p:nvPr/>
        </p:nvSpPr>
        <p:spPr>
          <a:xfrm>
            <a:off x="63500" y="-136525"/>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21" name="Google Shape;221;p32"/>
          <p:cNvPicPr preferRelativeResize="0"/>
          <p:nvPr/>
        </p:nvPicPr>
        <p:blipFill>
          <a:blip r:embed="rId3">
            <a:alphaModFix/>
          </a:blip>
          <a:stretch>
            <a:fillRect/>
          </a:stretch>
        </p:blipFill>
        <p:spPr>
          <a:xfrm>
            <a:off x="0" y="-18912"/>
            <a:ext cx="1730125" cy="1730125"/>
          </a:xfrm>
          <a:prstGeom prst="rect">
            <a:avLst/>
          </a:prstGeom>
          <a:noFill/>
          <a:ln>
            <a:noFill/>
          </a:ln>
        </p:spPr>
      </p:pic>
      <p:pic>
        <p:nvPicPr>
          <p:cNvPr id="222" name="Google Shape;222;p32"/>
          <p:cNvPicPr preferRelativeResize="0"/>
          <p:nvPr/>
        </p:nvPicPr>
        <p:blipFill>
          <a:blip r:embed="rId4">
            <a:alphaModFix/>
          </a:blip>
          <a:stretch>
            <a:fillRect/>
          </a:stretch>
        </p:blipFill>
        <p:spPr>
          <a:xfrm>
            <a:off x="0" y="4701926"/>
            <a:ext cx="3232476" cy="2156076"/>
          </a:xfrm>
          <a:prstGeom prst="rect">
            <a:avLst/>
          </a:prstGeom>
          <a:noFill/>
          <a:ln>
            <a:noFill/>
          </a:ln>
        </p:spPr>
      </p:pic>
      <p:pic>
        <p:nvPicPr>
          <p:cNvPr id="223" name="Google Shape;223;p32"/>
          <p:cNvPicPr preferRelativeResize="0"/>
          <p:nvPr/>
        </p:nvPicPr>
        <p:blipFill>
          <a:blip r:embed="rId5">
            <a:alphaModFix/>
          </a:blip>
          <a:stretch>
            <a:fillRect/>
          </a:stretch>
        </p:blipFill>
        <p:spPr>
          <a:xfrm>
            <a:off x="5911525" y="4699458"/>
            <a:ext cx="3232475" cy="21490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3"/>
          <p:cNvSpPr txBox="1">
            <a:spLocks noGrp="1"/>
          </p:cNvSpPr>
          <p:nvPr>
            <p:ph type="title"/>
          </p:nvPr>
        </p:nvSpPr>
        <p:spPr>
          <a:xfrm>
            <a:off x="457200" y="89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0000"/>
              </a:buClr>
              <a:buSzPts val="4400"/>
              <a:buFont typeface="Calibri"/>
              <a:buNone/>
            </a:pPr>
            <a:r>
              <a:rPr lang="en-US" sz="5600" u="sng">
                <a:solidFill>
                  <a:srgbClr val="FF0000"/>
                </a:solidFill>
              </a:rPr>
              <a:t>Decomposers/Detritivores</a:t>
            </a:r>
            <a:endParaRPr sz="5600" b="0" i="0" u="sng" strike="noStrike" cap="none">
              <a:solidFill>
                <a:srgbClr val="FF0000"/>
              </a:solidFill>
              <a:latin typeface="Calibri"/>
              <a:ea typeface="Calibri"/>
              <a:cs typeface="Calibri"/>
              <a:sym typeface="Calibri"/>
            </a:endParaRPr>
          </a:p>
        </p:txBody>
      </p:sp>
      <p:sp>
        <p:nvSpPr>
          <p:cNvPr id="229" name="Google Shape;229;p33"/>
          <p:cNvSpPr txBox="1">
            <a:spLocks noGrp="1"/>
          </p:cNvSpPr>
          <p:nvPr>
            <p:ph type="body" idx="1"/>
          </p:nvPr>
        </p:nvSpPr>
        <p:spPr>
          <a:xfrm>
            <a:off x="533400" y="1166013"/>
            <a:ext cx="4038600" cy="4526100"/>
          </a:xfrm>
          <a:prstGeom prst="rect">
            <a:avLst/>
          </a:prstGeom>
          <a:noFill/>
          <a:ln>
            <a:noFill/>
          </a:ln>
        </p:spPr>
        <p:txBody>
          <a:bodyPr spcFirstLastPara="1" wrap="square" lIns="91425" tIns="45700" rIns="91425" bIns="45700" anchor="t" anchorCtr="0">
            <a:noAutofit/>
          </a:bodyPr>
          <a:lstStyle/>
          <a:p>
            <a:pPr marL="457200" marR="0" lvl="0" indent="-393700" algn="l" rtl="0">
              <a:spcBef>
                <a:spcPts val="560"/>
              </a:spcBef>
              <a:spcAft>
                <a:spcPts val="0"/>
              </a:spcAft>
              <a:buSzPts val="2600"/>
              <a:buChar char="•"/>
            </a:pPr>
            <a:r>
              <a:rPr lang="en-US" sz="2600" b="1" u="sng">
                <a:solidFill>
                  <a:srgbClr val="FF0000"/>
                </a:solidFill>
              </a:rPr>
              <a:t>Decomposers </a:t>
            </a:r>
            <a:r>
              <a:rPr lang="en-US" sz="2600"/>
              <a:t>feed by chemically breaking</a:t>
            </a:r>
            <a:r>
              <a:rPr lang="en-US" sz="2600">
                <a:highlight>
                  <a:srgbClr val="FFFF00"/>
                </a:highlight>
              </a:rPr>
              <a:t> </a:t>
            </a:r>
            <a:r>
              <a:rPr lang="en-US" sz="2600"/>
              <a:t>down organic matter (they don’t have mouths to consume with) into detritus.</a:t>
            </a:r>
            <a:endParaRPr sz="2600"/>
          </a:p>
          <a:p>
            <a:pPr marL="457200" marR="0" lvl="0" indent="0" algn="l" rtl="0">
              <a:spcBef>
                <a:spcPts val="560"/>
              </a:spcBef>
              <a:spcAft>
                <a:spcPts val="0"/>
              </a:spcAft>
              <a:buNone/>
            </a:pPr>
            <a:endParaRPr sz="2600"/>
          </a:p>
          <a:p>
            <a:pPr marL="457200" marR="0" lvl="0" indent="-393700" algn="l" rtl="0">
              <a:spcBef>
                <a:spcPts val="560"/>
              </a:spcBef>
              <a:spcAft>
                <a:spcPts val="0"/>
              </a:spcAft>
              <a:buSzPts val="2600"/>
              <a:buChar char="•"/>
            </a:pPr>
            <a:r>
              <a:rPr lang="en-US" sz="2600" b="1" u="sng">
                <a:solidFill>
                  <a:srgbClr val="FF0000"/>
                </a:solidFill>
              </a:rPr>
              <a:t>Detritus </a:t>
            </a:r>
            <a:r>
              <a:rPr lang="en-US" sz="2600"/>
              <a:t>are small pieces of decomposing plant and animal remains. These in turn are feed on by </a:t>
            </a:r>
            <a:r>
              <a:rPr lang="en-US" sz="2600" b="1" u="sng">
                <a:solidFill>
                  <a:srgbClr val="FF0000"/>
                </a:solidFill>
              </a:rPr>
              <a:t>Detritivores</a:t>
            </a:r>
            <a:r>
              <a:rPr lang="en-US" sz="2600"/>
              <a:t>.</a:t>
            </a:r>
            <a:endParaRPr sz="2600"/>
          </a:p>
          <a:p>
            <a:pPr marL="0" marR="0" lvl="0" indent="0" algn="l" rtl="0">
              <a:spcBef>
                <a:spcPts val="56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230" name="Google Shape;230;p33"/>
          <p:cNvSpPr txBox="1"/>
          <p:nvPr/>
        </p:nvSpPr>
        <p:spPr>
          <a:xfrm>
            <a:off x="4736450" y="2982500"/>
            <a:ext cx="4193700" cy="5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FF0000"/>
                </a:solidFill>
              </a:rPr>
              <a:t>Decomposer </a:t>
            </a:r>
            <a:r>
              <a:rPr lang="en-US" sz="1800"/>
              <a:t>examples include bacteria and fungi.</a:t>
            </a:r>
            <a:endParaRPr sz="1800"/>
          </a:p>
        </p:txBody>
      </p:sp>
      <p:sp>
        <p:nvSpPr>
          <p:cNvPr id="231" name="Google Shape;231;p33"/>
          <p:cNvSpPr txBox="1"/>
          <p:nvPr/>
        </p:nvSpPr>
        <p:spPr>
          <a:xfrm>
            <a:off x="4950300" y="5910175"/>
            <a:ext cx="4193700" cy="5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FF0000"/>
                </a:solidFill>
              </a:rPr>
              <a:t>Detritivore </a:t>
            </a:r>
            <a:r>
              <a:rPr lang="en-US" sz="1800"/>
              <a:t>examples include earthworms, snails, shrimp, mites and crabs.</a:t>
            </a:r>
            <a:endParaRPr sz="1800"/>
          </a:p>
        </p:txBody>
      </p:sp>
      <p:pic>
        <p:nvPicPr>
          <p:cNvPr id="232" name="Google Shape;232;p33"/>
          <p:cNvPicPr preferRelativeResize="0"/>
          <p:nvPr/>
        </p:nvPicPr>
        <p:blipFill>
          <a:blip r:embed="rId3">
            <a:alphaModFix/>
          </a:blip>
          <a:stretch>
            <a:fillRect/>
          </a:stretch>
        </p:blipFill>
        <p:spPr>
          <a:xfrm>
            <a:off x="4897075" y="1376189"/>
            <a:ext cx="1430525" cy="1462775"/>
          </a:xfrm>
          <a:prstGeom prst="rect">
            <a:avLst/>
          </a:prstGeom>
          <a:noFill/>
          <a:ln>
            <a:noFill/>
          </a:ln>
        </p:spPr>
      </p:pic>
      <p:pic>
        <p:nvPicPr>
          <p:cNvPr id="233" name="Google Shape;233;p33"/>
          <p:cNvPicPr preferRelativeResize="0"/>
          <p:nvPr/>
        </p:nvPicPr>
        <p:blipFill>
          <a:blip r:embed="rId4">
            <a:alphaModFix/>
          </a:blip>
          <a:stretch>
            <a:fillRect/>
          </a:stretch>
        </p:blipFill>
        <p:spPr>
          <a:xfrm>
            <a:off x="6771100" y="1376187"/>
            <a:ext cx="2159043" cy="1462774"/>
          </a:xfrm>
          <a:prstGeom prst="rect">
            <a:avLst/>
          </a:prstGeom>
          <a:noFill/>
          <a:ln>
            <a:noFill/>
          </a:ln>
        </p:spPr>
      </p:pic>
      <p:pic>
        <p:nvPicPr>
          <p:cNvPr id="234" name="Google Shape;234;p33"/>
          <p:cNvPicPr preferRelativeResize="0"/>
          <p:nvPr/>
        </p:nvPicPr>
        <p:blipFill>
          <a:blip r:embed="rId5">
            <a:alphaModFix/>
          </a:blip>
          <a:stretch>
            <a:fillRect/>
          </a:stretch>
        </p:blipFill>
        <p:spPr>
          <a:xfrm>
            <a:off x="4950299" y="4487300"/>
            <a:ext cx="2314925" cy="1319800"/>
          </a:xfrm>
          <a:prstGeom prst="rect">
            <a:avLst/>
          </a:prstGeom>
          <a:noFill/>
          <a:ln>
            <a:noFill/>
          </a:ln>
        </p:spPr>
      </p:pic>
      <p:pic>
        <p:nvPicPr>
          <p:cNvPr id="235" name="Google Shape;235;p33"/>
          <p:cNvPicPr preferRelativeResize="0"/>
          <p:nvPr/>
        </p:nvPicPr>
        <p:blipFill>
          <a:blip r:embed="rId6">
            <a:alphaModFix/>
          </a:blip>
          <a:stretch>
            <a:fillRect/>
          </a:stretch>
        </p:blipFill>
        <p:spPr>
          <a:xfrm>
            <a:off x="7371425" y="4893474"/>
            <a:ext cx="1710900" cy="913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4"/>
          <p:cNvSpPr txBox="1">
            <a:spLocks noGrp="1"/>
          </p:cNvSpPr>
          <p:nvPr>
            <p:ph type="title"/>
          </p:nvPr>
        </p:nvSpPr>
        <p:spPr>
          <a:xfrm>
            <a:off x="457200" y="89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0000"/>
              </a:buClr>
              <a:buSzPts val="4400"/>
              <a:buFont typeface="Calibri"/>
              <a:buNone/>
            </a:pPr>
            <a:r>
              <a:rPr lang="en-US" sz="5600" u="sng">
                <a:solidFill>
                  <a:srgbClr val="FF0000"/>
                </a:solidFill>
              </a:rPr>
              <a:t>Decomposers/Detritivores</a:t>
            </a:r>
            <a:endParaRPr sz="5600" b="0" i="0" u="sng" strike="noStrike" cap="none">
              <a:solidFill>
                <a:srgbClr val="FF0000"/>
              </a:solidFill>
              <a:latin typeface="Calibri"/>
              <a:ea typeface="Calibri"/>
              <a:cs typeface="Calibri"/>
              <a:sym typeface="Calibri"/>
            </a:endParaRPr>
          </a:p>
        </p:txBody>
      </p:sp>
      <p:sp>
        <p:nvSpPr>
          <p:cNvPr id="241" name="Google Shape;241;p34"/>
          <p:cNvSpPr txBox="1">
            <a:spLocks noGrp="1"/>
          </p:cNvSpPr>
          <p:nvPr>
            <p:ph type="body" idx="1"/>
          </p:nvPr>
        </p:nvSpPr>
        <p:spPr>
          <a:xfrm>
            <a:off x="533400" y="1166025"/>
            <a:ext cx="8532600" cy="2470200"/>
          </a:xfrm>
          <a:prstGeom prst="rect">
            <a:avLst/>
          </a:prstGeom>
          <a:noFill/>
          <a:ln>
            <a:noFill/>
          </a:ln>
        </p:spPr>
        <p:txBody>
          <a:bodyPr spcFirstLastPara="1" wrap="square" lIns="91425" tIns="45700" rIns="91425" bIns="45700" anchor="t" anchorCtr="0">
            <a:noAutofit/>
          </a:bodyPr>
          <a:lstStyle/>
          <a:p>
            <a:pPr marL="457200" marR="0" lvl="0" indent="-393700" algn="l" rtl="0">
              <a:spcBef>
                <a:spcPts val="560"/>
              </a:spcBef>
              <a:spcAft>
                <a:spcPts val="0"/>
              </a:spcAft>
              <a:buClr>
                <a:srgbClr val="0B5394"/>
              </a:buClr>
              <a:buSzPts val="2600"/>
              <a:buChar char="•"/>
            </a:pPr>
            <a:r>
              <a:rPr lang="en-US" sz="2600" b="1">
                <a:solidFill>
                  <a:srgbClr val="0B5394"/>
                </a:solidFill>
              </a:rPr>
              <a:t>Decomposition releases nutrients that primary producers use to grow.</a:t>
            </a:r>
            <a:endParaRPr sz="2600" b="1">
              <a:solidFill>
                <a:srgbClr val="0B5394"/>
              </a:solidFill>
            </a:endParaRPr>
          </a:p>
          <a:p>
            <a:pPr marL="457200" marR="0" lvl="0" indent="0" algn="l" rtl="0">
              <a:spcBef>
                <a:spcPts val="560"/>
              </a:spcBef>
              <a:spcAft>
                <a:spcPts val="0"/>
              </a:spcAft>
              <a:buNone/>
            </a:pPr>
            <a:endParaRPr sz="2600" b="1">
              <a:solidFill>
                <a:srgbClr val="0B5394"/>
              </a:solidFill>
            </a:endParaRPr>
          </a:p>
          <a:p>
            <a:pPr marL="457200" marR="0" lvl="0" indent="-393700" algn="l" rtl="0">
              <a:spcBef>
                <a:spcPts val="560"/>
              </a:spcBef>
              <a:spcAft>
                <a:spcPts val="0"/>
              </a:spcAft>
              <a:buClr>
                <a:srgbClr val="0B5394"/>
              </a:buClr>
              <a:buSzPts val="2600"/>
              <a:buChar char="•"/>
            </a:pPr>
            <a:r>
              <a:rPr lang="en-US" sz="2600" b="1">
                <a:solidFill>
                  <a:srgbClr val="0B5394"/>
                </a:solidFill>
              </a:rPr>
              <a:t>Without Scavengers,  Decomposers &amp; Detritivores, nutrients would remain locked within dead organisms. </a:t>
            </a:r>
            <a:endParaRPr sz="2600" b="1">
              <a:solidFill>
                <a:srgbClr val="0B5394"/>
              </a:solidFill>
            </a:endParaRPr>
          </a:p>
          <a:p>
            <a:pPr marL="457200" marR="0" lvl="0" indent="0" algn="l" rtl="0">
              <a:spcBef>
                <a:spcPts val="560"/>
              </a:spcBef>
              <a:spcAft>
                <a:spcPts val="0"/>
              </a:spcAft>
              <a:buNone/>
            </a:pPr>
            <a:endParaRPr sz="2600" b="1">
              <a:solidFill>
                <a:srgbClr val="0000FF"/>
              </a:solidFill>
            </a:endParaRPr>
          </a:p>
          <a:p>
            <a:pPr marL="0" marR="0" lvl="0" indent="0" algn="l" rtl="0">
              <a:spcBef>
                <a:spcPts val="56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242" name="Google Shape;242;p34" descr="SUBSCRIBE for more BBC highlights: https://bit.ly/2IXqEIn&#10;About the programme: http://www.bbc.co.uk/life &#10;Three-foot nemertean worms and carnivorous sea stars prowl the Antarctic in search of flesh. Finding a dead seal, the sea stars inject it with digestive juices ... then suck it up like soup." title="Life - Timelapse of swarming monster worms and sea stars - BBC One">
            <a:hlinkClick r:id="rId3"/>
          </p:cNvPr>
          <p:cNvPicPr preferRelativeResize="0"/>
          <p:nvPr/>
        </p:nvPicPr>
        <p:blipFill>
          <a:blip r:embed="rId4">
            <a:alphaModFix/>
          </a:blip>
          <a:stretch>
            <a:fillRect/>
          </a:stretch>
        </p:blipFill>
        <p:spPr>
          <a:xfrm>
            <a:off x="2524750" y="3636213"/>
            <a:ext cx="4267200" cy="3200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5"/>
          <p:cNvSpPr txBox="1">
            <a:spLocks noGrp="1"/>
          </p:cNvSpPr>
          <p:nvPr>
            <p:ph type="title"/>
          </p:nvPr>
        </p:nvSpPr>
        <p:spPr>
          <a:xfrm>
            <a:off x="5279175" y="0"/>
            <a:ext cx="38649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3600" b="1" u="sng"/>
              <a:t>Energy Flow in Ecosystems</a:t>
            </a:r>
            <a:endParaRPr sz="3600" b="1" i="0" u="sng" strike="noStrike" cap="none">
              <a:solidFill>
                <a:schemeClr val="dk1"/>
              </a:solidFill>
            </a:endParaRPr>
          </a:p>
        </p:txBody>
      </p:sp>
      <p:sp>
        <p:nvSpPr>
          <p:cNvPr id="248" name="Google Shape;248;p35"/>
          <p:cNvSpPr txBox="1">
            <a:spLocks noGrp="1"/>
          </p:cNvSpPr>
          <p:nvPr>
            <p:ph type="body" idx="2"/>
          </p:nvPr>
        </p:nvSpPr>
        <p:spPr>
          <a:xfrm>
            <a:off x="5192325" y="1513875"/>
            <a:ext cx="4038600" cy="4526100"/>
          </a:xfrm>
          <a:prstGeom prst="rect">
            <a:avLst/>
          </a:prstGeom>
          <a:noFill/>
          <a:ln>
            <a:noFill/>
          </a:ln>
        </p:spPr>
        <p:txBody>
          <a:bodyPr spcFirstLastPara="1" wrap="square" lIns="91425" tIns="45700" rIns="91425" bIns="45700" anchor="t" anchorCtr="0">
            <a:noAutofit/>
          </a:bodyPr>
          <a:lstStyle/>
          <a:p>
            <a:pPr marL="342900" marR="0" lvl="0" indent="-3175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Organisms convert food (glucose) into energy.</a:t>
            </a:r>
            <a:endParaRPr sz="2800"/>
          </a:p>
          <a:p>
            <a:pPr marL="342900" marR="0" lvl="0" indent="-317500" algn="l" rtl="0">
              <a:lnSpc>
                <a:spcPct val="90000"/>
              </a:lnSpc>
              <a:spcBef>
                <a:spcPts val="640"/>
              </a:spcBef>
              <a:spcAft>
                <a:spcPts val="0"/>
              </a:spcAft>
              <a:buClr>
                <a:schemeClr val="dk1"/>
              </a:buClr>
              <a:buSzPts val="2800"/>
              <a:buFont typeface="Arial"/>
              <a:buChar char="•"/>
            </a:pPr>
            <a:r>
              <a:rPr lang="en-US" sz="2800"/>
              <a:t>As organisms are consumed they transfer that some of that energy onto the consumer.</a:t>
            </a:r>
            <a:endParaRPr sz="2800"/>
          </a:p>
          <a:p>
            <a:pPr marL="342900" marR="0" lvl="0" indent="-317500" algn="l" rtl="0">
              <a:lnSpc>
                <a:spcPct val="90000"/>
              </a:lnSpc>
              <a:spcBef>
                <a:spcPts val="64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Energy is a one way path.  It is not a cycle.</a:t>
            </a:r>
            <a:endParaRPr sz="2800"/>
          </a:p>
          <a:p>
            <a:pPr marL="342900" marR="0" lvl="0" indent="-139700" algn="l" rtl="0">
              <a:lnSpc>
                <a:spcPct val="90000"/>
              </a:lnSpc>
              <a:spcBef>
                <a:spcPts val="64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249" name="Google Shape;249;p35"/>
          <p:cNvSpPr/>
          <p:nvPr/>
        </p:nvSpPr>
        <p:spPr>
          <a:xfrm>
            <a:off x="6586594" y="6039975"/>
            <a:ext cx="2202300" cy="464700"/>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50" name="Google Shape;250;p35"/>
          <p:cNvPicPr preferRelativeResize="0"/>
          <p:nvPr/>
        </p:nvPicPr>
        <p:blipFill>
          <a:blip r:embed="rId3">
            <a:alphaModFix/>
          </a:blip>
          <a:stretch>
            <a:fillRect/>
          </a:stretch>
        </p:blipFill>
        <p:spPr>
          <a:xfrm>
            <a:off x="0" y="0"/>
            <a:ext cx="5150479" cy="68579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1000" fill="hold"/>
                                        <p:tgtEl>
                                          <p:spTgt spid="2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Arimo"/>
              <a:buNone/>
            </a:pPr>
            <a:r>
              <a:rPr lang="en-US" sz="6000" b="1" i="0" u="sng" strike="noStrike" cap="none">
                <a:solidFill>
                  <a:srgbClr val="FF0000"/>
                </a:solidFill>
                <a:latin typeface="Arimo"/>
                <a:ea typeface="Arimo"/>
                <a:cs typeface="Arimo"/>
                <a:sym typeface="Arimo"/>
              </a:rPr>
              <a:t>Energy Flow Models:</a:t>
            </a:r>
            <a:endParaRPr sz="6000" u="sng">
              <a:solidFill>
                <a:srgbClr val="FF0000"/>
              </a:solidFill>
            </a:endParaRPr>
          </a:p>
        </p:txBody>
      </p:sp>
      <p:pic>
        <p:nvPicPr>
          <p:cNvPr id="256" name="Google Shape;256;p36"/>
          <p:cNvPicPr preferRelativeResize="0"/>
          <p:nvPr/>
        </p:nvPicPr>
        <p:blipFill>
          <a:blip r:embed="rId3">
            <a:alphaModFix/>
          </a:blip>
          <a:stretch>
            <a:fillRect/>
          </a:stretch>
        </p:blipFill>
        <p:spPr>
          <a:xfrm>
            <a:off x="152400" y="2100438"/>
            <a:ext cx="8839199" cy="406084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984</Words>
  <Application>Microsoft Office PowerPoint</Application>
  <PresentationFormat>On-screen Show (4:3)</PresentationFormat>
  <Paragraphs>137</Paragraphs>
  <Slides>24</Slides>
  <Notes>24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Calibri</vt:lpstr>
      <vt:lpstr>Noto Sans Symbols</vt:lpstr>
      <vt:lpstr>Merriweather</vt:lpstr>
      <vt:lpstr>Arimo</vt:lpstr>
      <vt:lpstr>Verdana</vt:lpstr>
      <vt:lpstr>Arial</vt:lpstr>
      <vt:lpstr>Permanent Marker</vt:lpstr>
      <vt:lpstr>Comic Sans MS</vt:lpstr>
      <vt:lpstr>Alegreya</vt:lpstr>
      <vt:lpstr>Arial Narrow</vt:lpstr>
      <vt:lpstr>Office Theme</vt:lpstr>
      <vt:lpstr>Default Design</vt:lpstr>
      <vt:lpstr>Ecological Pyramids</vt:lpstr>
      <vt:lpstr>TROPHIC LEVELS</vt:lpstr>
      <vt:lpstr>AUTOTROPHS (AKA: Producers):</vt:lpstr>
      <vt:lpstr>HETEROTROPHS (AKA: Consumers</vt:lpstr>
      <vt:lpstr>SCAVENGERS</vt:lpstr>
      <vt:lpstr>Decomposers/Detritivores</vt:lpstr>
      <vt:lpstr>Decomposers/Detritivores</vt:lpstr>
      <vt:lpstr>Energy Flow in Ecosystems</vt:lpstr>
      <vt:lpstr>Energy Flow Models:</vt:lpstr>
      <vt:lpstr>Energy Pyramid Model</vt:lpstr>
      <vt:lpstr>Energy Pyramid Model</vt:lpstr>
      <vt:lpstr>Energy Pyramid Model</vt:lpstr>
      <vt:lpstr>Energy Pyramid Model</vt:lpstr>
      <vt:lpstr>Energy Pyramid Model</vt:lpstr>
      <vt:lpstr>Student Task</vt:lpstr>
      <vt:lpstr>PowerPoint Presentation</vt:lpstr>
      <vt:lpstr>Biomass Pyramid Model</vt:lpstr>
      <vt:lpstr>Biomass Pyramid Model</vt:lpstr>
      <vt:lpstr>Biomass Pyramid Model:</vt:lpstr>
      <vt:lpstr>Student Task</vt:lpstr>
      <vt:lpstr>PowerPoint Presentation</vt:lpstr>
      <vt:lpstr>Pyramid of Numbers</vt:lpstr>
      <vt:lpstr>Being able to feed everyone on Earth is already a challenge. It will become even more so as our population on Earth grows. How can we feed more people in the future? By growing more crops or by growing more meat?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Ecological Pyramids</dc:title>
  <dc:creator>Grant, Lauren    SHS - Staff</dc:creator>
  <cp:lastModifiedBy>Grant, Lauren    SHS - Staff</cp:lastModifiedBy>
  <cp:revision>1</cp:revision>
  <dcterms:modified xsi:type="dcterms:W3CDTF">2018-10-03T16:55:22Z</dcterms:modified>
</cp:coreProperties>
</file>