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80" r:id="rId4"/>
    <p:sldId id="258" r:id="rId5"/>
    <p:sldId id="261" r:id="rId6"/>
    <p:sldId id="262" r:id="rId7"/>
    <p:sldId id="264" r:id="rId8"/>
    <p:sldId id="266" r:id="rId9"/>
    <p:sldId id="267" r:id="rId10"/>
    <p:sldId id="268" r:id="rId11"/>
    <p:sldId id="269" r:id="rId12"/>
    <p:sldId id="297" r:id="rId13"/>
    <p:sldId id="295" r:id="rId14"/>
    <p:sldId id="273" r:id="rId15"/>
    <p:sldId id="296" r:id="rId16"/>
    <p:sldId id="326" r:id="rId17"/>
    <p:sldId id="325" r:id="rId18"/>
    <p:sldId id="259" r:id="rId19"/>
    <p:sldId id="260"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8D0E"/>
    <a:srgbClr val="FE5306"/>
    <a:srgbClr val="2703FD"/>
    <a:srgbClr val="FD83E6"/>
    <a:srgbClr val="FDE383"/>
    <a:srgbClr val="0000FF"/>
    <a:srgbClr val="FF3300"/>
    <a:srgbClr val="FFFF99"/>
    <a:srgbClr val="37BB56"/>
    <a:srgbClr val="8BDD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0714" autoAdjust="0"/>
  </p:normalViewPr>
  <p:slideViewPr>
    <p:cSldViewPr>
      <p:cViewPr>
        <p:scale>
          <a:sx n="60" d="100"/>
          <a:sy n="60" d="100"/>
        </p:scale>
        <p:origin x="-2340" y="-9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7070D4-D739-41BF-9359-A95CE3DE3DE4}" type="datetimeFigureOut">
              <a:rPr lang="en-US" smtClean="0"/>
              <a:pPr/>
              <a:t>10/15/2014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73C7C-25D3-4196-B9F2-641A6CFF2483}" type="slidenum">
              <a:rPr lang="en-US" smtClean="0"/>
              <a:pPr/>
              <a:t>‹#›</a:t>
            </a:fld>
            <a:endParaRPr lang="en-US"/>
          </a:p>
        </p:txBody>
      </p:sp>
    </p:spTree>
    <p:extLst>
      <p:ext uri="{BB962C8B-B14F-4D97-AF65-F5344CB8AC3E}">
        <p14:creationId xmlns:p14="http://schemas.microsoft.com/office/powerpoint/2010/main" val="45021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Rock_(geology)" TargetMode="External"/><Relationship Id="rId13" Type="http://schemas.openxmlformats.org/officeDocument/2006/relationships/hyperlink" Target="http://en.wikipedia.org/wiki/Eggshell" TargetMode="External"/><Relationship Id="rId3" Type="http://schemas.openxmlformats.org/officeDocument/2006/relationships/hyperlink" Target="http://en.wikipedia.org/wiki/Chemical_compound" TargetMode="External"/><Relationship Id="rId7" Type="http://schemas.openxmlformats.org/officeDocument/2006/relationships/hyperlink" Target="http://en.wikipedia.org/wiki/Oxygen" TargetMode="External"/><Relationship Id="rId12" Type="http://schemas.openxmlformats.org/officeDocument/2006/relationships/hyperlink" Target="http://en.wikipedia.org/wiki/Pearls" TargetMode="External"/><Relationship Id="rId17" Type="http://schemas.openxmlformats.org/officeDocument/2006/relationships/hyperlink" Target="http://en.wikipedia.org/wiki/Antacid" TargetMode="External"/><Relationship Id="rId2" Type="http://schemas.openxmlformats.org/officeDocument/2006/relationships/slide" Target="../slides/slide6.xml"/><Relationship Id="rId16" Type="http://schemas.openxmlformats.org/officeDocument/2006/relationships/hyperlink" Target="http://en.wikipedia.org/wiki/Limescale" TargetMode="External"/><Relationship Id="rId1" Type="http://schemas.openxmlformats.org/officeDocument/2006/relationships/notesMaster" Target="../notesMasters/notesMaster1.xml"/><Relationship Id="rId6" Type="http://schemas.openxmlformats.org/officeDocument/2006/relationships/hyperlink" Target="http://en.wikipedia.org/wiki/Carbon" TargetMode="External"/><Relationship Id="rId11" Type="http://schemas.openxmlformats.org/officeDocument/2006/relationships/hyperlink" Target="http://en.wikipedia.org/wiki/Coal_ball" TargetMode="External"/><Relationship Id="rId5" Type="http://schemas.openxmlformats.org/officeDocument/2006/relationships/hyperlink" Target="http://en.wikipedia.org/wiki/Calcium" TargetMode="External"/><Relationship Id="rId15" Type="http://schemas.openxmlformats.org/officeDocument/2006/relationships/hyperlink" Target="http://en.wikipedia.org/wiki/Hard_water" TargetMode="External"/><Relationship Id="rId10" Type="http://schemas.openxmlformats.org/officeDocument/2006/relationships/hyperlink" Target="http://en.wikipedia.org/wiki/Snail" TargetMode="External"/><Relationship Id="rId4" Type="http://schemas.openxmlformats.org/officeDocument/2006/relationships/hyperlink" Target="http://en.wikipedia.org/wiki/Chemical_formula" TargetMode="External"/><Relationship Id="rId9" Type="http://schemas.openxmlformats.org/officeDocument/2006/relationships/hyperlink" Target="http://en.wikipedia.org/wiki/Seashells" TargetMode="External"/><Relationship Id="rId14" Type="http://schemas.openxmlformats.org/officeDocument/2006/relationships/hyperlink" Target="http://en.wikipedia.org/wiki/Agricultural_lim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pictures of organelles from that</a:t>
            </a:r>
            <a:r>
              <a:rPr lang="en-US" baseline="0" dirty="0" smtClean="0"/>
              <a:t> </a:t>
            </a:r>
            <a:r>
              <a:rPr lang="en-US" baseline="0" dirty="0" err="1" smtClean="0"/>
              <a:t>powerpoint</a:t>
            </a:r>
            <a:r>
              <a:rPr lang="en-US" baseline="0" dirty="0" smtClean="0"/>
              <a:t>. They may need help with this…there might be other things we could bring up to…the point is to make them think about it because then they will think about WHY we learn about the structure of things (especially why we learn about the atoms and arrangement of the atoms of molecules)</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going to zoom</a:t>
            </a:r>
            <a:r>
              <a:rPr lang="en-US" baseline="0" dirty="0" smtClean="0"/>
              <a:t> in deeper into the organelles studied in the last section. Now we will focus on several specific organelles and how their structure affects their function. We’ll start by looking at the atoms that make up most living things and then discover how those atoms combine to make compounds that are necessary for life functions.</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Calcium carbonate</a:t>
            </a:r>
            <a:r>
              <a:rPr lang="en-US" sz="1200" b="0" i="0" kern="1200" dirty="0" smtClean="0">
                <a:solidFill>
                  <a:schemeClr val="tx1"/>
                </a:solidFill>
                <a:latin typeface="+mn-lt"/>
                <a:ea typeface="+mn-ea"/>
                <a:cs typeface="+mn-cs"/>
              </a:rPr>
              <a:t> is a </a:t>
            </a:r>
            <a:r>
              <a:rPr lang="en-US" sz="1200" b="0" i="0" u="none" strike="noStrike" kern="1200" dirty="0" smtClean="0">
                <a:solidFill>
                  <a:schemeClr val="tx1"/>
                </a:solidFill>
                <a:latin typeface="+mn-lt"/>
                <a:ea typeface="+mn-ea"/>
                <a:cs typeface="+mn-cs"/>
                <a:hlinkClick r:id="rId3" tooltip="Chemical compound"/>
              </a:rPr>
              <a:t>chemical compound</a:t>
            </a:r>
            <a:r>
              <a:rPr lang="en-US" sz="1200" b="0" i="0" kern="1200" dirty="0" smtClean="0">
                <a:solidFill>
                  <a:schemeClr val="tx1"/>
                </a:solidFill>
                <a:latin typeface="+mn-lt"/>
                <a:ea typeface="+mn-ea"/>
                <a:cs typeface="+mn-cs"/>
              </a:rPr>
              <a:t> with the </a:t>
            </a:r>
            <a:r>
              <a:rPr lang="en-US" sz="1200" b="0" i="0" u="none" strike="noStrike" kern="1200" dirty="0" smtClean="0">
                <a:solidFill>
                  <a:schemeClr val="tx1"/>
                </a:solidFill>
                <a:latin typeface="+mn-lt"/>
                <a:ea typeface="+mn-ea"/>
                <a:cs typeface="+mn-cs"/>
                <a:hlinkClick r:id="rId4" tooltip="Chemical formula"/>
              </a:rPr>
              <a:t>formula</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5" tooltip="Calcium"/>
              </a:rPr>
              <a:t>Ca</a:t>
            </a:r>
            <a:r>
              <a:rPr lang="en-US" sz="1200" b="0" i="0" u="none" strike="noStrike" kern="1200" dirty="0" smtClean="0">
                <a:solidFill>
                  <a:schemeClr val="tx1"/>
                </a:solidFill>
                <a:latin typeface="+mn-lt"/>
                <a:ea typeface="+mn-ea"/>
                <a:cs typeface="+mn-cs"/>
                <a:hlinkClick r:id="rId6" tooltip="Carbon"/>
              </a:rPr>
              <a:t>C</a:t>
            </a:r>
            <a:r>
              <a:rPr lang="en-US" sz="1200" b="0" i="0" u="none" strike="noStrike" kern="1200" dirty="0" smtClean="0">
                <a:solidFill>
                  <a:schemeClr val="tx1"/>
                </a:solidFill>
                <a:latin typeface="+mn-lt"/>
                <a:ea typeface="+mn-ea"/>
                <a:cs typeface="+mn-cs"/>
                <a:hlinkClick r:id="rId7" tooltip="Oxygen"/>
              </a:rPr>
              <a:t>O</a:t>
            </a:r>
            <a:r>
              <a:rPr lang="en-US" sz="1200" b="0" i="0" kern="1200" baseline="-25000" dirty="0" smtClean="0">
                <a:solidFill>
                  <a:schemeClr val="tx1"/>
                </a:solidFill>
                <a:latin typeface="+mn-lt"/>
                <a:ea typeface="+mn-ea"/>
                <a:cs typeface="+mn-cs"/>
              </a:rPr>
              <a:t>3</a:t>
            </a:r>
            <a:r>
              <a:rPr lang="en-US" sz="1200" b="0" i="0" kern="1200" dirty="0" smtClean="0">
                <a:solidFill>
                  <a:schemeClr val="tx1"/>
                </a:solidFill>
                <a:latin typeface="+mn-lt"/>
                <a:ea typeface="+mn-ea"/>
                <a:cs typeface="+mn-cs"/>
              </a:rPr>
              <a:t>. It is a common substance found in </a:t>
            </a:r>
            <a:r>
              <a:rPr lang="en-US" sz="1200" b="0" i="0" u="none" strike="noStrike" kern="1200" dirty="0" smtClean="0">
                <a:solidFill>
                  <a:schemeClr val="tx1"/>
                </a:solidFill>
                <a:latin typeface="+mn-lt"/>
                <a:ea typeface="+mn-ea"/>
                <a:cs typeface="+mn-cs"/>
                <a:hlinkClick r:id="rId8" tooltip="Rock (geology)"/>
              </a:rPr>
              <a:t>rocks</a:t>
            </a:r>
            <a:r>
              <a:rPr lang="en-US" sz="1200" b="0" i="0" kern="1200" dirty="0" smtClean="0">
                <a:solidFill>
                  <a:schemeClr val="tx1"/>
                </a:solidFill>
                <a:latin typeface="+mn-lt"/>
                <a:ea typeface="+mn-ea"/>
                <a:cs typeface="+mn-cs"/>
              </a:rPr>
              <a:t> in all parts of the world, and is the main component of </a:t>
            </a:r>
            <a:r>
              <a:rPr lang="en-US" sz="1200" b="0" i="0" u="none" strike="noStrike" kern="1200" dirty="0" smtClean="0">
                <a:solidFill>
                  <a:schemeClr val="tx1"/>
                </a:solidFill>
                <a:latin typeface="+mn-lt"/>
                <a:ea typeface="+mn-ea"/>
                <a:cs typeface="+mn-cs"/>
                <a:hlinkClick r:id="rId9" tooltip="Seashells"/>
              </a:rPr>
              <a:t>shells of marine organisms</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10" tooltip="Snail"/>
              </a:rPr>
              <a:t>snails</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11" tooltip="Coal ball"/>
              </a:rPr>
              <a:t>coal balls</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12" tooltip="Pearls"/>
              </a:rPr>
              <a:t>pearls</a:t>
            </a:r>
            <a:r>
              <a:rPr lang="en-US" sz="1200" b="0" i="0" kern="1200" dirty="0" smtClean="0">
                <a:solidFill>
                  <a:schemeClr val="tx1"/>
                </a:solidFill>
                <a:latin typeface="+mn-lt"/>
                <a:ea typeface="+mn-ea"/>
                <a:cs typeface="+mn-cs"/>
              </a:rPr>
              <a:t>, and </a:t>
            </a:r>
            <a:r>
              <a:rPr lang="en-US" sz="1200" b="0" i="0" u="none" strike="noStrike" kern="1200" dirty="0" smtClean="0">
                <a:solidFill>
                  <a:schemeClr val="tx1"/>
                </a:solidFill>
                <a:latin typeface="+mn-lt"/>
                <a:ea typeface="+mn-ea"/>
                <a:cs typeface="+mn-cs"/>
                <a:hlinkClick r:id="rId13" tooltip="Eggshell"/>
              </a:rPr>
              <a:t>eggshells</a:t>
            </a:r>
            <a:r>
              <a:rPr lang="en-US" sz="1200" b="0" i="0" kern="1200" dirty="0" smtClean="0">
                <a:solidFill>
                  <a:schemeClr val="tx1"/>
                </a:solidFill>
                <a:latin typeface="+mn-lt"/>
                <a:ea typeface="+mn-ea"/>
                <a:cs typeface="+mn-cs"/>
              </a:rPr>
              <a:t>. Calcium carbonate is the active ingredient in </a:t>
            </a:r>
            <a:r>
              <a:rPr lang="en-US" sz="1200" b="0" i="0" u="none" strike="noStrike" kern="1200" dirty="0" smtClean="0">
                <a:solidFill>
                  <a:schemeClr val="tx1"/>
                </a:solidFill>
                <a:latin typeface="+mn-lt"/>
                <a:ea typeface="+mn-ea"/>
                <a:cs typeface="+mn-cs"/>
                <a:hlinkClick r:id="rId14" tooltip="Agricultural lime"/>
              </a:rPr>
              <a:t>agricultural lime</a:t>
            </a:r>
            <a:r>
              <a:rPr lang="en-US" sz="1200" b="0" i="0" kern="1200" dirty="0" smtClean="0">
                <a:solidFill>
                  <a:schemeClr val="tx1"/>
                </a:solidFill>
                <a:latin typeface="+mn-lt"/>
                <a:ea typeface="+mn-ea"/>
                <a:cs typeface="+mn-cs"/>
              </a:rPr>
              <a:t>, and is created when Ca ions in </a:t>
            </a:r>
            <a:r>
              <a:rPr lang="en-US" sz="1200" b="0" i="0" u="none" strike="noStrike" kern="1200" dirty="0" smtClean="0">
                <a:solidFill>
                  <a:schemeClr val="tx1"/>
                </a:solidFill>
                <a:latin typeface="+mn-lt"/>
                <a:ea typeface="+mn-ea"/>
                <a:cs typeface="+mn-cs"/>
                <a:hlinkClick r:id="rId15" tooltip="Hard water"/>
              </a:rPr>
              <a:t>hard water</a:t>
            </a:r>
            <a:r>
              <a:rPr lang="en-US" sz="1200" b="0" i="0" kern="1200" dirty="0" smtClean="0">
                <a:solidFill>
                  <a:schemeClr val="tx1"/>
                </a:solidFill>
                <a:latin typeface="+mn-lt"/>
                <a:ea typeface="+mn-ea"/>
                <a:cs typeface="+mn-cs"/>
              </a:rPr>
              <a:t> react with carbonate ions creating </a:t>
            </a:r>
            <a:r>
              <a:rPr lang="en-US" sz="1200" b="0" i="0" u="none" strike="noStrike" kern="1200" dirty="0" err="1" smtClean="0">
                <a:solidFill>
                  <a:schemeClr val="tx1"/>
                </a:solidFill>
                <a:latin typeface="+mn-lt"/>
                <a:ea typeface="+mn-ea"/>
                <a:cs typeface="+mn-cs"/>
                <a:hlinkClick r:id="rId16" tooltip="Limescale"/>
              </a:rPr>
              <a:t>limescale</a:t>
            </a:r>
            <a:r>
              <a:rPr lang="en-US" sz="1200" b="0" i="0" kern="1200" dirty="0" smtClean="0">
                <a:solidFill>
                  <a:schemeClr val="tx1"/>
                </a:solidFill>
                <a:latin typeface="+mn-lt"/>
                <a:ea typeface="+mn-ea"/>
                <a:cs typeface="+mn-cs"/>
              </a:rPr>
              <a:t>. It is commonly used medicinally as a </a:t>
            </a:r>
            <a:r>
              <a:rPr lang="en-US" sz="1200" b="0" i="0" u="none" strike="noStrike" kern="1200" dirty="0" smtClean="0">
                <a:solidFill>
                  <a:schemeClr val="tx1"/>
                </a:solidFill>
                <a:latin typeface="+mn-lt"/>
                <a:ea typeface="+mn-ea"/>
                <a:cs typeface="+mn-cs"/>
                <a:hlinkClick r:id="rId5" tooltip="Calcium"/>
              </a:rPr>
              <a:t>calcium</a:t>
            </a:r>
            <a:r>
              <a:rPr lang="en-US" sz="1200" b="0" i="0" u="none" strike="noStrike"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supplement or as an </a:t>
            </a:r>
            <a:r>
              <a:rPr lang="en-US" sz="1200" b="0" i="0" u="none" strike="noStrike" kern="1200" dirty="0" smtClean="0">
                <a:solidFill>
                  <a:schemeClr val="tx1"/>
                </a:solidFill>
                <a:latin typeface="+mn-lt"/>
                <a:ea typeface="+mn-ea"/>
                <a:cs typeface="+mn-cs"/>
                <a:hlinkClick r:id="rId17" tooltip="Antacid"/>
              </a:rPr>
              <a:t>antacid</a:t>
            </a:r>
            <a:r>
              <a:rPr lang="en-US" sz="1200" b="0" i="0" kern="1200" dirty="0" smtClean="0">
                <a:solidFill>
                  <a:schemeClr val="tx1"/>
                </a:solidFill>
                <a:latin typeface="+mn-lt"/>
                <a:ea typeface="+mn-ea"/>
                <a:cs typeface="+mn-cs"/>
              </a:rPr>
              <a:t>, but excessive consumption can be hazardous.</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a:t>
            </a:r>
            <a:r>
              <a:rPr lang="en-US" baseline="0" dirty="0" smtClean="0"/>
              <a:t> cyanides are highly toxic. They disrupt the electron transport chain during cellular respiration.</a:t>
            </a:r>
            <a:endParaRPr lang="en-US" dirty="0" smtClean="0"/>
          </a:p>
          <a:p>
            <a:endParaRPr lang="en-US" dirty="0" smtClean="0"/>
          </a:p>
          <a:p>
            <a:r>
              <a:rPr lang="en-US" dirty="0" err="1" smtClean="0"/>
              <a:t>HCl</a:t>
            </a:r>
            <a:r>
              <a:rPr lang="en-US" baseline="0" dirty="0" smtClean="0"/>
              <a:t> in stomach acid</a:t>
            </a:r>
          </a:p>
          <a:p>
            <a:r>
              <a:rPr lang="en-US" baseline="0" dirty="0" smtClean="0"/>
              <a:t>Sodium Bicarbonate (NaHCO3) released by pancreas to help neutralize stomach acid to prep for nutrient absorption in the small intestines.</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**Animate so that the circles appear after the second bullet</a:t>
            </a:r>
            <a:r>
              <a:rPr lang="en-US" baseline="0" dirty="0" smtClean="0"/>
              <a:t> – provides an opportunity to talk about valence electrons</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**Relate to digestion??</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I GET THE ANIMATION TO WORK</a:t>
            </a:r>
            <a:r>
              <a:rPr lang="en-US" baseline="0" dirty="0" smtClean="0"/>
              <a:t> LIKE FOR DEHYDRATION SYNTHESIS….?? Tried to make it and it is not great.</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anything about where these are found…or which organelles</a:t>
            </a:r>
            <a:r>
              <a:rPr lang="en-US" baseline="0" dirty="0" smtClean="0"/>
              <a:t> they are associated with to connect to prior knowledge??</a:t>
            </a:r>
            <a:endParaRPr lang="en-US" dirty="0"/>
          </a:p>
        </p:txBody>
      </p:sp>
      <p:sp>
        <p:nvSpPr>
          <p:cNvPr id="4" name="Slide Number Placeholder 3"/>
          <p:cNvSpPr>
            <a:spLocks noGrp="1"/>
          </p:cNvSpPr>
          <p:nvPr>
            <p:ph type="sldNum" sz="quarter" idx="10"/>
          </p:nvPr>
        </p:nvSpPr>
        <p:spPr/>
        <p:txBody>
          <a:bodyPr/>
          <a:lstStyle/>
          <a:p>
            <a:fld id="{B6773C7C-25D3-4196-B9F2-641A6CFF2483}"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8540750"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1625" y="3925888"/>
            <a:ext cx="8540750"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BD6BE27E-E506-4389-B5DC-8A3F5F4156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798CE-067D-47F2-8710-06FAB86DF994}"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D3DD-4914-46C3-AB5E-661F7D5D0F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798CE-067D-47F2-8710-06FAB86DF994}" type="datetimeFigureOut">
              <a:rPr lang="en-US" smtClean="0"/>
              <a:pPr/>
              <a:t>10/15/2014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0D3DD-4914-46C3-AB5E-661F7D5D0F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2.png"/><Relationship Id="rId9" Type="http://schemas.openxmlformats.org/officeDocument/2006/relationships/image" Target="../media/image22.png"/></Relationships>
</file>

<file path=ppt/slides/_rels/slide15.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cbi.nlm.nih.gov/books/NBK2688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www.sparknotes.com/testprep/books/sat2/biology/chapter5section5.r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ap.edu/openbook.php?record_id=13165&amp;page=147" TargetMode="External"/><Relationship Id="rId2" Type="http://schemas.openxmlformats.org/officeDocument/2006/relationships/hyperlink" Target="http://www.nap.edu/openbook.php?record_id=13165&amp;page=14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4WR0_gEEZ9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0zION8xjb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hyperlink" Target="http://cnx.org/content/m45998/latest/?collection=col11496/1.6"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Organic Chemistry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Monomer vs. Polymer</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Small molecules act as subunits of the entire molecule.</a:t>
            </a:r>
          </a:p>
          <a:p>
            <a:pPr lvl="1"/>
            <a:r>
              <a:rPr lang="en-US" b="1" dirty="0" smtClean="0">
                <a:solidFill>
                  <a:srgbClr val="002060"/>
                </a:solidFill>
              </a:rPr>
              <a:t>Monomer</a:t>
            </a:r>
            <a:r>
              <a:rPr lang="en-US" dirty="0" smtClean="0"/>
              <a:t>: each subunit in a complete molecule</a:t>
            </a:r>
          </a:p>
          <a:p>
            <a:pPr lvl="1"/>
            <a:r>
              <a:rPr lang="en-US" b="1" dirty="0" smtClean="0">
                <a:solidFill>
                  <a:srgbClr val="002060"/>
                </a:solidFill>
              </a:rPr>
              <a:t>Polymer</a:t>
            </a:r>
            <a:r>
              <a:rPr lang="en-US" dirty="0" smtClean="0"/>
              <a:t>: a large molecule, or macromolecule, made of many monomers bonded together.</a:t>
            </a:r>
          </a:p>
          <a:p>
            <a:pPr lvl="1"/>
            <a:endParaRPr lang="en-US" dirty="0" smtClean="0"/>
          </a:p>
          <a:p>
            <a:pPr marL="4452938" lvl="1" indent="-338138">
              <a:buFont typeface="Arial" pitchFamily="34" charset="0"/>
              <a:buChar char="•"/>
            </a:pPr>
            <a:r>
              <a:rPr lang="en-US" dirty="0" smtClean="0"/>
              <a:t>All of the monomers can be the </a:t>
            </a:r>
            <a:r>
              <a:rPr lang="en-US" b="1" dirty="0" smtClean="0">
                <a:solidFill>
                  <a:srgbClr val="002060"/>
                </a:solidFill>
              </a:rPr>
              <a:t>same</a:t>
            </a:r>
            <a:r>
              <a:rPr lang="en-US" dirty="0" smtClean="0"/>
              <a:t> (i.e. carbohydrates) or different (i.e. proteins).</a:t>
            </a:r>
            <a:endParaRPr lang="en-US" dirty="0"/>
          </a:p>
        </p:txBody>
      </p:sp>
      <p:pic>
        <p:nvPicPr>
          <p:cNvPr id="28674" name="Picture 2" descr="http://pad2.whstatic.com/images/thumb/9/9f/Put-On-a-Bicycle-Chain-Step-1Bullet2.jpg/670px-Put-On-a-Bicycle-Chain-Step-1Bullet2.jpg"/>
          <p:cNvPicPr>
            <a:picLocks noChangeAspect="1" noChangeArrowheads="1"/>
          </p:cNvPicPr>
          <p:nvPr/>
        </p:nvPicPr>
        <p:blipFill>
          <a:blip r:embed="rId3" cstate="print"/>
          <a:srcRect/>
          <a:stretch>
            <a:fillRect/>
          </a:stretch>
        </p:blipFill>
        <p:spPr bwMode="auto">
          <a:xfrm>
            <a:off x="914400" y="4191000"/>
            <a:ext cx="3200400" cy="2402689"/>
          </a:xfrm>
          <a:prstGeom prst="rect">
            <a:avLst/>
          </a:prstGeom>
          <a:noFill/>
        </p:spPr>
      </p:pic>
      <p:sp>
        <p:nvSpPr>
          <p:cNvPr id="6" name="Rectangle 5"/>
          <p:cNvSpPr/>
          <p:nvPr/>
        </p:nvSpPr>
        <p:spPr>
          <a:xfrm>
            <a:off x="-457200" y="6611779"/>
            <a:ext cx="4572000" cy="246221"/>
          </a:xfrm>
          <a:prstGeom prst="rect">
            <a:avLst/>
          </a:prstGeom>
        </p:spPr>
        <p:txBody>
          <a:bodyPr>
            <a:spAutoFit/>
          </a:bodyPr>
          <a:lstStyle/>
          <a:p>
            <a:pPr algn="r"/>
            <a:r>
              <a:rPr lang="en-US" sz="1000" dirty="0" smtClean="0"/>
              <a:t>http://www.wikihow.com/Put-On-a-Bicycle-Chain</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8674"/>
                                        </p:tgtEl>
                                        <p:attrNameLst>
                                          <p:attrName>style.visibility</p:attrName>
                                        </p:attrNameLst>
                                      </p:cBhvr>
                                      <p:to>
                                        <p:strVal val="visible"/>
                                      </p:to>
                                    </p:set>
                                    <p:animEffect transition="in" filter="randombar(horizontal)">
                                      <p:cBhvr>
                                        <p:cTn id="20" dur="500"/>
                                        <p:tgtEl>
                                          <p:spTgt spid="28674"/>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lide(fromBottom)">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srcRect/>
          <a:stretch>
            <a:fillRect/>
          </a:stretch>
        </p:blipFill>
        <p:spPr bwMode="auto">
          <a:xfrm>
            <a:off x="4400550" y="2971800"/>
            <a:ext cx="4591050" cy="3114675"/>
          </a:xfrm>
          <a:prstGeom prst="rect">
            <a:avLst/>
          </a:prstGeom>
          <a:noFill/>
          <a:ln w="9525">
            <a:noFill/>
            <a:miter lim="800000"/>
            <a:headEnd/>
            <a:tailEnd/>
          </a:ln>
        </p:spPr>
      </p:pic>
      <p:pic>
        <p:nvPicPr>
          <p:cNvPr id="16385" name="Picture 1"/>
          <p:cNvPicPr>
            <a:picLocks noChangeAspect="1" noChangeArrowheads="1"/>
          </p:cNvPicPr>
          <p:nvPr/>
        </p:nvPicPr>
        <p:blipFill>
          <a:blip r:embed="rId4" cstate="print"/>
          <a:srcRect/>
          <a:stretch>
            <a:fillRect/>
          </a:stretch>
        </p:blipFill>
        <p:spPr bwMode="auto">
          <a:xfrm>
            <a:off x="457200" y="2895600"/>
            <a:ext cx="4133850" cy="3333750"/>
          </a:xfrm>
          <a:prstGeom prst="rect">
            <a:avLst/>
          </a:prstGeom>
          <a:noFill/>
          <a:ln w="9525">
            <a:noFill/>
            <a:miter lim="800000"/>
            <a:headEnd/>
            <a:tailEnd/>
          </a:ln>
        </p:spPr>
      </p:pic>
      <p:sp>
        <p:nvSpPr>
          <p:cNvPr id="2" name="Title 1"/>
          <p:cNvSpPr>
            <a:spLocks noGrp="1"/>
          </p:cNvSpPr>
          <p:nvPr>
            <p:ph type="title"/>
          </p:nvPr>
        </p:nvSpPr>
        <p:spPr>
          <a:xfrm>
            <a:off x="0" y="0"/>
            <a:ext cx="9144000" cy="1143000"/>
          </a:xfrm>
        </p:spPr>
        <p:txBody>
          <a:bodyPr>
            <a:normAutofit fontScale="90000"/>
          </a:bodyPr>
          <a:lstStyle/>
          <a:p>
            <a:r>
              <a:rPr lang="en-US" dirty="0" smtClean="0"/>
              <a:t>Building Up and Breaking Down Molecules</a:t>
            </a:r>
            <a:endParaRPr lang="en-US" dirty="0"/>
          </a:p>
        </p:txBody>
      </p:sp>
      <p:graphicFrame>
        <p:nvGraphicFramePr>
          <p:cNvPr id="4" name="Content Placeholder 3"/>
          <p:cNvGraphicFramePr>
            <a:graphicFrameLocks noGrp="1"/>
          </p:cNvGraphicFramePr>
          <p:nvPr>
            <p:ph idx="1"/>
          </p:nvPr>
        </p:nvGraphicFramePr>
        <p:xfrm>
          <a:off x="457200" y="1219200"/>
          <a:ext cx="8229600" cy="1772977"/>
        </p:xfrm>
        <a:graphic>
          <a:graphicData uri="http://schemas.openxmlformats.org/drawingml/2006/table">
            <a:tbl>
              <a:tblPr firstRow="1" bandRow="1">
                <a:tableStyleId>{5C22544A-7EE6-4342-B048-85BDC9FD1C3A}</a:tableStyleId>
              </a:tblPr>
              <a:tblGrid>
                <a:gridCol w="4114800"/>
                <a:gridCol w="4114800"/>
              </a:tblGrid>
              <a:tr h="828097">
                <a:tc>
                  <a:txBody>
                    <a:bodyPr/>
                    <a:lstStyle/>
                    <a:p>
                      <a:r>
                        <a:rPr lang="en-US" sz="2800" dirty="0" smtClean="0"/>
                        <a:t>Forming larger molecules</a:t>
                      </a:r>
                      <a:endParaRPr lang="en-US" sz="2800" dirty="0"/>
                    </a:p>
                  </a:txBody>
                  <a:tcPr/>
                </a:tc>
                <a:tc>
                  <a:txBody>
                    <a:bodyPr/>
                    <a:lstStyle/>
                    <a:p>
                      <a:r>
                        <a:rPr lang="en-US" sz="2800" dirty="0" smtClean="0"/>
                        <a:t>Breaking bigger molecules into smaller ones</a:t>
                      </a:r>
                      <a:endParaRPr lang="en-US" sz="2800" dirty="0"/>
                    </a:p>
                  </a:txBody>
                  <a:tcPr/>
                </a:tc>
              </a:tr>
              <a:tr h="828097">
                <a:tc>
                  <a:txBody>
                    <a:bodyPr/>
                    <a:lstStyle/>
                    <a:p>
                      <a:endParaRPr lang="en-US" sz="2800" dirty="0"/>
                    </a:p>
                  </a:txBody>
                  <a:tcPr/>
                </a:tc>
                <a:tc>
                  <a:txBody>
                    <a:bodyPr/>
                    <a:lstStyle/>
                    <a:p>
                      <a:endParaRPr lang="en-US" sz="2800" dirty="0"/>
                    </a:p>
                  </a:txBody>
                  <a:tcPr/>
                </a:tc>
              </a:tr>
            </a:tbl>
          </a:graphicData>
        </a:graphic>
      </p:graphicFrame>
      <p:sp>
        <p:nvSpPr>
          <p:cNvPr id="7" name="Rectangle 6"/>
          <p:cNvSpPr/>
          <p:nvPr/>
        </p:nvSpPr>
        <p:spPr>
          <a:xfrm>
            <a:off x="4572000" y="6611779"/>
            <a:ext cx="4572000" cy="246221"/>
          </a:xfrm>
          <a:prstGeom prst="rect">
            <a:avLst/>
          </a:prstGeom>
        </p:spPr>
        <p:txBody>
          <a:bodyPr>
            <a:spAutoFit/>
          </a:bodyPr>
          <a:lstStyle/>
          <a:p>
            <a:pPr algn="r"/>
            <a:r>
              <a:rPr lang="en-US" sz="1000" dirty="0" smtClean="0"/>
              <a:t>http://images.tutorvista.com/cms/images/81/dehydration-and-hydrolysis.png</a:t>
            </a:r>
            <a:endParaRPr lang="en-US" sz="1000" dirty="0"/>
          </a:p>
        </p:txBody>
      </p:sp>
      <p:sp>
        <p:nvSpPr>
          <p:cNvPr id="6" name="TextBox 5"/>
          <p:cNvSpPr txBox="1"/>
          <p:nvPr/>
        </p:nvSpPr>
        <p:spPr>
          <a:xfrm>
            <a:off x="533400" y="2093893"/>
            <a:ext cx="3962400" cy="523220"/>
          </a:xfrm>
          <a:prstGeom prst="rect">
            <a:avLst/>
          </a:prstGeom>
          <a:noFill/>
        </p:spPr>
        <p:txBody>
          <a:bodyPr wrap="square" rtlCol="0">
            <a:spAutoFit/>
          </a:bodyPr>
          <a:lstStyle/>
          <a:p>
            <a:r>
              <a:rPr lang="en-US" sz="2800" dirty="0" smtClean="0"/>
              <a:t>Dehydration Synthesis </a:t>
            </a:r>
          </a:p>
        </p:txBody>
      </p:sp>
      <p:sp>
        <p:nvSpPr>
          <p:cNvPr id="8" name="TextBox 7"/>
          <p:cNvSpPr txBox="1"/>
          <p:nvPr/>
        </p:nvSpPr>
        <p:spPr>
          <a:xfrm>
            <a:off x="4572000" y="2133600"/>
            <a:ext cx="3962400" cy="954107"/>
          </a:xfrm>
          <a:prstGeom prst="rect">
            <a:avLst/>
          </a:prstGeom>
          <a:noFill/>
        </p:spPr>
        <p:txBody>
          <a:bodyPr wrap="square" rtlCol="0">
            <a:spAutoFit/>
          </a:bodyPr>
          <a:lstStyle/>
          <a:p>
            <a:r>
              <a:rPr lang="en-US" sz="2800" dirty="0" smtClean="0"/>
              <a:t>Hydrolysis</a:t>
            </a:r>
          </a:p>
          <a:p>
            <a:endParaRPr lang="en-US" sz="2800" dirty="0"/>
          </a:p>
        </p:txBody>
      </p:sp>
      <p:sp>
        <p:nvSpPr>
          <p:cNvPr id="9" name="Rectangle 8"/>
          <p:cNvSpPr/>
          <p:nvPr/>
        </p:nvSpPr>
        <p:spPr>
          <a:xfrm>
            <a:off x="609600" y="6096000"/>
            <a:ext cx="8215582" cy="707886"/>
          </a:xfrm>
          <a:prstGeom prst="rect">
            <a:avLst/>
          </a:prstGeom>
          <a:noFill/>
        </p:spPr>
        <p:txBody>
          <a:bodyPr wrap="non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Sketch a simple drawing in your notes</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533400" y="6172200"/>
            <a:ext cx="8305800" cy="685800"/>
          </a:xfrm>
          <a:prstGeom prst="rect">
            <a:avLst/>
          </a:prstGeom>
          <a:noFill/>
          <a:ln w="127000" cmpd="thickThi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6385"/>
                                        </p:tgtEl>
                                        <p:attrNameLst>
                                          <p:attrName>style.visibility</p:attrName>
                                        </p:attrNameLst>
                                      </p:cBhvr>
                                      <p:to>
                                        <p:strVal val="visible"/>
                                      </p:to>
                                    </p:set>
                                    <p:animEffect transition="in" filter="randombar(horizontal)">
                                      <p:cBhvr>
                                        <p:cTn id="12" dur="500"/>
                                        <p:tgtEl>
                                          <p:spTgt spid="1638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386"/>
                                        </p:tgtEl>
                                        <p:attrNameLst>
                                          <p:attrName>style.visibility</p:attrName>
                                        </p:attrNameLst>
                                      </p:cBhvr>
                                      <p:to>
                                        <p:strVal val="visible"/>
                                      </p:to>
                                    </p:set>
                                    <p:animEffect transition="in" filter="randombar(horizontal)">
                                      <p:cBhvr>
                                        <p:cTn id="22" dur="500"/>
                                        <p:tgtEl>
                                          <p:spTgt spid="16386"/>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34"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from="(-#ppt_w/2)" to="(#ppt_x)" calcmode="lin" valueType="num">
                                      <p:cBhvr>
                                        <p:cTn id="32" dur="600" fill="hold">
                                          <p:stCondLst>
                                            <p:cond delay="0"/>
                                          </p:stCondLst>
                                        </p:cTn>
                                        <p:tgtEl>
                                          <p:spTgt spid="10"/>
                                        </p:tgtEl>
                                        <p:attrNameLst>
                                          <p:attrName>ppt_x</p:attrName>
                                        </p:attrNameLst>
                                      </p:cBhvr>
                                    </p:anim>
                                    <p:anim from="0" to="-1.0" calcmode="lin" valueType="num">
                                      <p:cBhvr>
                                        <p:cTn id="33" dur="200" decel="50000" autoRev="1" fill="hold">
                                          <p:stCondLst>
                                            <p:cond delay="600"/>
                                          </p:stCondLst>
                                        </p:cTn>
                                        <p:tgtEl>
                                          <p:spTgt spid="10"/>
                                        </p:tgtEl>
                                        <p:attrNameLst>
                                          <p:attrName>xshear</p:attrName>
                                        </p:attrNameLst>
                                      </p:cBhvr>
                                    </p:anim>
                                    <p:animScale>
                                      <p:cBhvr>
                                        <p:cTn id="34" dur="200" decel="100000" autoRev="1" fill="hold">
                                          <p:stCondLst>
                                            <p:cond delay="600"/>
                                          </p:stCondLst>
                                        </p:cTn>
                                        <p:tgtEl>
                                          <p:spTgt spid="10"/>
                                        </p:tgtEl>
                                      </p:cBhvr>
                                      <p:from x="100000" y="100000"/>
                                      <p:to x="80000" y="100000"/>
                                    </p:animScale>
                                    <p:anim by="(#ppt_h/3+#ppt_w*0.1)" calcmode="lin" valueType="num">
                                      <p:cBhvr additive="sum">
                                        <p:cTn id="35" dur="200" decel="100000" autoRev="1" fill="hold">
                                          <p:stCondLst>
                                            <p:cond delay="600"/>
                                          </p:stCondLst>
                                        </p:cTn>
                                        <p:tgtEl>
                                          <p:spTgt spid="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Synthesis </a:t>
            </a:r>
          </a:p>
          <a:p>
            <a:pPr lvl="1"/>
            <a:r>
              <a:rPr lang="en-US" dirty="0" smtClean="0"/>
              <a:t>to create (to put together, to make bigger)</a:t>
            </a:r>
          </a:p>
          <a:p>
            <a:endParaRPr lang="en-US" dirty="0" smtClean="0"/>
          </a:p>
          <a:p>
            <a:r>
              <a:rPr lang="en-US" dirty="0" smtClean="0"/>
              <a:t>Dehydration</a:t>
            </a:r>
          </a:p>
          <a:p>
            <a:pPr lvl="1"/>
            <a:r>
              <a:rPr lang="en-US" dirty="0" smtClean="0"/>
              <a:t>to take out water</a:t>
            </a:r>
          </a:p>
          <a:p>
            <a:endParaRPr lang="en-US" dirty="0"/>
          </a:p>
        </p:txBody>
      </p:sp>
      <p:sp>
        <p:nvSpPr>
          <p:cNvPr id="14" name="Rectangle 13"/>
          <p:cNvSpPr/>
          <p:nvPr/>
        </p:nvSpPr>
        <p:spPr>
          <a:xfrm>
            <a:off x="4495800" y="2819400"/>
            <a:ext cx="4038600" cy="2133600"/>
          </a:xfrm>
          <a:prstGeom prst="rect">
            <a:avLst/>
          </a:prstGeom>
          <a:noFill/>
          <a:ln w="63500" cmpd="tri">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p:cNvPicPr>
            <a:picLocks noChangeAspect="1" noChangeArrowheads="1"/>
          </p:cNvPicPr>
          <p:nvPr/>
        </p:nvPicPr>
        <p:blipFill>
          <a:blip r:embed="rId2" cstate="print"/>
          <a:srcRect/>
          <a:stretch>
            <a:fillRect/>
          </a:stretch>
        </p:blipFill>
        <p:spPr bwMode="auto">
          <a:xfrm>
            <a:off x="0" y="5181600"/>
            <a:ext cx="4010025" cy="1514475"/>
          </a:xfrm>
          <a:prstGeom prst="rect">
            <a:avLst/>
          </a:prstGeom>
          <a:noFill/>
          <a:ln w="9525">
            <a:noFill/>
            <a:miter lim="800000"/>
            <a:headEnd/>
            <a:tailEnd/>
          </a:ln>
        </p:spPr>
      </p:pic>
      <p:sp>
        <p:nvSpPr>
          <p:cNvPr id="2" name="Title 1"/>
          <p:cNvSpPr>
            <a:spLocks noGrp="1"/>
          </p:cNvSpPr>
          <p:nvPr>
            <p:ph type="title"/>
          </p:nvPr>
        </p:nvSpPr>
        <p:spPr/>
        <p:txBody>
          <a:bodyPr/>
          <a:lstStyle/>
          <a:p>
            <a:r>
              <a:rPr lang="en-US" b="1" dirty="0" smtClean="0">
                <a:solidFill>
                  <a:srgbClr val="002060"/>
                </a:solidFill>
              </a:rPr>
              <a:t>Dehydration Synthesis </a:t>
            </a:r>
            <a:r>
              <a:rPr lang="en-US" dirty="0" smtClean="0"/>
              <a:t>– Build Up</a:t>
            </a:r>
            <a:endParaRPr lang="en-US" dirty="0"/>
          </a:p>
        </p:txBody>
      </p:sp>
      <p:pic>
        <p:nvPicPr>
          <p:cNvPr id="5" name="Picture 8"/>
          <p:cNvPicPr>
            <a:picLocks noChangeAspect="1" noChangeArrowheads="1"/>
          </p:cNvPicPr>
          <p:nvPr/>
        </p:nvPicPr>
        <p:blipFill>
          <a:blip r:embed="rId3" cstate="print"/>
          <a:srcRect/>
          <a:stretch>
            <a:fillRect/>
          </a:stretch>
        </p:blipFill>
        <p:spPr bwMode="auto">
          <a:xfrm>
            <a:off x="4773422" y="5257800"/>
            <a:ext cx="3017122" cy="1280243"/>
          </a:xfrm>
          <a:prstGeom prst="rect">
            <a:avLst/>
          </a:prstGeom>
          <a:noFill/>
          <a:ln w="9525">
            <a:noFill/>
            <a:miter lim="800000"/>
            <a:headEnd/>
            <a:tailEnd/>
          </a:ln>
        </p:spPr>
      </p:pic>
      <p:sp>
        <p:nvSpPr>
          <p:cNvPr id="6" name="Line 9"/>
          <p:cNvSpPr>
            <a:spLocks noChangeShapeType="1"/>
          </p:cNvSpPr>
          <p:nvPr/>
        </p:nvSpPr>
        <p:spPr bwMode="auto">
          <a:xfrm>
            <a:off x="3962400" y="5943600"/>
            <a:ext cx="685800" cy="0"/>
          </a:xfrm>
          <a:prstGeom prst="line">
            <a:avLst/>
          </a:prstGeom>
          <a:noFill/>
          <a:ln w="76200">
            <a:solidFill>
              <a:schemeClr val="tx1"/>
            </a:solidFill>
            <a:round/>
            <a:headEnd/>
            <a:tailEnd type="triangle" w="med" len="med"/>
          </a:ln>
        </p:spPr>
        <p:txBody>
          <a:bodyPr/>
          <a:lstStyle/>
          <a:p>
            <a:endParaRPr lang="en-US"/>
          </a:p>
        </p:txBody>
      </p:sp>
      <p:sp>
        <p:nvSpPr>
          <p:cNvPr id="7" name="Rectangle 10"/>
          <p:cNvSpPr>
            <a:spLocks noChangeArrowheads="1"/>
          </p:cNvSpPr>
          <p:nvPr/>
        </p:nvSpPr>
        <p:spPr bwMode="auto">
          <a:xfrm>
            <a:off x="7772400" y="5638800"/>
            <a:ext cx="1066800" cy="461665"/>
          </a:xfrm>
          <a:prstGeom prst="rect">
            <a:avLst/>
          </a:prstGeom>
          <a:noFill/>
          <a:ln w="9525">
            <a:noFill/>
            <a:miter lim="800000"/>
            <a:headEnd/>
            <a:tailEnd/>
          </a:ln>
        </p:spPr>
        <p:txBody>
          <a:bodyPr wrap="square">
            <a:spAutoFit/>
          </a:bodyPr>
          <a:lstStyle/>
          <a:p>
            <a:r>
              <a:rPr lang="en-US" sz="2400" dirty="0"/>
              <a:t>+ H</a:t>
            </a:r>
            <a:r>
              <a:rPr lang="en-US" sz="2400" baseline="-25000" dirty="0"/>
              <a:t>2</a:t>
            </a:r>
            <a:r>
              <a:rPr lang="en-US" sz="2400" dirty="0"/>
              <a:t>O</a:t>
            </a:r>
          </a:p>
        </p:txBody>
      </p:sp>
      <p:grpSp>
        <p:nvGrpSpPr>
          <p:cNvPr id="15" name="Group 14"/>
          <p:cNvGrpSpPr/>
          <p:nvPr/>
        </p:nvGrpSpPr>
        <p:grpSpPr>
          <a:xfrm>
            <a:off x="1371600" y="4953000"/>
            <a:ext cx="1143000" cy="1147482"/>
            <a:chOff x="1371600" y="4953000"/>
            <a:chExt cx="1143000" cy="1147482"/>
          </a:xfrm>
        </p:grpSpPr>
        <p:sp>
          <p:nvSpPr>
            <p:cNvPr id="8" name="Oval 7"/>
            <p:cNvSpPr>
              <a:spLocks noChangeArrowheads="1"/>
            </p:cNvSpPr>
            <p:nvPr/>
          </p:nvSpPr>
          <p:spPr bwMode="auto">
            <a:xfrm>
              <a:off x="1371600" y="5638800"/>
              <a:ext cx="914400" cy="461682"/>
            </a:xfrm>
            <a:prstGeom prst="ellipse">
              <a:avLst/>
            </a:prstGeom>
            <a:noFill/>
            <a:ln w="28575">
              <a:solidFill>
                <a:schemeClr val="tx1"/>
              </a:solidFill>
              <a:round/>
              <a:headEnd/>
              <a:tailEnd/>
            </a:ln>
          </p:spPr>
          <p:txBody>
            <a:bodyPr wrap="none" anchor="ctr"/>
            <a:lstStyle/>
            <a:p>
              <a:endParaRPr lang="en-US"/>
            </a:p>
          </p:txBody>
        </p:sp>
        <p:sp>
          <p:nvSpPr>
            <p:cNvPr id="9" name="Line 8"/>
            <p:cNvSpPr>
              <a:spLocks noChangeShapeType="1"/>
            </p:cNvSpPr>
            <p:nvPr/>
          </p:nvSpPr>
          <p:spPr bwMode="auto">
            <a:xfrm flipV="1">
              <a:off x="1981200" y="4953000"/>
              <a:ext cx="533400" cy="685800"/>
            </a:xfrm>
            <a:prstGeom prst="line">
              <a:avLst/>
            </a:prstGeom>
            <a:noFill/>
            <a:ln w="28575">
              <a:solidFill>
                <a:schemeClr val="tx1"/>
              </a:solidFill>
              <a:round/>
              <a:headEnd/>
              <a:tailEnd type="triangle" w="med" len="med"/>
            </a:ln>
          </p:spPr>
          <p:txBody>
            <a:bodyPr/>
            <a:lstStyle/>
            <a:p>
              <a:endParaRPr lang="en-US"/>
            </a:p>
          </p:txBody>
        </p:sp>
      </p:grpSp>
      <p:sp>
        <p:nvSpPr>
          <p:cNvPr id="16" name="Rectangle 10"/>
          <p:cNvSpPr>
            <a:spLocks noChangeArrowheads="1"/>
          </p:cNvSpPr>
          <p:nvPr/>
        </p:nvSpPr>
        <p:spPr bwMode="auto">
          <a:xfrm>
            <a:off x="2514600" y="4495800"/>
            <a:ext cx="1066800" cy="461665"/>
          </a:xfrm>
          <a:prstGeom prst="rect">
            <a:avLst/>
          </a:prstGeom>
          <a:noFill/>
          <a:ln w="9525">
            <a:noFill/>
            <a:miter lim="800000"/>
            <a:headEnd/>
            <a:tailEnd/>
          </a:ln>
        </p:spPr>
        <p:txBody>
          <a:bodyPr wrap="square">
            <a:spAutoFit/>
          </a:bodyPr>
          <a:lstStyle/>
          <a:p>
            <a:r>
              <a:rPr lang="en-US" sz="2400" dirty="0"/>
              <a:t>+ H</a:t>
            </a:r>
            <a:r>
              <a:rPr lang="en-US" sz="2400" baseline="-25000" dirty="0"/>
              <a:t>2</a:t>
            </a:r>
            <a:r>
              <a:rPr lang="en-US" sz="2400" dirty="0"/>
              <a:t>O</a:t>
            </a:r>
          </a:p>
        </p:txBody>
      </p:sp>
      <p:pic>
        <p:nvPicPr>
          <p:cNvPr id="17" name="Picture 6" descr="dehydration%20anim"/>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a:xfrm>
            <a:off x="4648200" y="3200400"/>
            <a:ext cx="3749851" cy="1600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500"/>
                                        <p:tgtEl>
                                          <p:spTgt spid="3">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lide(fromBottom)">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4338"/>
                                        </p:tgtEl>
                                        <p:attrNameLst>
                                          <p:attrName>style.visibility</p:attrName>
                                        </p:attrNameLst>
                                      </p:cBhvr>
                                      <p:to>
                                        <p:strVal val="visible"/>
                                      </p:to>
                                    </p:set>
                                    <p:animEffect transition="in" filter="randombar(horizontal)">
                                      <p:cBhvr>
                                        <p:cTn id="29" dur="500"/>
                                        <p:tgtEl>
                                          <p:spTgt spid="1433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par>
                                <p:cTn id="34" presetID="9"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dissolv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slide(fromBottom)">
                                      <p:cBhvr>
                                        <p:cTn id="41" dur="500"/>
                                        <p:tgtEl>
                                          <p:spTgt spid="6"/>
                                        </p:tgtEl>
                                      </p:cBhvr>
                                    </p:animEffect>
                                  </p:childTnLst>
                                </p:cTn>
                              </p:par>
                              <p:par>
                                <p:cTn id="42" presetID="1" presetClass="entr" presetSubtype="0" fill="hold" nodeType="withEffect">
                                  <p:stCondLst>
                                    <p:cond delay="0"/>
                                  </p:stCondLst>
                                  <p:childTnLst>
                                    <p:set>
                                      <p:cBhvr>
                                        <p:cTn id="43" dur="1" fill="hold">
                                          <p:stCondLst>
                                            <p:cond delay="0"/>
                                          </p:stCondLst>
                                        </p:cTn>
                                        <p:tgtEl>
                                          <p:spTgt spid="5"/>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dissolv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animBg="1"/>
      <p:bldP spid="7"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xplosion 1 7"/>
          <p:cNvSpPr/>
          <p:nvPr/>
        </p:nvSpPr>
        <p:spPr>
          <a:xfrm>
            <a:off x="6858000" y="4431483"/>
            <a:ext cx="2743200" cy="3200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This is a VERY important molecule in biology!</a:t>
            </a:r>
            <a:endParaRPr lang="en-US" b="1" dirty="0">
              <a:solidFill>
                <a:srgbClr val="0070C0"/>
              </a:solidFill>
            </a:endParaRPr>
          </a:p>
        </p:txBody>
      </p:sp>
      <p:sp>
        <p:nvSpPr>
          <p:cNvPr id="2" name="Title 1"/>
          <p:cNvSpPr>
            <a:spLocks noGrp="1"/>
          </p:cNvSpPr>
          <p:nvPr>
            <p:ph type="title"/>
          </p:nvPr>
        </p:nvSpPr>
        <p:spPr/>
        <p:txBody>
          <a:bodyPr/>
          <a:lstStyle/>
          <a:p>
            <a:r>
              <a:rPr lang="en-US" dirty="0" smtClean="0"/>
              <a:t>Ex: Dehydration Synthesis of ATP</a:t>
            </a:r>
            <a:endParaRPr lang="en-US" dirty="0"/>
          </a:p>
        </p:txBody>
      </p:sp>
      <p:sp>
        <p:nvSpPr>
          <p:cNvPr id="3" name="Content Placeholder 2"/>
          <p:cNvSpPr>
            <a:spLocks noGrp="1"/>
          </p:cNvSpPr>
          <p:nvPr>
            <p:ph idx="1"/>
          </p:nvPr>
        </p:nvSpPr>
        <p:spPr>
          <a:xfrm>
            <a:off x="6096000" y="1371600"/>
            <a:ext cx="2895600" cy="3200400"/>
          </a:xfrm>
        </p:spPr>
        <p:txBody>
          <a:bodyPr>
            <a:normAutofit fontScale="92500" lnSpcReduction="10000"/>
          </a:bodyPr>
          <a:lstStyle/>
          <a:p>
            <a:pPr marL="0" indent="0" algn="ctr">
              <a:buNone/>
            </a:pPr>
            <a:r>
              <a:rPr lang="en-US" dirty="0" smtClean="0"/>
              <a:t>A phosphate group is added to the end. </a:t>
            </a:r>
          </a:p>
          <a:p>
            <a:pPr marL="0" indent="0" algn="ctr">
              <a:buNone/>
            </a:pPr>
            <a:r>
              <a:rPr lang="en-US" dirty="0" smtClean="0"/>
              <a:t>In doing so, energy is stored to be used by the cell.</a:t>
            </a:r>
          </a:p>
          <a:p>
            <a:pPr algn="ctr"/>
            <a:endParaRPr lang="en-US" dirty="0"/>
          </a:p>
        </p:txBody>
      </p:sp>
      <p:sp>
        <p:nvSpPr>
          <p:cNvPr id="6" name="Rectangle 5"/>
          <p:cNvSpPr/>
          <p:nvPr/>
        </p:nvSpPr>
        <p:spPr>
          <a:xfrm>
            <a:off x="228600" y="1371600"/>
            <a:ext cx="3429000" cy="707886"/>
          </a:xfrm>
          <a:prstGeom prst="rect">
            <a:avLst/>
          </a:prstGeom>
        </p:spPr>
        <p:txBody>
          <a:bodyPr wrap="square">
            <a:spAutoFit/>
          </a:bodyPr>
          <a:lstStyle/>
          <a:p>
            <a:pPr algn="ctr"/>
            <a:r>
              <a:rPr lang="en-US" sz="2000" dirty="0" smtClean="0"/>
              <a:t>**ATP is a molecule that stores readily usable energy for cells.</a:t>
            </a:r>
          </a:p>
        </p:txBody>
      </p:sp>
      <p:sp>
        <p:nvSpPr>
          <p:cNvPr id="7" name="Rectangle 6"/>
          <p:cNvSpPr/>
          <p:nvPr/>
        </p:nvSpPr>
        <p:spPr>
          <a:xfrm>
            <a:off x="4572000" y="6611779"/>
            <a:ext cx="4572000" cy="246221"/>
          </a:xfrm>
          <a:prstGeom prst="rect">
            <a:avLst/>
          </a:prstGeom>
        </p:spPr>
        <p:txBody>
          <a:bodyPr>
            <a:spAutoFit/>
          </a:bodyPr>
          <a:lstStyle/>
          <a:p>
            <a:pPr algn="r"/>
            <a:r>
              <a:rPr lang="en-US" sz="1000" dirty="0" smtClean="0"/>
              <a:t>http://www.mikeblaber.org/oldwine/BCH4053/Lecture05/atp_hydrol01.gif</a:t>
            </a:r>
            <a:endParaRPr lang="en-US" sz="1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2133600"/>
            <a:ext cx="6076950" cy="191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38600"/>
            <a:ext cx="5325724" cy="1979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p:nvGrpSpPr>
        <p:grpSpPr>
          <a:xfrm>
            <a:off x="1602740" y="3538537"/>
            <a:ext cx="340360" cy="1304925"/>
            <a:chOff x="0" y="0"/>
            <a:chExt cx="340821" cy="1305098"/>
          </a:xfrm>
        </p:grpSpPr>
        <p:sp>
          <p:nvSpPr>
            <p:cNvPr id="11" name="Down Arrow 10"/>
            <p:cNvSpPr/>
            <p:nvPr/>
          </p:nvSpPr>
          <p:spPr>
            <a:xfrm>
              <a:off x="199505" y="8313"/>
              <a:ext cx="141316" cy="12967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Bent Arrow 11"/>
            <p:cNvSpPr/>
            <p:nvPr/>
          </p:nvSpPr>
          <p:spPr>
            <a:xfrm rot="10800000">
              <a:off x="0" y="0"/>
              <a:ext cx="300759" cy="70612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4565" y="3990367"/>
            <a:ext cx="6381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ardrop 3"/>
          <p:cNvSpPr/>
          <p:nvPr/>
        </p:nvSpPr>
        <p:spPr>
          <a:xfrm rot="19046162">
            <a:off x="907866" y="4279082"/>
            <a:ext cx="253683" cy="304800"/>
          </a:xfrm>
          <a:prstGeom prst="teardrop">
            <a:avLst>
              <a:gd name="adj" fmla="val 200000"/>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lide(fromBottom)">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Hydrolysis</a:t>
            </a:r>
            <a:r>
              <a:rPr lang="en-US" dirty="0" smtClean="0"/>
              <a:t> – Break Down</a:t>
            </a:r>
            <a:endParaRPr lang="en-US" dirty="0"/>
          </a:p>
        </p:txBody>
      </p:sp>
      <p:sp>
        <p:nvSpPr>
          <p:cNvPr id="3" name="Text Placeholder 2"/>
          <p:cNvSpPr>
            <a:spLocks noGrp="1"/>
          </p:cNvSpPr>
          <p:nvPr>
            <p:ph type="body" sz="half" idx="1"/>
          </p:nvPr>
        </p:nvSpPr>
        <p:spPr>
          <a:xfrm>
            <a:off x="301625" y="1600200"/>
            <a:ext cx="8540750" cy="2590800"/>
          </a:xfrm>
        </p:spPr>
        <p:txBody>
          <a:bodyPr>
            <a:normAutofit/>
          </a:bodyPr>
          <a:lstStyle/>
          <a:p>
            <a:r>
              <a:rPr lang="en-US" dirty="0" err="1" smtClean="0"/>
              <a:t>Lysis</a:t>
            </a:r>
            <a:r>
              <a:rPr lang="en-US" dirty="0" smtClean="0"/>
              <a:t> </a:t>
            </a:r>
          </a:p>
          <a:p>
            <a:pPr lvl="1"/>
            <a:r>
              <a:rPr lang="en-US" dirty="0" smtClean="0"/>
              <a:t>to </a:t>
            </a:r>
            <a:r>
              <a:rPr lang="en-US" b="1" dirty="0" smtClean="0">
                <a:solidFill>
                  <a:srgbClr val="002060"/>
                </a:solidFill>
              </a:rPr>
              <a:t>split</a:t>
            </a:r>
          </a:p>
          <a:p>
            <a:endParaRPr lang="en-US" sz="1600" dirty="0" smtClean="0"/>
          </a:p>
          <a:p>
            <a:r>
              <a:rPr lang="en-US" dirty="0" smtClean="0"/>
              <a:t>Hydro</a:t>
            </a:r>
          </a:p>
          <a:p>
            <a:pPr lvl="1"/>
            <a:r>
              <a:rPr lang="en-US" dirty="0" smtClean="0"/>
              <a:t>water (H</a:t>
            </a:r>
            <a:r>
              <a:rPr lang="en-US" baseline="-25000" dirty="0" smtClean="0"/>
              <a:t>2</a:t>
            </a:r>
            <a:r>
              <a:rPr lang="en-US" dirty="0" smtClean="0"/>
              <a:t>O) </a:t>
            </a:r>
          </a:p>
          <a:p>
            <a:endParaRPr lang="en-US" dirty="0"/>
          </a:p>
        </p:txBody>
      </p:sp>
      <p:pic>
        <p:nvPicPr>
          <p:cNvPr id="5" name="Picture 4"/>
          <p:cNvPicPr>
            <a:picLocks noChangeAspect="1" noChangeArrowheads="1"/>
          </p:cNvPicPr>
          <p:nvPr/>
        </p:nvPicPr>
        <p:blipFill>
          <a:blip r:embed="rId3" cstate="print"/>
          <a:srcRect/>
          <a:stretch>
            <a:fillRect/>
          </a:stretch>
        </p:blipFill>
        <p:spPr bwMode="auto">
          <a:xfrm>
            <a:off x="4259764" y="4800600"/>
            <a:ext cx="4731836" cy="1447800"/>
          </a:xfrm>
          <a:prstGeom prst="rect">
            <a:avLst/>
          </a:prstGeom>
          <a:noFill/>
        </p:spPr>
      </p:pic>
      <p:pic>
        <p:nvPicPr>
          <p:cNvPr id="6" name="Picture 6"/>
          <p:cNvPicPr>
            <a:picLocks noChangeAspect="1" noChangeArrowheads="1"/>
          </p:cNvPicPr>
          <p:nvPr/>
        </p:nvPicPr>
        <p:blipFill>
          <a:blip r:embed="rId4" cstate="print"/>
          <a:srcRect/>
          <a:stretch>
            <a:fillRect/>
          </a:stretch>
        </p:blipFill>
        <p:spPr bwMode="auto">
          <a:xfrm>
            <a:off x="332994" y="4803190"/>
            <a:ext cx="3351660" cy="1423192"/>
          </a:xfrm>
          <a:prstGeom prst="rect">
            <a:avLst/>
          </a:prstGeom>
          <a:noFill/>
        </p:spPr>
      </p:pic>
      <p:sp>
        <p:nvSpPr>
          <p:cNvPr id="12" name="Line 9"/>
          <p:cNvSpPr>
            <a:spLocks noChangeShapeType="1"/>
          </p:cNvSpPr>
          <p:nvPr/>
        </p:nvSpPr>
        <p:spPr bwMode="auto">
          <a:xfrm>
            <a:off x="3657600" y="5638800"/>
            <a:ext cx="533400" cy="0"/>
          </a:xfrm>
          <a:prstGeom prst="line">
            <a:avLst/>
          </a:prstGeom>
          <a:noFill/>
          <a:ln w="76200">
            <a:solidFill>
              <a:schemeClr val="tx1"/>
            </a:solidFill>
            <a:round/>
            <a:headEnd/>
            <a:tailEnd type="triangle" w="med" len="med"/>
          </a:ln>
        </p:spPr>
        <p:txBody>
          <a:bodyPr/>
          <a:lstStyle/>
          <a:p>
            <a:endParaRPr lang="en-US"/>
          </a:p>
        </p:txBody>
      </p:sp>
      <p:grpSp>
        <p:nvGrpSpPr>
          <p:cNvPr id="15" name="Group 14"/>
          <p:cNvGrpSpPr/>
          <p:nvPr/>
        </p:nvGrpSpPr>
        <p:grpSpPr>
          <a:xfrm>
            <a:off x="1828800" y="4191000"/>
            <a:ext cx="2133600" cy="1528482"/>
            <a:chOff x="1981200" y="4267200"/>
            <a:chExt cx="2133600" cy="1528482"/>
          </a:xfrm>
        </p:grpSpPr>
        <p:grpSp>
          <p:nvGrpSpPr>
            <p:cNvPr id="14" name="Group 13"/>
            <p:cNvGrpSpPr/>
            <p:nvPr/>
          </p:nvGrpSpPr>
          <p:grpSpPr>
            <a:xfrm>
              <a:off x="1981200" y="4572000"/>
              <a:ext cx="838200" cy="1223682"/>
              <a:chOff x="1981200" y="4572000"/>
              <a:chExt cx="838200" cy="1223682"/>
            </a:xfrm>
          </p:grpSpPr>
          <p:sp>
            <p:nvSpPr>
              <p:cNvPr id="10" name="Oval 7"/>
              <p:cNvSpPr>
                <a:spLocks noChangeArrowheads="1"/>
              </p:cNvSpPr>
              <p:nvPr/>
            </p:nvSpPr>
            <p:spPr bwMode="auto">
              <a:xfrm>
                <a:off x="1981200" y="5410200"/>
                <a:ext cx="380999" cy="385482"/>
              </a:xfrm>
              <a:prstGeom prst="ellipse">
                <a:avLst/>
              </a:prstGeom>
              <a:noFill/>
              <a:ln w="28575">
                <a:solidFill>
                  <a:schemeClr val="tx1"/>
                </a:solidFill>
                <a:round/>
                <a:headEnd/>
                <a:tailEnd/>
              </a:ln>
            </p:spPr>
            <p:txBody>
              <a:bodyPr wrap="none" anchor="ctr"/>
              <a:lstStyle/>
              <a:p>
                <a:endParaRPr lang="en-US"/>
              </a:p>
            </p:txBody>
          </p:sp>
          <p:sp>
            <p:nvSpPr>
              <p:cNvPr id="11" name="Line 8"/>
              <p:cNvSpPr>
                <a:spLocks noChangeShapeType="1"/>
              </p:cNvSpPr>
              <p:nvPr/>
            </p:nvSpPr>
            <p:spPr bwMode="auto">
              <a:xfrm flipH="1">
                <a:off x="2209800" y="4572000"/>
                <a:ext cx="609600" cy="806823"/>
              </a:xfrm>
              <a:prstGeom prst="line">
                <a:avLst/>
              </a:prstGeom>
              <a:noFill/>
              <a:ln w="28575">
                <a:solidFill>
                  <a:schemeClr val="tx1"/>
                </a:solidFill>
                <a:round/>
                <a:headEnd/>
                <a:tailEnd type="triangle" w="med" len="med"/>
              </a:ln>
            </p:spPr>
            <p:txBody>
              <a:bodyPr/>
              <a:lstStyle/>
              <a:p>
                <a:endParaRPr lang="en-US"/>
              </a:p>
            </p:txBody>
          </p:sp>
        </p:grpSp>
        <p:sp>
          <p:nvSpPr>
            <p:cNvPr id="13" name="Rectangle 10"/>
            <p:cNvSpPr>
              <a:spLocks noChangeArrowheads="1"/>
            </p:cNvSpPr>
            <p:nvPr/>
          </p:nvSpPr>
          <p:spPr bwMode="auto">
            <a:xfrm>
              <a:off x="2819400" y="4267200"/>
              <a:ext cx="1295400" cy="457200"/>
            </a:xfrm>
            <a:prstGeom prst="rect">
              <a:avLst/>
            </a:prstGeom>
            <a:noFill/>
            <a:ln w="9525">
              <a:noFill/>
              <a:miter lim="800000"/>
              <a:headEnd/>
              <a:tailEnd/>
            </a:ln>
          </p:spPr>
          <p:txBody>
            <a:bodyPr>
              <a:spAutoFit/>
            </a:bodyPr>
            <a:lstStyle/>
            <a:p>
              <a:r>
                <a:rPr lang="en-US" sz="2400" dirty="0"/>
                <a:t>+ H</a:t>
              </a:r>
              <a:r>
                <a:rPr lang="en-US" sz="2400" baseline="-25000" dirty="0"/>
                <a:t>2</a:t>
              </a:r>
              <a:r>
                <a:rPr lang="en-US" sz="2400" dirty="0"/>
                <a:t>O</a:t>
              </a:r>
            </a:p>
          </p:txBody>
        </p:sp>
      </p:grpSp>
      <p:pic>
        <p:nvPicPr>
          <p:cNvPr id="18" name="Picture 1"/>
          <p:cNvPicPr>
            <a:picLocks noChangeAspect="1" noChangeArrowheads="1"/>
          </p:cNvPicPr>
          <p:nvPr/>
        </p:nvPicPr>
        <p:blipFill>
          <a:blip r:embed="rId5" cstate="print"/>
          <a:srcRect/>
          <a:stretch>
            <a:fillRect/>
          </a:stretch>
        </p:blipFill>
        <p:spPr bwMode="auto">
          <a:xfrm>
            <a:off x="5800725" y="1828800"/>
            <a:ext cx="3009900" cy="1924050"/>
          </a:xfrm>
          <a:prstGeom prst="rect">
            <a:avLst/>
          </a:prstGeom>
          <a:noFill/>
          <a:ln w="9525">
            <a:noFill/>
            <a:miter lim="800000"/>
            <a:headEnd/>
            <a:tailEnd/>
          </a:ln>
        </p:spPr>
      </p:pic>
      <p:pic>
        <p:nvPicPr>
          <p:cNvPr id="19" name="Picture 2"/>
          <p:cNvPicPr>
            <a:picLocks noChangeAspect="1" noChangeArrowheads="1"/>
          </p:cNvPicPr>
          <p:nvPr/>
        </p:nvPicPr>
        <p:blipFill>
          <a:blip r:embed="rId6" cstate="print"/>
          <a:srcRect/>
          <a:stretch>
            <a:fillRect/>
          </a:stretch>
        </p:blipFill>
        <p:spPr bwMode="auto">
          <a:xfrm>
            <a:off x="5524500" y="1828800"/>
            <a:ext cx="3476625" cy="1905000"/>
          </a:xfrm>
          <a:prstGeom prst="rect">
            <a:avLst/>
          </a:prstGeom>
          <a:noFill/>
          <a:ln w="9525">
            <a:noFill/>
            <a:miter lim="800000"/>
            <a:headEnd/>
            <a:tailEnd/>
          </a:ln>
        </p:spPr>
      </p:pic>
      <p:pic>
        <p:nvPicPr>
          <p:cNvPr id="20" name="Picture 3"/>
          <p:cNvPicPr>
            <a:picLocks noChangeAspect="1" noChangeArrowheads="1"/>
          </p:cNvPicPr>
          <p:nvPr/>
        </p:nvPicPr>
        <p:blipFill>
          <a:blip r:embed="rId7" cstate="print"/>
          <a:srcRect/>
          <a:stretch>
            <a:fillRect/>
          </a:stretch>
        </p:blipFill>
        <p:spPr bwMode="auto">
          <a:xfrm>
            <a:off x="5267325" y="1828800"/>
            <a:ext cx="3476625" cy="1314450"/>
          </a:xfrm>
          <a:prstGeom prst="rect">
            <a:avLst/>
          </a:prstGeom>
          <a:noFill/>
          <a:ln w="9525">
            <a:noFill/>
            <a:miter lim="800000"/>
            <a:headEnd/>
            <a:tailEnd/>
          </a:ln>
        </p:spPr>
      </p:pic>
      <p:pic>
        <p:nvPicPr>
          <p:cNvPr id="21" name="Picture 5"/>
          <p:cNvPicPr>
            <a:picLocks noChangeAspect="1" noChangeArrowheads="1"/>
          </p:cNvPicPr>
          <p:nvPr/>
        </p:nvPicPr>
        <p:blipFill>
          <a:blip r:embed="rId8" cstate="print"/>
          <a:srcRect/>
          <a:stretch>
            <a:fillRect/>
          </a:stretch>
        </p:blipFill>
        <p:spPr bwMode="auto">
          <a:xfrm>
            <a:off x="4905375" y="1790700"/>
            <a:ext cx="3943350" cy="1409700"/>
          </a:xfrm>
          <a:prstGeom prst="rect">
            <a:avLst/>
          </a:prstGeom>
          <a:noFill/>
          <a:ln w="9525">
            <a:noFill/>
            <a:miter lim="800000"/>
            <a:headEnd/>
            <a:tailEnd/>
          </a:ln>
        </p:spPr>
      </p:pic>
      <p:pic>
        <p:nvPicPr>
          <p:cNvPr id="22" name="Picture 6"/>
          <p:cNvPicPr>
            <a:picLocks noChangeAspect="1" noChangeArrowheads="1"/>
          </p:cNvPicPr>
          <p:nvPr/>
        </p:nvPicPr>
        <p:blipFill>
          <a:blip r:embed="rId9" cstate="print"/>
          <a:srcRect/>
          <a:stretch>
            <a:fillRect/>
          </a:stretch>
        </p:blipFill>
        <p:spPr bwMode="auto">
          <a:xfrm>
            <a:off x="4733925" y="1752600"/>
            <a:ext cx="4181475" cy="1390650"/>
          </a:xfrm>
          <a:prstGeom prst="rect">
            <a:avLst/>
          </a:prstGeom>
          <a:noFill/>
          <a:ln w="9525">
            <a:noFill/>
            <a:miter lim="800000"/>
            <a:headEnd/>
            <a:tailEnd/>
          </a:ln>
        </p:spPr>
      </p:pic>
      <p:pic>
        <p:nvPicPr>
          <p:cNvPr id="23" name="Picture 7"/>
          <p:cNvPicPr>
            <a:picLocks noChangeAspect="1" noChangeArrowheads="1"/>
          </p:cNvPicPr>
          <p:nvPr/>
        </p:nvPicPr>
        <p:blipFill>
          <a:blip r:embed="rId10" cstate="print"/>
          <a:srcRect/>
          <a:stretch>
            <a:fillRect/>
          </a:stretch>
        </p:blipFill>
        <p:spPr bwMode="auto">
          <a:xfrm>
            <a:off x="4352925" y="1752600"/>
            <a:ext cx="4429125" cy="1419225"/>
          </a:xfrm>
          <a:prstGeom prst="rect">
            <a:avLst/>
          </a:prstGeom>
          <a:noFill/>
          <a:ln w="9525">
            <a:noFill/>
            <a:miter lim="800000"/>
            <a:headEnd/>
            <a:tailEnd/>
          </a:ln>
        </p:spPr>
      </p:pic>
      <p:pic>
        <p:nvPicPr>
          <p:cNvPr id="24" name="Picture 8"/>
          <p:cNvPicPr>
            <a:picLocks noChangeAspect="1" noChangeArrowheads="1"/>
          </p:cNvPicPr>
          <p:nvPr/>
        </p:nvPicPr>
        <p:blipFill>
          <a:blip r:embed="rId11" cstate="print"/>
          <a:srcRect/>
          <a:stretch>
            <a:fillRect/>
          </a:stretch>
        </p:blipFill>
        <p:spPr bwMode="auto">
          <a:xfrm>
            <a:off x="4724400" y="1828800"/>
            <a:ext cx="4276725" cy="1295400"/>
          </a:xfrm>
          <a:prstGeom prst="rect">
            <a:avLst/>
          </a:prstGeom>
          <a:noFill/>
          <a:ln w="9525">
            <a:noFill/>
            <a:miter lim="800000"/>
            <a:headEnd/>
            <a:tailEnd/>
          </a:ln>
        </p:spPr>
      </p:pic>
      <p:sp>
        <p:nvSpPr>
          <p:cNvPr id="16" name="Rectangle 15"/>
          <p:cNvSpPr/>
          <p:nvPr/>
        </p:nvSpPr>
        <p:spPr>
          <a:xfrm>
            <a:off x="4191000" y="1447800"/>
            <a:ext cx="4800600" cy="2286000"/>
          </a:xfrm>
          <a:prstGeom prst="rect">
            <a:avLst/>
          </a:prstGeom>
          <a:noFill/>
          <a:ln w="63500" cmpd="tri">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childTnLst>
                          </p:cTn>
                        </p:par>
                        <p:par>
                          <p:cTn id="17" fill="hold">
                            <p:stCondLst>
                              <p:cond delay="500"/>
                            </p:stCondLst>
                            <p:childTnLst>
                              <p:par>
                                <p:cTn id="18" presetID="12" presetClass="entr" presetSubtype="4"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par>
                          <p:cTn id="27" fill="hold">
                            <p:stCondLst>
                              <p:cond delay="0"/>
                            </p:stCondLst>
                            <p:childTnLst>
                              <p:par>
                                <p:cTn id="28" presetID="1" presetClass="exit" presetSubtype="0" fill="hold" nodeType="afterEffect">
                                  <p:stCondLst>
                                    <p:cond delay="900"/>
                                  </p:stCondLst>
                                  <p:childTnLst>
                                    <p:set>
                                      <p:cBhvr>
                                        <p:cTn id="29" dur="1" fill="hold">
                                          <p:stCondLst>
                                            <p:cond delay="0"/>
                                          </p:stCondLst>
                                        </p:cTn>
                                        <p:tgtEl>
                                          <p:spTgt spid="18"/>
                                        </p:tgtEl>
                                        <p:attrNameLst>
                                          <p:attrName>style.visibility</p:attrName>
                                        </p:attrNameLst>
                                      </p:cBhvr>
                                      <p:to>
                                        <p:strVal val="hidden"/>
                                      </p:to>
                                    </p:set>
                                  </p:childTnLst>
                                </p:cTn>
                              </p:par>
                            </p:childTnLst>
                          </p:cTn>
                        </p:par>
                        <p:par>
                          <p:cTn id="30" fill="hold">
                            <p:stCondLst>
                              <p:cond delay="900"/>
                            </p:stCondLst>
                            <p:childTnLst>
                              <p:par>
                                <p:cTn id="31" presetID="1" presetClass="entr" presetSubtype="0" fill="hold" nodeType="afterEffect">
                                  <p:stCondLst>
                                    <p:cond delay="100"/>
                                  </p:stCondLst>
                                  <p:childTnLst>
                                    <p:set>
                                      <p:cBhvr>
                                        <p:cTn id="32" dur="1" fill="hold">
                                          <p:stCondLst>
                                            <p:cond delay="0"/>
                                          </p:stCondLst>
                                        </p:cTn>
                                        <p:tgtEl>
                                          <p:spTgt spid="19"/>
                                        </p:tgtEl>
                                        <p:attrNameLst>
                                          <p:attrName>style.visibility</p:attrName>
                                        </p:attrNameLst>
                                      </p:cBhvr>
                                      <p:to>
                                        <p:strVal val="visible"/>
                                      </p:to>
                                    </p:set>
                                  </p:childTnLst>
                                </p:cTn>
                              </p:par>
                            </p:childTnLst>
                          </p:cTn>
                        </p:par>
                        <p:par>
                          <p:cTn id="33" fill="hold">
                            <p:stCondLst>
                              <p:cond delay="1000"/>
                            </p:stCondLst>
                            <p:childTnLst>
                              <p:par>
                                <p:cTn id="34" presetID="1" presetClass="exit" presetSubtype="0" fill="hold" nodeType="afterEffect">
                                  <p:stCondLst>
                                    <p:cond delay="1000"/>
                                  </p:stCondLst>
                                  <p:childTnLst>
                                    <p:set>
                                      <p:cBhvr>
                                        <p:cTn id="35" dur="1" fill="hold">
                                          <p:stCondLst>
                                            <p:cond delay="0"/>
                                          </p:stCondLst>
                                        </p:cTn>
                                        <p:tgtEl>
                                          <p:spTgt spid="19"/>
                                        </p:tgtEl>
                                        <p:attrNameLst>
                                          <p:attrName>style.visibility</p:attrName>
                                        </p:attrNameLst>
                                      </p:cBhvr>
                                      <p:to>
                                        <p:strVal val="hidden"/>
                                      </p:to>
                                    </p:set>
                                  </p:childTnLst>
                                </p:cTn>
                              </p:par>
                            </p:childTnLst>
                          </p:cTn>
                        </p:par>
                        <p:par>
                          <p:cTn id="36" fill="hold">
                            <p:stCondLst>
                              <p:cond delay="2000"/>
                            </p:stCondLst>
                            <p:childTnLst>
                              <p:par>
                                <p:cTn id="37" presetID="1" presetClass="entr" presetSubtype="0" fill="hold" nodeType="afterEffect">
                                  <p:stCondLst>
                                    <p:cond delay="100"/>
                                  </p:stCondLst>
                                  <p:childTnLst>
                                    <p:set>
                                      <p:cBhvr>
                                        <p:cTn id="38" dur="1" fill="hold">
                                          <p:stCondLst>
                                            <p:cond delay="0"/>
                                          </p:stCondLst>
                                        </p:cTn>
                                        <p:tgtEl>
                                          <p:spTgt spid="20"/>
                                        </p:tgtEl>
                                        <p:attrNameLst>
                                          <p:attrName>style.visibility</p:attrName>
                                        </p:attrNameLst>
                                      </p:cBhvr>
                                      <p:to>
                                        <p:strVal val="visible"/>
                                      </p:to>
                                    </p:set>
                                  </p:childTnLst>
                                </p:cTn>
                              </p:par>
                            </p:childTnLst>
                          </p:cTn>
                        </p:par>
                        <p:par>
                          <p:cTn id="39" fill="hold">
                            <p:stCondLst>
                              <p:cond delay="2100"/>
                            </p:stCondLst>
                            <p:childTnLst>
                              <p:par>
                                <p:cTn id="40" presetID="1" presetClass="exit" presetSubtype="0" fill="hold" nodeType="afterEffect">
                                  <p:stCondLst>
                                    <p:cond delay="1000"/>
                                  </p:stCondLst>
                                  <p:childTnLst>
                                    <p:set>
                                      <p:cBhvr>
                                        <p:cTn id="41" dur="1" fill="hold">
                                          <p:stCondLst>
                                            <p:cond delay="0"/>
                                          </p:stCondLst>
                                        </p:cTn>
                                        <p:tgtEl>
                                          <p:spTgt spid="20"/>
                                        </p:tgtEl>
                                        <p:attrNameLst>
                                          <p:attrName>style.visibility</p:attrName>
                                        </p:attrNameLst>
                                      </p:cBhvr>
                                      <p:to>
                                        <p:strVal val="hidden"/>
                                      </p:to>
                                    </p:set>
                                  </p:childTnLst>
                                </p:cTn>
                              </p:par>
                            </p:childTnLst>
                          </p:cTn>
                        </p:par>
                        <p:par>
                          <p:cTn id="42" fill="hold">
                            <p:stCondLst>
                              <p:cond delay="3100"/>
                            </p:stCondLst>
                            <p:childTnLst>
                              <p:par>
                                <p:cTn id="43" presetID="1" presetClass="entr" presetSubtype="0" fill="hold" nodeType="afterEffect">
                                  <p:stCondLst>
                                    <p:cond delay="100"/>
                                  </p:stCondLst>
                                  <p:childTnLst>
                                    <p:set>
                                      <p:cBhvr>
                                        <p:cTn id="44" dur="1" fill="hold">
                                          <p:stCondLst>
                                            <p:cond delay="0"/>
                                          </p:stCondLst>
                                        </p:cTn>
                                        <p:tgtEl>
                                          <p:spTgt spid="21"/>
                                        </p:tgtEl>
                                        <p:attrNameLst>
                                          <p:attrName>style.visibility</p:attrName>
                                        </p:attrNameLst>
                                      </p:cBhvr>
                                      <p:to>
                                        <p:strVal val="visible"/>
                                      </p:to>
                                    </p:set>
                                  </p:childTnLst>
                                </p:cTn>
                              </p:par>
                            </p:childTnLst>
                          </p:cTn>
                        </p:par>
                        <p:par>
                          <p:cTn id="45" fill="hold">
                            <p:stCondLst>
                              <p:cond delay="3200"/>
                            </p:stCondLst>
                            <p:childTnLst>
                              <p:par>
                                <p:cTn id="46" presetID="1" presetClass="exit" presetSubtype="0" fill="hold" nodeType="afterEffect">
                                  <p:stCondLst>
                                    <p:cond delay="1000"/>
                                  </p:stCondLst>
                                  <p:childTnLst>
                                    <p:set>
                                      <p:cBhvr>
                                        <p:cTn id="47" dur="1" fill="hold">
                                          <p:stCondLst>
                                            <p:cond delay="0"/>
                                          </p:stCondLst>
                                        </p:cTn>
                                        <p:tgtEl>
                                          <p:spTgt spid="21"/>
                                        </p:tgtEl>
                                        <p:attrNameLst>
                                          <p:attrName>style.visibility</p:attrName>
                                        </p:attrNameLst>
                                      </p:cBhvr>
                                      <p:to>
                                        <p:strVal val="hidden"/>
                                      </p:to>
                                    </p:set>
                                  </p:childTnLst>
                                </p:cTn>
                              </p:par>
                            </p:childTnLst>
                          </p:cTn>
                        </p:par>
                        <p:par>
                          <p:cTn id="48" fill="hold">
                            <p:stCondLst>
                              <p:cond delay="4200"/>
                            </p:stCondLst>
                            <p:childTnLst>
                              <p:par>
                                <p:cTn id="49" presetID="1" presetClass="entr" presetSubtype="0" fill="hold" nodeType="afterEffect">
                                  <p:stCondLst>
                                    <p:cond delay="100"/>
                                  </p:stCondLst>
                                  <p:childTnLst>
                                    <p:set>
                                      <p:cBhvr>
                                        <p:cTn id="50" dur="1" fill="hold">
                                          <p:stCondLst>
                                            <p:cond delay="0"/>
                                          </p:stCondLst>
                                        </p:cTn>
                                        <p:tgtEl>
                                          <p:spTgt spid="22"/>
                                        </p:tgtEl>
                                        <p:attrNameLst>
                                          <p:attrName>style.visibility</p:attrName>
                                        </p:attrNameLst>
                                      </p:cBhvr>
                                      <p:to>
                                        <p:strVal val="visible"/>
                                      </p:to>
                                    </p:set>
                                  </p:childTnLst>
                                </p:cTn>
                              </p:par>
                            </p:childTnLst>
                          </p:cTn>
                        </p:par>
                        <p:par>
                          <p:cTn id="51" fill="hold">
                            <p:stCondLst>
                              <p:cond delay="4300"/>
                            </p:stCondLst>
                            <p:childTnLst>
                              <p:par>
                                <p:cTn id="52" presetID="1" presetClass="exit" presetSubtype="0" fill="hold" nodeType="afterEffect">
                                  <p:stCondLst>
                                    <p:cond delay="1000"/>
                                  </p:stCondLst>
                                  <p:childTnLst>
                                    <p:set>
                                      <p:cBhvr>
                                        <p:cTn id="53" dur="1" fill="hold">
                                          <p:stCondLst>
                                            <p:cond delay="0"/>
                                          </p:stCondLst>
                                        </p:cTn>
                                        <p:tgtEl>
                                          <p:spTgt spid="22"/>
                                        </p:tgtEl>
                                        <p:attrNameLst>
                                          <p:attrName>style.visibility</p:attrName>
                                        </p:attrNameLst>
                                      </p:cBhvr>
                                      <p:to>
                                        <p:strVal val="hidden"/>
                                      </p:to>
                                    </p:set>
                                  </p:childTnLst>
                                </p:cTn>
                              </p:par>
                            </p:childTnLst>
                          </p:cTn>
                        </p:par>
                        <p:par>
                          <p:cTn id="54" fill="hold">
                            <p:stCondLst>
                              <p:cond delay="5300"/>
                            </p:stCondLst>
                            <p:childTnLst>
                              <p:par>
                                <p:cTn id="55" presetID="1" presetClass="entr" presetSubtype="0" fill="hold" nodeType="afterEffect">
                                  <p:stCondLst>
                                    <p:cond delay="100"/>
                                  </p:stCondLst>
                                  <p:childTnLst>
                                    <p:set>
                                      <p:cBhvr>
                                        <p:cTn id="56" dur="1" fill="hold">
                                          <p:stCondLst>
                                            <p:cond delay="0"/>
                                          </p:stCondLst>
                                        </p:cTn>
                                        <p:tgtEl>
                                          <p:spTgt spid="23"/>
                                        </p:tgtEl>
                                        <p:attrNameLst>
                                          <p:attrName>style.visibility</p:attrName>
                                        </p:attrNameLst>
                                      </p:cBhvr>
                                      <p:to>
                                        <p:strVal val="visible"/>
                                      </p:to>
                                    </p:set>
                                  </p:childTnLst>
                                </p:cTn>
                              </p:par>
                            </p:childTnLst>
                          </p:cTn>
                        </p:par>
                        <p:par>
                          <p:cTn id="57" fill="hold">
                            <p:stCondLst>
                              <p:cond delay="5400"/>
                            </p:stCondLst>
                            <p:childTnLst>
                              <p:par>
                                <p:cTn id="58" presetID="1" presetClass="exit" presetSubtype="0" fill="hold" nodeType="afterEffect">
                                  <p:stCondLst>
                                    <p:cond delay="1000"/>
                                  </p:stCondLst>
                                  <p:childTnLst>
                                    <p:set>
                                      <p:cBhvr>
                                        <p:cTn id="59" dur="1" fill="hold">
                                          <p:stCondLst>
                                            <p:cond delay="0"/>
                                          </p:stCondLst>
                                        </p:cTn>
                                        <p:tgtEl>
                                          <p:spTgt spid="23"/>
                                        </p:tgtEl>
                                        <p:attrNameLst>
                                          <p:attrName>style.visibility</p:attrName>
                                        </p:attrNameLst>
                                      </p:cBhvr>
                                      <p:to>
                                        <p:strVal val="hidden"/>
                                      </p:to>
                                    </p:set>
                                  </p:childTnLst>
                                </p:cTn>
                              </p:par>
                            </p:childTnLst>
                          </p:cTn>
                        </p:par>
                        <p:par>
                          <p:cTn id="60" fill="hold">
                            <p:stCondLst>
                              <p:cond delay="6400"/>
                            </p:stCondLst>
                            <p:childTnLst>
                              <p:par>
                                <p:cTn id="61" presetID="1" presetClass="entr" presetSubtype="0" fill="hold" nodeType="afterEffect">
                                  <p:stCondLst>
                                    <p:cond delay="100"/>
                                  </p:stCondLst>
                                  <p:childTnLst>
                                    <p:set>
                                      <p:cBhvr>
                                        <p:cTn id="62" dur="1" fill="hold">
                                          <p:stCondLst>
                                            <p:cond delay="0"/>
                                          </p:stCondLst>
                                        </p:cTn>
                                        <p:tgtEl>
                                          <p:spTgt spid="24"/>
                                        </p:tgtEl>
                                        <p:attrNameLst>
                                          <p:attrName>style.visibility</p:attrName>
                                        </p:attrNameLst>
                                      </p:cBhvr>
                                      <p:to>
                                        <p:strVal val="visible"/>
                                      </p:to>
                                    </p:set>
                                  </p:childTnLst>
                                </p:cTn>
                              </p:par>
                            </p:childTnLst>
                          </p:cTn>
                        </p:par>
                        <p:par>
                          <p:cTn id="63" fill="hold">
                            <p:stCondLst>
                              <p:cond delay="6500"/>
                            </p:stCondLst>
                            <p:childTnLst>
                              <p:par>
                                <p:cTn id="64" presetID="1" presetClass="exit" presetSubtype="0" fill="hold" nodeType="afterEffect">
                                  <p:stCondLst>
                                    <p:cond delay="1000"/>
                                  </p:stCondLst>
                                  <p:childTnLst>
                                    <p:set>
                                      <p:cBhvr>
                                        <p:cTn id="65" dur="1" fill="hold">
                                          <p:stCondLst>
                                            <p:cond delay="0"/>
                                          </p:stCondLst>
                                        </p:cTn>
                                        <p:tgtEl>
                                          <p:spTgt spid="24"/>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randombar(horizontal)">
                                      <p:cBhvr>
                                        <p:cTn id="70" dur="500"/>
                                        <p:tgtEl>
                                          <p:spTgt spid="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slide(fromBottom)">
                                      <p:cBhvr>
                                        <p:cTn id="79" dur="500"/>
                                        <p:tgtEl>
                                          <p:spTgt spid="12"/>
                                        </p:tgtEl>
                                      </p:cBhvr>
                                    </p:animEffect>
                                  </p:childTnLst>
                                </p:cTn>
                              </p:par>
                              <p:par>
                                <p:cTn id="80" presetID="14" presetClass="entr" presetSubtype="10" fill="hold" nodeType="with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randombar(horizontal)">
                                      <p:cBhvr>
                                        <p:cTn id="8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m.ncl.ac.uk/helencollard/files/2009/04/atp.gif"/>
          <p:cNvPicPr>
            <a:picLocks noChangeAspect="1" noChangeArrowheads="1"/>
          </p:cNvPicPr>
          <p:nvPr/>
        </p:nvPicPr>
        <p:blipFill rotWithShape="1">
          <a:blip r:embed="rId2">
            <a:extLst>
              <a:ext uri="{28A0092B-C50C-407E-A947-70E740481C1C}">
                <a14:useLocalDpi xmlns:a14="http://schemas.microsoft.com/office/drawing/2010/main" val="0"/>
              </a:ext>
            </a:extLst>
          </a:blip>
          <a:srcRect t="58345"/>
          <a:stretch/>
        </p:blipFill>
        <p:spPr bwMode="auto">
          <a:xfrm>
            <a:off x="76200" y="2259449"/>
            <a:ext cx="9032346" cy="2845951"/>
          </a:xfrm>
          <a:prstGeom prst="rect">
            <a:avLst/>
          </a:prstGeom>
          <a:noFill/>
          <a:extLst>
            <a:ext uri="{909E8E84-426E-40DD-AFC4-6F175D3DCCD1}">
              <a14:hiddenFill xmlns:a14="http://schemas.microsoft.com/office/drawing/2010/main">
                <a:solidFill>
                  <a:srgbClr val="FFFFFF"/>
                </a:solidFill>
              </a14:hiddenFill>
            </a:ext>
          </a:extLst>
        </p:spPr>
      </p:pic>
      <p:sp>
        <p:nvSpPr>
          <p:cNvPr id="7" name="Explosion 1 6"/>
          <p:cNvSpPr/>
          <p:nvPr/>
        </p:nvSpPr>
        <p:spPr>
          <a:xfrm>
            <a:off x="-457200" y="-609600"/>
            <a:ext cx="2743200" cy="3200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This is a VERY important molecule in biology!</a:t>
            </a:r>
            <a:endParaRPr lang="en-US" b="1" dirty="0">
              <a:solidFill>
                <a:srgbClr val="0070C0"/>
              </a:solidFill>
            </a:endParaRPr>
          </a:p>
        </p:txBody>
      </p:sp>
      <p:sp>
        <p:nvSpPr>
          <p:cNvPr id="2" name="Title 1"/>
          <p:cNvSpPr>
            <a:spLocks noGrp="1"/>
          </p:cNvSpPr>
          <p:nvPr>
            <p:ph type="title"/>
          </p:nvPr>
        </p:nvSpPr>
        <p:spPr/>
        <p:txBody>
          <a:bodyPr/>
          <a:lstStyle/>
          <a:p>
            <a:r>
              <a:rPr lang="en-US" dirty="0" smtClean="0"/>
              <a:t>Ex: Hydrolysis of ATP</a:t>
            </a:r>
            <a:endParaRPr lang="en-US" dirty="0"/>
          </a:p>
        </p:txBody>
      </p:sp>
      <p:sp>
        <p:nvSpPr>
          <p:cNvPr id="3" name="Content Placeholder 2"/>
          <p:cNvSpPr>
            <a:spLocks noGrp="1"/>
          </p:cNvSpPr>
          <p:nvPr>
            <p:ph idx="1"/>
          </p:nvPr>
        </p:nvSpPr>
        <p:spPr>
          <a:xfrm>
            <a:off x="457200" y="5334000"/>
            <a:ext cx="8229600" cy="1676400"/>
          </a:xfrm>
        </p:spPr>
        <p:txBody>
          <a:bodyPr>
            <a:normAutofit/>
          </a:bodyPr>
          <a:lstStyle/>
          <a:p>
            <a:pPr marL="0" indent="0" algn="ctr">
              <a:buNone/>
            </a:pPr>
            <a:r>
              <a:rPr lang="en-US" sz="2800" dirty="0" smtClean="0"/>
              <a:t>A phosphate group is cleaved (removed) from the end. </a:t>
            </a:r>
          </a:p>
          <a:p>
            <a:pPr marL="0" indent="0" algn="ctr">
              <a:buNone/>
            </a:pPr>
            <a:r>
              <a:rPr lang="en-US" sz="2800" dirty="0" smtClean="0"/>
              <a:t>In doing so, energy is released to be used by the cell.</a:t>
            </a:r>
            <a:endParaRPr lang="en-US" sz="2800" dirty="0"/>
          </a:p>
        </p:txBody>
      </p:sp>
      <p:sp>
        <p:nvSpPr>
          <p:cNvPr id="5" name="Rectangle 4"/>
          <p:cNvSpPr/>
          <p:nvPr/>
        </p:nvSpPr>
        <p:spPr>
          <a:xfrm>
            <a:off x="2286000" y="2136339"/>
            <a:ext cx="4572000" cy="246221"/>
          </a:xfrm>
          <a:prstGeom prst="rect">
            <a:avLst/>
          </a:prstGeom>
        </p:spPr>
        <p:txBody>
          <a:bodyPr>
            <a:spAutoFit/>
          </a:bodyPr>
          <a:lstStyle/>
          <a:p>
            <a:endParaRPr lang="en-US" sz="1000" dirty="0"/>
          </a:p>
        </p:txBody>
      </p:sp>
      <p:sp>
        <p:nvSpPr>
          <p:cNvPr id="6" name="Rectangle 5"/>
          <p:cNvSpPr/>
          <p:nvPr/>
        </p:nvSpPr>
        <p:spPr>
          <a:xfrm>
            <a:off x="4572000" y="6611779"/>
            <a:ext cx="4572000" cy="246221"/>
          </a:xfrm>
          <a:prstGeom prst="rect">
            <a:avLst/>
          </a:prstGeom>
        </p:spPr>
        <p:txBody>
          <a:bodyPr>
            <a:spAutoFit/>
          </a:bodyPr>
          <a:lstStyle/>
          <a:p>
            <a:pPr algn="r"/>
            <a:r>
              <a:rPr lang="en-US" sz="1000" dirty="0"/>
              <a:t>http://dm.ncl.ac.uk/helencollard/files/2009/04/atp.gif</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Four Main Classes of Organic </a:t>
            </a:r>
            <a:r>
              <a:rPr lang="en-US" b="1" dirty="0" smtClean="0">
                <a:solidFill>
                  <a:srgbClr val="002060"/>
                </a:solidFill>
              </a:rPr>
              <a:t>Macromolecules</a:t>
            </a:r>
            <a:endParaRPr lang="en-US" b="1" dirty="0">
              <a:solidFill>
                <a:srgbClr val="002060"/>
              </a:solidFill>
            </a:endParaRPr>
          </a:p>
        </p:txBody>
      </p:sp>
      <p:sp>
        <p:nvSpPr>
          <p:cNvPr id="6" name="Content Placeholder 5"/>
          <p:cNvSpPr>
            <a:spLocks noGrp="1"/>
          </p:cNvSpPr>
          <p:nvPr>
            <p:ph idx="1"/>
          </p:nvPr>
        </p:nvSpPr>
        <p:spPr>
          <a:xfrm>
            <a:off x="457200" y="1828800"/>
            <a:ext cx="8229600" cy="4876800"/>
          </a:xfrm>
        </p:spPr>
        <p:txBody>
          <a:bodyPr>
            <a:normAutofit/>
          </a:bodyPr>
          <a:lstStyle/>
          <a:p>
            <a:pPr marL="514350" indent="-514350">
              <a:buNone/>
            </a:pPr>
            <a:r>
              <a:rPr lang="en-US" dirty="0" smtClean="0"/>
              <a:t>Each of these molecules are made up of smaller parts. Understanding what they are made of helps you understand their function.</a:t>
            </a:r>
          </a:p>
          <a:p>
            <a:pPr marL="514350" indent="-514350">
              <a:buNone/>
            </a:pPr>
            <a:endParaRPr lang="en-US" dirty="0" smtClean="0"/>
          </a:p>
          <a:p>
            <a:pPr marL="514350" indent="-514350">
              <a:buFont typeface="+mj-lt"/>
              <a:buAutoNum type="arabicPeriod"/>
            </a:pPr>
            <a:r>
              <a:rPr lang="en-US" b="1" dirty="0" smtClean="0"/>
              <a:t>Lipids</a:t>
            </a:r>
          </a:p>
          <a:p>
            <a:pPr marL="514350" indent="-514350">
              <a:buFont typeface="+mj-lt"/>
              <a:buAutoNum type="arabicPeriod"/>
            </a:pPr>
            <a:r>
              <a:rPr lang="en-US" b="1" dirty="0" smtClean="0"/>
              <a:t>Carbohydrates</a:t>
            </a:r>
          </a:p>
          <a:p>
            <a:pPr marL="514350" indent="-514350">
              <a:buFont typeface="+mj-lt"/>
              <a:buAutoNum type="arabicPeriod"/>
            </a:pPr>
            <a:r>
              <a:rPr lang="en-US" b="1" dirty="0" smtClean="0"/>
              <a:t>Nucleic</a:t>
            </a:r>
            <a:r>
              <a:rPr lang="en-US" dirty="0" smtClean="0"/>
              <a:t> </a:t>
            </a:r>
            <a:r>
              <a:rPr lang="en-US" b="1" dirty="0" smtClean="0"/>
              <a:t>Acids</a:t>
            </a:r>
          </a:p>
          <a:p>
            <a:pPr marL="514350" indent="-514350">
              <a:buFont typeface="+mj-lt"/>
              <a:buAutoNum type="arabicPeriod"/>
            </a:pPr>
            <a:r>
              <a:rPr lang="en-US" b="1" dirty="0" smtClean="0"/>
              <a:t>Proteins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additive="base">
                                        <p:cTn id="1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 calcmode="lin" valueType="num">
                                      <p:cBhvr additive="base">
                                        <p:cTn id="1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additive="base">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 calcmode="lin" valueType="num">
                                      <p:cBhvr additive="base">
                                        <p:cTn id="30"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Macromolecule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1055172"/>
              </p:ext>
            </p:extLst>
          </p:nvPr>
        </p:nvGraphicFramePr>
        <p:xfrm>
          <a:off x="228600" y="2667000"/>
          <a:ext cx="8686800" cy="3931920"/>
        </p:xfrm>
        <a:graphic>
          <a:graphicData uri="http://schemas.openxmlformats.org/drawingml/2006/table">
            <a:tbl>
              <a:tblPr firstRow="1" bandRow="1">
                <a:tableStyleId>{5C22544A-7EE6-4342-B048-85BDC9FD1C3A}</a:tableStyleId>
              </a:tblPr>
              <a:tblGrid>
                <a:gridCol w="2514600"/>
                <a:gridCol w="1066800"/>
                <a:gridCol w="2286000"/>
                <a:gridCol w="1447800"/>
                <a:gridCol w="1371600"/>
              </a:tblGrid>
              <a:tr h="370840">
                <a:tc>
                  <a:txBody>
                    <a:bodyPr/>
                    <a:lstStyle/>
                    <a:p>
                      <a:r>
                        <a:rPr lang="en-US" sz="2800" b="1" dirty="0" smtClean="0"/>
                        <a:t>Macromolecule</a:t>
                      </a:r>
                      <a:endParaRPr lang="en-US" sz="2800" b="1" dirty="0"/>
                    </a:p>
                  </a:txBody>
                  <a:tcPr marL="86627" marR="86627"/>
                </a:tc>
                <a:tc>
                  <a:txBody>
                    <a:bodyPr/>
                    <a:lstStyle/>
                    <a:p>
                      <a:r>
                        <a:rPr lang="en-US" sz="2700" dirty="0" smtClean="0"/>
                        <a:t>Lipids</a:t>
                      </a:r>
                      <a:endParaRPr lang="en-US" sz="2700" dirty="0"/>
                    </a:p>
                  </a:txBody>
                  <a:tcPr marL="86627" marR="86627"/>
                </a:tc>
                <a:tc>
                  <a:txBody>
                    <a:bodyPr/>
                    <a:lstStyle/>
                    <a:p>
                      <a:r>
                        <a:rPr lang="en-US" sz="2700" dirty="0" smtClean="0"/>
                        <a:t>Carbohydrates</a:t>
                      </a:r>
                      <a:endParaRPr lang="en-US" sz="2700" dirty="0"/>
                    </a:p>
                  </a:txBody>
                  <a:tcPr marL="86627" marR="86627"/>
                </a:tc>
                <a:tc>
                  <a:txBody>
                    <a:bodyPr/>
                    <a:lstStyle/>
                    <a:p>
                      <a:r>
                        <a:rPr lang="en-US" sz="2700" dirty="0" smtClean="0"/>
                        <a:t>Nucleic Acids</a:t>
                      </a:r>
                      <a:endParaRPr lang="en-US" sz="2700" dirty="0"/>
                    </a:p>
                  </a:txBody>
                  <a:tcPr marL="86627" marR="86627"/>
                </a:tc>
                <a:tc>
                  <a:txBody>
                    <a:bodyPr/>
                    <a:lstStyle/>
                    <a:p>
                      <a:r>
                        <a:rPr lang="en-US" sz="2700" dirty="0" smtClean="0"/>
                        <a:t>Proteins</a:t>
                      </a:r>
                      <a:endParaRPr lang="en-US" sz="2700" dirty="0"/>
                    </a:p>
                  </a:txBody>
                  <a:tcPr marL="86627" marR="86627"/>
                </a:tc>
              </a:tr>
              <a:tr h="370840">
                <a:tc>
                  <a:txBody>
                    <a:bodyPr/>
                    <a:lstStyle/>
                    <a:p>
                      <a:r>
                        <a:rPr lang="en-US" sz="2800" smtClean="0"/>
                        <a:t>Types of Atoms</a:t>
                      </a:r>
                      <a:endParaRPr lang="en-US" sz="2800" dirty="0"/>
                    </a:p>
                  </a:txBody>
                  <a:tcPr marL="86627" marR="86627"/>
                </a:tc>
                <a:tc>
                  <a:txBody>
                    <a:bodyPr/>
                    <a:lstStyle/>
                    <a:p>
                      <a:endParaRPr lang="en-US" sz="2800" dirty="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a:p>
                  </a:txBody>
                  <a:tcPr marL="86627" marR="86627"/>
                </a:tc>
              </a:tr>
              <a:tr h="370840">
                <a:tc>
                  <a:txBody>
                    <a:bodyPr/>
                    <a:lstStyle/>
                    <a:p>
                      <a:r>
                        <a:rPr lang="en-US" sz="2800" dirty="0" smtClean="0"/>
                        <a:t>Monomers made of</a:t>
                      </a:r>
                      <a:endParaRPr lang="en-US" sz="2800" dirty="0"/>
                    </a:p>
                  </a:txBody>
                  <a:tcPr marL="86627" marR="86627"/>
                </a:tc>
                <a:tc>
                  <a:txBody>
                    <a:bodyPr/>
                    <a:lstStyle/>
                    <a:p>
                      <a:endParaRPr lang="en-US" sz="2800" dirty="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a:p>
                  </a:txBody>
                  <a:tcPr marL="86627" marR="86627"/>
                </a:tc>
              </a:tr>
              <a:tr h="370840">
                <a:tc>
                  <a:txBody>
                    <a:bodyPr/>
                    <a:lstStyle/>
                    <a:p>
                      <a:r>
                        <a:rPr lang="en-US" sz="2800" dirty="0" smtClean="0"/>
                        <a:t>Function(s)</a:t>
                      </a:r>
                      <a:endParaRPr lang="en-US" sz="2800" dirty="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a:p>
                  </a:txBody>
                  <a:tcPr marL="86627" marR="86627"/>
                </a:tc>
              </a:tr>
              <a:tr h="370840">
                <a:tc>
                  <a:txBody>
                    <a:bodyPr/>
                    <a:lstStyle/>
                    <a:p>
                      <a:r>
                        <a:rPr lang="en-US" sz="2800" dirty="0" smtClean="0"/>
                        <a:t>Examples</a:t>
                      </a:r>
                      <a:endParaRPr lang="en-US" sz="2800" dirty="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a:p>
                  </a:txBody>
                  <a:tcPr marL="86627" marR="86627"/>
                </a:tc>
              </a:tr>
              <a:tr h="370840">
                <a:tc>
                  <a:txBody>
                    <a:bodyPr/>
                    <a:lstStyle/>
                    <a:p>
                      <a:r>
                        <a:rPr lang="en-US" sz="2800" dirty="0" smtClean="0"/>
                        <a:t>Sketch</a:t>
                      </a:r>
                      <a:endParaRPr lang="en-US" sz="2800" dirty="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a:p>
                  </a:txBody>
                  <a:tcPr marL="86627" marR="86627"/>
                </a:tc>
                <a:tc>
                  <a:txBody>
                    <a:bodyPr/>
                    <a:lstStyle/>
                    <a:p>
                      <a:endParaRPr lang="en-US" sz="2800" dirty="0"/>
                    </a:p>
                  </a:txBody>
                  <a:tcPr marL="86627" marR="86627"/>
                </a:tc>
              </a:tr>
            </a:tbl>
          </a:graphicData>
        </a:graphic>
      </p:graphicFrame>
      <p:sp>
        <p:nvSpPr>
          <p:cNvPr id="5" name="TextBox 4"/>
          <p:cNvSpPr txBox="1"/>
          <p:nvPr/>
        </p:nvSpPr>
        <p:spPr>
          <a:xfrm>
            <a:off x="381000" y="1219200"/>
            <a:ext cx="8305800" cy="1384995"/>
          </a:xfrm>
          <a:prstGeom prst="rect">
            <a:avLst/>
          </a:prstGeom>
          <a:noFill/>
        </p:spPr>
        <p:txBody>
          <a:bodyPr wrap="square" rtlCol="0">
            <a:spAutoFit/>
          </a:bodyPr>
          <a:lstStyle/>
          <a:p>
            <a:pPr algn="ctr"/>
            <a:r>
              <a:rPr lang="en-US" sz="2800" dirty="0" smtClean="0"/>
              <a:t>We will come back to this table after each macromolecule we cover. It may be a good idea to tab this page with something like a sticky note.</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Resources (for Teacher)</a:t>
            </a:r>
            <a:endParaRPr lang="en-US" dirty="0"/>
          </a:p>
        </p:txBody>
      </p:sp>
      <p:sp>
        <p:nvSpPr>
          <p:cNvPr id="3" name="Content Placeholder 2"/>
          <p:cNvSpPr>
            <a:spLocks noGrp="1"/>
          </p:cNvSpPr>
          <p:nvPr>
            <p:ph idx="1"/>
          </p:nvPr>
        </p:nvSpPr>
        <p:spPr/>
        <p:txBody>
          <a:bodyPr/>
          <a:lstStyle/>
          <a:p>
            <a:r>
              <a:rPr lang="en-US" dirty="0" smtClean="0">
                <a:hlinkClick r:id="rId2"/>
              </a:rPr>
              <a:t>Section 2.3 in the Biology Book!!</a:t>
            </a:r>
          </a:p>
          <a:p>
            <a:endParaRPr lang="en-US" dirty="0" smtClean="0">
              <a:hlinkClick r:id="rId2"/>
            </a:endParaRPr>
          </a:p>
          <a:p>
            <a:r>
              <a:rPr lang="en-US" dirty="0" smtClean="0">
                <a:hlinkClick r:id="rId2"/>
              </a:rPr>
              <a:t>http://2012books.lardbucket.org/books/principles-of-general-chemistry-v1.0/s28-06-the-molecules-of-life.html</a:t>
            </a:r>
          </a:p>
          <a:p>
            <a:endParaRPr lang="en-US" dirty="0" smtClean="0">
              <a:hlinkClick r:id="rId2"/>
            </a:endParaRPr>
          </a:p>
          <a:p>
            <a:r>
              <a:rPr lang="en-US" dirty="0" smtClean="0">
                <a:hlinkClick r:id="rId2"/>
              </a:rPr>
              <a:t>http://www.ncbi.nlm.nih.gov/books/NBK26883/</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http://www.sparknotes.com/testprep/books/sat2/biology/chapter5section5.rhtml</a:t>
            </a:r>
            <a:r>
              <a:rPr lang="en-US" dirty="0" smtClean="0"/>
              <a:t> </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914400" y="1981200"/>
            <a:ext cx="7159132" cy="357266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Complementarity of Structure and Function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Examine the item that you and your neighbor have.</a:t>
            </a:r>
          </a:p>
          <a:p>
            <a:r>
              <a:rPr lang="en-US" dirty="0" smtClean="0"/>
              <a:t>Identify two or more structures on or within it that enables it to perform its intended function.</a:t>
            </a:r>
          </a:p>
          <a:p>
            <a:pPr lvl="1"/>
            <a:r>
              <a:rPr lang="en-US" dirty="0" smtClean="0"/>
              <a:t>Consider it’s shape, size, texture, flexibility, etc.</a:t>
            </a:r>
          </a:p>
          <a:p>
            <a:endParaRPr lang="en-US" dirty="0"/>
          </a:p>
          <a:p>
            <a:r>
              <a:rPr lang="en-US" dirty="0" smtClean="0"/>
              <a:t>As you learn about different systems in biology keep considering how the structure contributes to the function of the organism</a:t>
            </a:r>
          </a:p>
          <a:p>
            <a:endParaRPr lang="en-US" dirty="0" smtClean="0"/>
          </a:p>
          <a:p>
            <a:r>
              <a:rPr lang="en-US" dirty="0" smtClean="0"/>
              <a:t>Can you recall characteristics of certain organelles you learned about that contribute to their function?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slide(fromBottom)">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Related to Topic</a:t>
            </a:r>
            <a:endParaRPr lang="en-US" dirty="0"/>
          </a:p>
        </p:txBody>
      </p:sp>
      <p:graphicFrame>
        <p:nvGraphicFramePr>
          <p:cNvPr id="4" name="Content Placeholder 3"/>
          <p:cNvGraphicFramePr>
            <a:graphicFrameLocks noGrp="1"/>
          </p:cNvGraphicFramePr>
          <p:nvPr>
            <p:ph idx="1"/>
          </p:nvPr>
        </p:nvGraphicFramePr>
        <p:xfrm>
          <a:off x="457200" y="1600200"/>
          <a:ext cx="8229600" cy="4089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NGSS</a:t>
                      </a:r>
                      <a:endParaRPr lang="en-US" dirty="0"/>
                    </a:p>
                  </a:txBody>
                  <a:tcPr/>
                </a:tc>
                <a:tc>
                  <a:txBody>
                    <a:bodyPr/>
                    <a:lstStyle/>
                    <a:p>
                      <a:r>
                        <a:rPr lang="en-US" dirty="0" smtClean="0"/>
                        <a:t>National</a:t>
                      </a:r>
                      <a:endParaRPr lang="en-US" dirty="0"/>
                    </a:p>
                  </a:txBody>
                  <a:tcPr/>
                </a:tc>
                <a:tc>
                  <a:txBody>
                    <a:bodyPr/>
                    <a:lstStyle/>
                    <a:p>
                      <a:r>
                        <a:rPr lang="en-US" dirty="0" smtClean="0"/>
                        <a:t>WA State</a:t>
                      </a:r>
                      <a:endParaRPr lang="en-US" dirty="0"/>
                    </a:p>
                  </a:txBody>
                  <a:tcPr/>
                </a:tc>
              </a:tr>
              <a:tr h="370840">
                <a:tc>
                  <a:txBody>
                    <a:bodyPr/>
                    <a:lstStyle/>
                    <a:p>
                      <a:pPr algn="l" fontAlgn="t"/>
                      <a:r>
                        <a:rPr lang="en-US" sz="1000" b="1" dirty="0"/>
                        <a:t>HS-LS1-6</a:t>
                      </a:r>
                      <a:r>
                        <a:rPr lang="en-US" sz="1000" b="1" dirty="0" smtClean="0"/>
                        <a:t>.</a:t>
                      </a:r>
                    </a:p>
                    <a:p>
                      <a:pPr marL="0" marR="0" indent="0" algn="l" defTabSz="914400" rtl="0" eaLnBrk="1" fontAlgn="t" latinLnBrk="0" hangingPunct="1">
                        <a:lnSpc>
                          <a:spcPct val="100000"/>
                        </a:lnSpc>
                        <a:spcBef>
                          <a:spcPts val="0"/>
                        </a:spcBef>
                        <a:spcAft>
                          <a:spcPts val="0"/>
                        </a:spcAft>
                        <a:buClrTx/>
                        <a:buSzTx/>
                        <a:buFontTx/>
                        <a:buNone/>
                        <a:tabLst/>
                        <a:defRPr/>
                      </a:pPr>
                      <a:r>
                        <a:rPr lang="en-US" sz="1000" b="1" dirty="0" smtClean="0"/>
                        <a:t>Construct and revise an explanation based on evidence for how carbon, hydrogen, and oxygen from sugar molecules may combine with other elements to form amino acids and/or other large carbon-based molecules.</a:t>
                      </a:r>
                      <a:r>
                        <a:rPr lang="en-US" sz="1000" b="0" dirty="0" smtClean="0">
                          <a:solidFill>
                            <a:srgbClr val="DD0000"/>
                          </a:solidFill>
                        </a:rPr>
                        <a:t>[Clarification Statement: Emphasis is on using evidence from models and simulations to support explanations.] [</a:t>
                      </a:r>
                      <a:r>
                        <a:rPr lang="en-US" sz="1000" b="0" i="1" dirty="0" smtClean="0">
                          <a:solidFill>
                            <a:srgbClr val="DD0000"/>
                          </a:solidFill>
                        </a:rPr>
                        <a:t>Assessment Boundary: Assessment does not include the details of the specific chemical reactions or identification of macromolecules.</a:t>
                      </a:r>
                      <a:r>
                        <a:rPr lang="en-US" sz="1000" b="0" dirty="0" smtClean="0">
                          <a:solidFill>
                            <a:srgbClr val="DD0000"/>
                          </a:solidFill>
                        </a:rPr>
                        <a:t>]</a:t>
                      </a:r>
                      <a:endParaRPr lang="en-US" sz="1000" b="1" dirty="0" smtClean="0"/>
                    </a:p>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r>
                        <a:rPr lang="en-US" sz="1000" b="0" i="0" u="none" strike="noStrike" kern="1200" dirty="0" err="1" smtClean="0">
                          <a:solidFill>
                            <a:schemeClr val="dk1"/>
                          </a:solidFill>
                          <a:latin typeface="+mn-lt"/>
                          <a:ea typeface="+mn-ea"/>
                          <a:cs typeface="+mn-cs"/>
                          <a:hlinkClick r:id="rId2"/>
                        </a:rPr>
                        <a:t>Multicellular</a:t>
                      </a:r>
                      <a:r>
                        <a:rPr lang="en-US" sz="1000" b="0" i="0" u="none" strike="noStrike" kern="1200" dirty="0" smtClean="0">
                          <a:solidFill>
                            <a:schemeClr val="dk1"/>
                          </a:solidFill>
                          <a:latin typeface="+mn-lt"/>
                          <a:ea typeface="+mn-ea"/>
                          <a:cs typeface="+mn-cs"/>
                          <a:hlinkClick r:id="rId2"/>
                        </a:rPr>
                        <a:t> organisms have a hierarchical structural organization, in which any one system is made up of numerous parts and is itself a component of the next level. (HS-LS1-2)</a:t>
                      </a:r>
                      <a:endParaRPr lang="en-US" sz="1000" b="0" i="0" u="none" strike="noStrike" kern="1200" dirty="0" smtClean="0">
                        <a:solidFill>
                          <a:schemeClr val="dk1"/>
                        </a:solidFill>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r>
                        <a:rPr lang="en-US" sz="1000" b="0" i="0" u="none" strike="noStrike" kern="1200" dirty="0" smtClean="0">
                          <a:solidFill>
                            <a:schemeClr val="dk1"/>
                          </a:solidFill>
                          <a:latin typeface="+mn-lt"/>
                          <a:ea typeface="+mn-ea"/>
                          <a:cs typeface="+mn-cs"/>
                          <a:hlinkClick r:id="rId3"/>
                        </a:rPr>
                        <a:t>As matter and energy flow through different organizational levels of living systems, chemical elements are recombined in different ways to form different products. (HS-LS1-6),(HS-LS1-7)</a:t>
                      </a:r>
                      <a:endParaRPr lang="en-US" sz="1000" b="0" i="0" u="none" strike="noStrike" kern="1200" dirty="0" smtClean="0">
                        <a:solidFill>
                          <a:schemeClr val="dk1"/>
                        </a:solidFill>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endParaRPr lang="en-US" sz="1000" b="0" i="0" kern="1200" dirty="0" smtClean="0">
                        <a:solidFill>
                          <a:schemeClr val="dk1"/>
                        </a:solidFill>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endParaRPr lang="en-US" sz="1000" b="0" i="0" kern="1200" dirty="0" smtClean="0">
                        <a:solidFill>
                          <a:schemeClr val="dk1"/>
                        </a:solidFill>
                        <a:latin typeface="+mn-lt"/>
                        <a:ea typeface="+mn-ea"/>
                        <a:cs typeface="+mn-cs"/>
                      </a:endParaRPr>
                    </a:p>
                    <a:p>
                      <a:pPr algn="l" fontAlgn="t"/>
                      <a:endParaRPr lang="en-US" b="1" dirty="0"/>
                    </a:p>
                  </a:txBody>
                  <a:tcPr marR="142875"/>
                </a:tc>
                <a:tc>
                  <a:txBody>
                    <a:bodyPr/>
                    <a:lstStyle/>
                    <a:p>
                      <a:pPr algn="l" fontAlgn="t"/>
                      <a:endParaRPr lang="en-US" b="1" dirty="0"/>
                    </a:p>
                  </a:txBody>
                  <a:tcPr marB="95250"/>
                </a:tc>
                <a:tc>
                  <a:txBody>
                    <a:bodyPr/>
                    <a:lstStyle/>
                    <a:p>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Composition of Living Things</a:t>
            </a:r>
            <a:endParaRPr lang="en-US" dirty="0"/>
          </a:p>
        </p:txBody>
      </p:sp>
      <p:sp>
        <p:nvSpPr>
          <p:cNvPr id="3" name="Content Placeholder 2"/>
          <p:cNvSpPr>
            <a:spLocks noGrp="1"/>
          </p:cNvSpPr>
          <p:nvPr>
            <p:ph idx="1"/>
          </p:nvPr>
        </p:nvSpPr>
        <p:spPr/>
        <p:txBody>
          <a:bodyPr/>
          <a:lstStyle/>
          <a:p>
            <a:r>
              <a:rPr lang="en-US" dirty="0" smtClean="0"/>
              <a:t>What makes up living things?</a:t>
            </a:r>
          </a:p>
          <a:p>
            <a:endParaRPr lang="en-US" dirty="0" smtClean="0"/>
          </a:p>
          <a:p>
            <a:r>
              <a:rPr lang="en-US" dirty="0" smtClean="0"/>
              <a:t>How do we get these building blocks?</a:t>
            </a:r>
          </a:p>
          <a:p>
            <a:endParaRPr lang="en-US" dirty="0" smtClean="0"/>
          </a:p>
          <a:p>
            <a:r>
              <a:rPr lang="en-US" dirty="0" smtClean="0"/>
              <a:t>The science of macaroni salad</a:t>
            </a:r>
          </a:p>
          <a:p>
            <a:pPr lvl="1"/>
            <a:r>
              <a:rPr lang="en-US" sz="2400" dirty="0" smtClean="0">
                <a:hlinkClick r:id="rId2"/>
              </a:rPr>
              <a:t>https://www.youtube.com/watch?v=4WR0_gEEZ9I</a:t>
            </a:r>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slide(fromBottom)">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Living Things</a:t>
            </a:r>
            <a:endParaRPr lang="en-US" dirty="0"/>
          </a:p>
        </p:txBody>
      </p:sp>
      <p:sp>
        <p:nvSpPr>
          <p:cNvPr id="3" name="Content Placeholder 2"/>
          <p:cNvSpPr>
            <a:spLocks noGrp="1"/>
          </p:cNvSpPr>
          <p:nvPr>
            <p:ph idx="1"/>
          </p:nvPr>
        </p:nvSpPr>
        <p:spPr/>
        <p:txBody>
          <a:bodyPr/>
          <a:lstStyle/>
          <a:p>
            <a:r>
              <a:rPr lang="en-US" dirty="0" smtClean="0"/>
              <a:t>Which atoms make up living organisms?</a:t>
            </a:r>
          </a:p>
          <a:p>
            <a:pPr lvl="1"/>
            <a:r>
              <a:rPr lang="en-US" dirty="0" smtClean="0"/>
              <a:t>Of the 92 elements that naturally occur on Earth, about 25 are found in organisms</a:t>
            </a:r>
          </a:p>
          <a:p>
            <a:pPr lvl="1"/>
            <a:r>
              <a:rPr lang="en-US" dirty="0" smtClean="0"/>
              <a:t>Just 4 make up about </a:t>
            </a:r>
            <a:r>
              <a:rPr lang="en-US" b="1" dirty="0" smtClean="0">
                <a:solidFill>
                  <a:srgbClr val="002060"/>
                </a:solidFill>
              </a:rPr>
              <a:t>96</a:t>
            </a:r>
            <a:r>
              <a:rPr lang="en-US" dirty="0" smtClean="0"/>
              <a:t>% of a human body’s mass </a:t>
            </a:r>
            <a:r>
              <a:rPr lang="en-US" sz="1800" dirty="0" smtClean="0"/>
              <a:t>(</a:t>
            </a:r>
            <a:r>
              <a:rPr lang="en-US" sz="1800" dirty="0" smtClean="0">
                <a:hlinkClick r:id="rId3"/>
              </a:rPr>
              <a:t>Meet the Elements</a:t>
            </a:r>
            <a:r>
              <a:rPr lang="en-US" sz="1800" dirty="0" smtClean="0"/>
              <a:t>)</a:t>
            </a:r>
          </a:p>
          <a:p>
            <a:pPr lvl="2"/>
            <a:r>
              <a:rPr lang="en-US" dirty="0" smtClean="0"/>
              <a:t>Carbon (</a:t>
            </a:r>
            <a:r>
              <a:rPr lang="en-US" b="1" dirty="0" smtClean="0">
                <a:solidFill>
                  <a:srgbClr val="002060"/>
                </a:solidFill>
              </a:rPr>
              <a:t>C</a:t>
            </a:r>
            <a:r>
              <a:rPr lang="en-US" dirty="0" smtClean="0"/>
              <a:t>)</a:t>
            </a:r>
          </a:p>
          <a:p>
            <a:pPr lvl="2"/>
            <a:r>
              <a:rPr lang="en-US" dirty="0" smtClean="0"/>
              <a:t>Hydrogen (</a:t>
            </a:r>
            <a:r>
              <a:rPr lang="en-US" b="1" dirty="0" smtClean="0">
                <a:solidFill>
                  <a:srgbClr val="002060"/>
                </a:solidFill>
              </a:rPr>
              <a:t>H</a:t>
            </a:r>
            <a:r>
              <a:rPr lang="en-US" dirty="0" smtClean="0"/>
              <a:t>)</a:t>
            </a:r>
          </a:p>
          <a:p>
            <a:pPr lvl="2"/>
            <a:r>
              <a:rPr lang="en-US" dirty="0" smtClean="0"/>
              <a:t>Oxygen (</a:t>
            </a:r>
            <a:r>
              <a:rPr lang="en-US" b="1" dirty="0" smtClean="0">
                <a:solidFill>
                  <a:srgbClr val="002060"/>
                </a:solidFill>
              </a:rPr>
              <a:t>O</a:t>
            </a:r>
            <a:r>
              <a:rPr lang="en-US" dirty="0" smtClean="0"/>
              <a:t>)</a:t>
            </a:r>
          </a:p>
          <a:p>
            <a:pPr lvl="2"/>
            <a:r>
              <a:rPr lang="en-US" dirty="0" smtClean="0"/>
              <a:t>Nitrogen (</a:t>
            </a:r>
            <a:r>
              <a:rPr lang="en-US" b="1" dirty="0" smtClean="0">
                <a:solidFill>
                  <a:srgbClr val="002060"/>
                </a:solidFill>
              </a:rPr>
              <a:t>N</a:t>
            </a:r>
            <a:r>
              <a:rPr lang="en-US" dirty="0" smtClean="0"/>
              <a:t>)</a:t>
            </a:r>
          </a:p>
        </p:txBody>
      </p:sp>
      <p:pic>
        <p:nvPicPr>
          <p:cNvPr id="25602" name="Picture 2" descr="Elements in Human Body by Percent"/>
          <p:cNvPicPr>
            <a:picLocks noChangeAspect="1" noChangeArrowheads="1"/>
          </p:cNvPicPr>
          <p:nvPr/>
        </p:nvPicPr>
        <p:blipFill>
          <a:blip r:embed="rId4" cstate="print"/>
          <a:srcRect/>
          <a:stretch>
            <a:fillRect/>
          </a:stretch>
        </p:blipFill>
        <p:spPr bwMode="auto">
          <a:xfrm>
            <a:off x="4572000" y="3733800"/>
            <a:ext cx="4191000" cy="3048000"/>
          </a:xfrm>
          <a:prstGeom prst="rect">
            <a:avLst/>
          </a:prstGeom>
          <a:noFill/>
        </p:spPr>
      </p:pic>
      <p:sp>
        <p:nvSpPr>
          <p:cNvPr id="5" name="Rectangle 4"/>
          <p:cNvSpPr/>
          <p:nvPr/>
        </p:nvSpPr>
        <p:spPr>
          <a:xfrm>
            <a:off x="4572000" y="6611779"/>
            <a:ext cx="4572000" cy="246221"/>
          </a:xfrm>
          <a:prstGeom prst="rect">
            <a:avLst/>
          </a:prstGeom>
        </p:spPr>
        <p:txBody>
          <a:bodyPr>
            <a:spAutoFit/>
          </a:bodyPr>
          <a:lstStyle/>
          <a:p>
            <a:pPr algn="r"/>
            <a:r>
              <a:rPr lang="en-US" sz="1000" dirty="0" smtClean="0"/>
              <a:t>https://askabiologist.asu.edu/content/atoms-life</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Bottom)">
                                      <p:cBhvr>
                                        <p:cTn id="25" dur="500"/>
                                        <p:tgtEl>
                                          <p:spTgt spid="3">
                                            <p:txEl>
                                              <p:pRg st="4" end="4"/>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lide(fromBottom)">
                                      <p:cBhvr>
                                        <p:cTn id="28" dur="500"/>
                                        <p:tgtEl>
                                          <p:spTgt spid="3">
                                            <p:txEl>
                                              <p:pRg st="5" end="5"/>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childTnLst>
                          </p:cTn>
                        </p:par>
                        <p:par>
                          <p:cTn id="32" fill="hold">
                            <p:stCondLst>
                              <p:cond delay="500"/>
                            </p:stCondLst>
                            <p:childTnLst>
                              <p:par>
                                <p:cTn id="33" presetID="14" presetClass="entr" presetSubtype="10" fill="hold" nodeType="afterEffect">
                                  <p:stCondLst>
                                    <p:cond delay="0"/>
                                  </p:stCondLst>
                                  <p:childTnLst>
                                    <p:set>
                                      <p:cBhvr>
                                        <p:cTn id="34" dur="1" fill="hold">
                                          <p:stCondLst>
                                            <p:cond delay="0"/>
                                          </p:stCondLst>
                                        </p:cTn>
                                        <p:tgtEl>
                                          <p:spTgt spid="25602"/>
                                        </p:tgtEl>
                                        <p:attrNameLst>
                                          <p:attrName>style.visibility</p:attrName>
                                        </p:attrNameLst>
                                      </p:cBhvr>
                                      <p:to>
                                        <p:strVal val="visible"/>
                                      </p:to>
                                    </p:set>
                                    <p:animEffect transition="in" filter="randombar(horizontal)">
                                      <p:cBhvr>
                                        <p:cTn id="35"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763" lvl="1" algn="ctr" eaLnBrk="1" hangingPunct="1">
              <a:defRPr/>
            </a:pPr>
            <a:r>
              <a:rPr lang="en-US" sz="4400" b="1" u="sng" dirty="0"/>
              <a:t>CHOP</a:t>
            </a:r>
            <a:r>
              <a:rPr lang="en-US" sz="4400" b="1" dirty="0"/>
              <a:t>KI</a:t>
            </a:r>
            <a:r>
              <a:rPr lang="en-US" sz="4400" b="1" u="sng" dirty="0"/>
              <a:t>NS</a:t>
            </a:r>
            <a:r>
              <a:rPr lang="en-US" sz="4400" b="1" dirty="0"/>
              <a:t> </a:t>
            </a:r>
            <a:r>
              <a:rPr lang="en-US" sz="4400" b="1" dirty="0" err="1"/>
              <a:t>CaFe</a:t>
            </a:r>
            <a:r>
              <a:rPr lang="en-US" sz="4400" b="1" dirty="0"/>
              <a:t> </a:t>
            </a:r>
            <a:r>
              <a:rPr lang="en-US" sz="4400" b="1" dirty="0" smtClean="0"/>
              <a:t>Mg</a:t>
            </a:r>
            <a:r>
              <a:rPr lang="en-US" sz="2400" dirty="0" smtClean="0"/>
              <a:t/>
            </a:r>
            <a:br>
              <a:rPr lang="en-US" sz="2400" dirty="0" smtClean="0"/>
            </a:br>
            <a:r>
              <a:rPr lang="en-US" sz="2400" dirty="0" smtClean="0"/>
              <a:t>This </a:t>
            </a:r>
            <a:r>
              <a:rPr lang="en-US" sz="2400" dirty="0"/>
              <a:t>sounds like </a:t>
            </a:r>
            <a:r>
              <a:rPr lang="en-US" sz="2400" dirty="0" smtClean="0"/>
              <a:t>an </a:t>
            </a:r>
            <a:r>
              <a:rPr lang="en-US" sz="2400" dirty="0"/>
              <a:t>excellent small </a:t>
            </a:r>
            <a:r>
              <a:rPr lang="en-US" sz="2400" dirty="0" smtClean="0"/>
              <a:t>restaurant…say </a:t>
            </a:r>
            <a:r>
              <a:rPr lang="en-US" sz="2400" dirty="0"/>
              <a:t>it out </a:t>
            </a:r>
            <a:r>
              <a:rPr lang="en-US" sz="2400" dirty="0" smtClean="0"/>
              <a:t>loud.</a:t>
            </a:r>
            <a:r>
              <a:rPr lang="en-US" sz="2400" dirty="0"/>
              <a:t/>
            </a:r>
            <a:br>
              <a:rPr lang="en-US" sz="2400" dirty="0"/>
            </a:br>
            <a:endParaRPr lang="en-US" sz="1200" dirty="0"/>
          </a:p>
        </p:txBody>
      </p:sp>
      <p:pic>
        <p:nvPicPr>
          <p:cNvPr id="2050" name="Picture 2" descr="http://upload.wikimedia.org/wikipedia/commons/thumb/f/fd/201_Elements_of_the_Human_Body-01.jpg/1280px-201_Elements_of_the_Human_Body-01.jpg"/>
          <p:cNvPicPr>
            <a:picLocks noChangeAspect="1" noChangeArrowheads="1"/>
          </p:cNvPicPr>
          <p:nvPr/>
        </p:nvPicPr>
        <p:blipFill>
          <a:blip r:embed="rId2" cstate="print"/>
          <a:srcRect/>
          <a:stretch>
            <a:fillRect/>
          </a:stretch>
        </p:blipFill>
        <p:spPr bwMode="auto">
          <a:xfrm>
            <a:off x="0" y="1676399"/>
            <a:ext cx="8940800" cy="5029201"/>
          </a:xfrm>
          <a:prstGeom prst="rect">
            <a:avLst/>
          </a:prstGeom>
          <a:noFill/>
        </p:spPr>
      </p:pic>
      <p:sp>
        <p:nvSpPr>
          <p:cNvPr id="5" name="Rectangle 4"/>
          <p:cNvSpPr/>
          <p:nvPr/>
        </p:nvSpPr>
        <p:spPr>
          <a:xfrm>
            <a:off x="3276600" y="2285999"/>
            <a:ext cx="5562600" cy="1143000"/>
          </a:xfrm>
          <a:prstGeom prst="rect">
            <a:avLst/>
          </a:prstGeom>
          <a:solidFill>
            <a:srgbClr val="FFFF00">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76600" y="3809999"/>
            <a:ext cx="5562600" cy="304800"/>
          </a:xfrm>
          <a:prstGeom prst="rect">
            <a:avLst/>
          </a:prstGeom>
          <a:solidFill>
            <a:srgbClr val="FFFF00">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76600" y="4419599"/>
            <a:ext cx="5562600" cy="304800"/>
          </a:xfrm>
          <a:prstGeom prst="rect">
            <a:avLst/>
          </a:prstGeom>
          <a:solidFill>
            <a:srgbClr val="FFFF00">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43400" y="6400800"/>
            <a:ext cx="4572000" cy="246221"/>
          </a:xfrm>
          <a:prstGeom prst="rect">
            <a:avLst/>
          </a:prstGeom>
        </p:spPr>
        <p:txBody>
          <a:bodyPr>
            <a:spAutoFit/>
          </a:bodyPr>
          <a:lstStyle/>
          <a:p>
            <a:pPr algn="r"/>
            <a:r>
              <a:rPr lang="en-US" sz="1000" dirty="0" smtClean="0">
                <a:hlinkClick r:id="rId3"/>
              </a:rPr>
              <a:t>http://cnx.org/content/m45998/latest/?collection=col11496/1.6</a:t>
            </a:r>
            <a:r>
              <a:rPr lang="en-US" sz="1000" dirty="0" smtClean="0"/>
              <a:t> </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6" descr="http://www.goodhousekeeping.com/cm/thedailygreen/images/sw/egg-shell-lg.jpg"/>
          <p:cNvPicPr>
            <a:picLocks noChangeAspect="1" noChangeArrowheads="1"/>
          </p:cNvPicPr>
          <p:nvPr/>
        </p:nvPicPr>
        <p:blipFill>
          <a:blip r:embed="rId3" cstate="print"/>
          <a:srcRect/>
          <a:stretch>
            <a:fillRect/>
          </a:stretch>
        </p:blipFill>
        <p:spPr bwMode="auto">
          <a:xfrm>
            <a:off x="6879168" y="2438400"/>
            <a:ext cx="1655232" cy="1295400"/>
          </a:xfrm>
          <a:prstGeom prst="rect">
            <a:avLst/>
          </a:prstGeom>
          <a:noFill/>
        </p:spPr>
      </p:pic>
      <p:pic>
        <p:nvPicPr>
          <p:cNvPr id="22532" name="Picture 4" descr="http://www.allthingskelly.com/wp-content/uploads/2014/06/Birthstone-For-April.jpg"/>
          <p:cNvPicPr>
            <a:picLocks noChangeAspect="1" noChangeArrowheads="1"/>
          </p:cNvPicPr>
          <p:nvPr/>
        </p:nvPicPr>
        <p:blipFill>
          <a:blip r:embed="rId4" cstate="print"/>
          <a:srcRect/>
          <a:stretch>
            <a:fillRect/>
          </a:stretch>
        </p:blipFill>
        <p:spPr bwMode="auto">
          <a:xfrm>
            <a:off x="1870841" y="4648200"/>
            <a:ext cx="1862959" cy="1524000"/>
          </a:xfrm>
          <a:prstGeom prst="rect">
            <a:avLst/>
          </a:prstGeom>
          <a:noFill/>
        </p:spPr>
      </p:pic>
      <p:pic>
        <p:nvPicPr>
          <p:cNvPr id="22530" name="Picture 2" descr="http://www.blog.iqsdirectory.com/wp-content/uploads/files/graphite%204.jpg"/>
          <p:cNvPicPr>
            <a:picLocks noChangeAspect="1" noChangeArrowheads="1"/>
          </p:cNvPicPr>
          <p:nvPr/>
        </p:nvPicPr>
        <p:blipFill>
          <a:blip r:embed="rId5" cstate="print"/>
          <a:srcRect/>
          <a:stretch>
            <a:fillRect/>
          </a:stretch>
        </p:blipFill>
        <p:spPr bwMode="auto">
          <a:xfrm>
            <a:off x="3849643" y="4870450"/>
            <a:ext cx="1331957" cy="996950"/>
          </a:xfrm>
          <a:prstGeom prst="rect">
            <a:avLst/>
          </a:prstGeom>
          <a:noFill/>
        </p:spPr>
      </p:pic>
      <p:sp>
        <p:nvSpPr>
          <p:cNvPr id="2" name="Title 1"/>
          <p:cNvSpPr>
            <a:spLocks noGrp="1"/>
          </p:cNvSpPr>
          <p:nvPr>
            <p:ph type="title"/>
          </p:nvPr>
        </p:nvSpPr>
        <p:spPr/>
        <p:txBody>
          <a:bodyPr/>
          <a:lstStyle/>
          <a:p>
            <a:r>
              <a:rPr lang="en-US" dirty="0" smtClean="0"/>
              <a:t>Inorganic vs. Organic Compounds</a:t>
            </a:r>
            <a:endParaRPr lang="en-US" dirty="0"/>
          </a:p>
        </p:txBody>
      </p:sp>
      <p:sp>
        <p:nvSpPr>
          <p:cNvPr id="6" name="Rectangle 5"/>
          <p:cNvSpPr/>
          <p:nvPr/>
        </p:nvSpPr>
        <p:spPr>
          <a:xfrm rot="16200000">
            <a:off x="6750278" y="2178278"/>
            <a:ext cx="4572000" cy="215444"/>
          </a:xfrm>
          <a:prstGeom prst="rect">
            <a:avLst/>
          </a:prstGeom>
        </p:spPr>
        <p:txBody>
          <a:bodyPr>
            <a:spAutoFit/>
          </a:bodyPr>
          <a:lstStyle/>
          <a:p>
            <a:pPr algn="r"/>
            <a:r>
              <a:rPr lang="en-US" sz="800" dirty="0" smtClean="0"/>
              <a:t>http://www.allthingskelly.com/wp-content/uploads/2014/06/Birthstone-For-April.jpg</a:t>
            </a:r>
            <a:endParaRPr lang="en-US" sz="800" dirty="0"/>
          </a:p>
        </p:txBody>
      </p:sp>
      <p:sp>
        <p:nvSpPr>
          <p:cNvPr id="7" name="Rectangle 6"/>
          <p:cNvSpPr/>
          <p:nvPr/>
        </p:nvSpPr>
        <p:spPr>
          <a:xfrm rot="16200000">
            <a:off x="6750278" y="4464278"/>
            <a:ext cx="4572000" cy="215444"/>
          </a:xfrm>
          <a:prstGeom prst="rect">
            <a:avLst/>
          </a:prstGeom>
        </p:spPr>
        <p:txBody>
          <a:bodyPr>
            <a:spAutoFit/>
          </a:bodyPr>
          <a:lstStyle/>
          <a:p>
            <a:r>
              <a:rPr lang="en-US" sz="800" dirty="0" smtClean="0"/>
              <a:t>http://www.blog.iqsdirectory.com/wp-content/uploads/files/graphite%204.jpg</a:t>
            </a:r>
            <a:endParaRPr lang="en-US" sz="800" dirty="0"/>
          </a:p>
        </p:txBody>
      </p:sp>
      <p:sp>
        <p:nvSpPr>
          <p:cNvPr id="9" name="Rectangle 8"/>
          <p:cNvSpPr/>
          <p:nvPr/>
        </p:nvSpPr>
        <p:spPr>
          <a:xfrm rot="16200000">
            <a:off x="6508522" y="4464278"/>
            <a:ext cx="4572000" cy="215444"/>
          </a:xfrm>
          <a:prstGeom prst="rect">
            <a:avLst/>
          </a:prstGeom>
        </p:spPr>
        <p:txBody>
          <a:bodyPr>
            <a:spAutoFit/>
          </a:bodyPr>
          <a:lstStyle/>
          <a:p>
            <a:r>
              <a:rPr lang="en-US" sz="800" dirty="0" smtClean="0"/>
              <a:t>http://www.goodhousekeeping.com/cm/thedailygreen/images/sw/egg-shell-lg.jpg</a:t>
            </a:r>
            <a:endParaRPr lang="en-US" sz="800"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Historically, compounds isolated from plants and animals were deemed </a:t>
            </a:r>
            <a:r>
              <a:rPr lang="en-US" i="1" dirty="0" smtClean="0"/>
              <a:t>organic</a:t>
            </a:r>
            <a:r>
              <a:rPr lang="en-US" dirty="0" smtClean="0"/>
              <a:t> while those traced back to minerals were </a:t>
            </a:r>
            <a:r>
              <a:rPr lang="en-US" i="1" dirty="0" smtClean="0"/>
              <a:t>inorganic</a:t>
            </a:r>
            <a:r>
              <a:rPr lang="en-US" dirty="0" smtClean="0"/>
              <a:t>.</a:t>
            </a:r>
          </a:p>
          <a:p>
            <a:pPr lvl="1"/>
            <a:r>
              <a:rPr lang="en-US" dirty="0" smtClean="0"/>
              <a:t>Organic compounds typically had </a:t>
            </a:r>
            <a:r>
              <a:rPr lang="en-US" b="1" dirty="0" smtClean="0">
                <a:solidFill>
                  <a:srgbClr val="002060"/>
                </a:solidFill>
              </a:rPr>
              <a:t>carbon</a:t>
            </a:r>
            <a:r>
              <a:rPr lang="en-US" b="1" dirty="0" smtClean="0"/>
              <a:t> (</a:t>
            </a:r>
            <a:r>
              <a:rPr lang="en-US" b="1" dirty="0" smtClean="0">
                <a:solidFill>
                  <a:srgbClr val="002060"/>
                </a:solidFill>
              </a:rPr>
              <a:t>C</a:t>
            </a:r>
            <a:r>
              <a:rPr lang="en-US" b="1" dirty="0" smtClean="0"/>
              <a:t>)</a:t>
            </a:r>
          </a:p>
          <a:p>
            <a:endParaRPr lang="en-US" dirty="0" smtClean="0"/>
          </a:p>
          <a:p>
            <a:r>
              <a:rPr lang="en-US" dirty="0" smtClean="0"/>
              <a:t>However, some molecules </a:t>
            </a:r>
            <a:r>
              <a:rPr lang="en-US" dirty="0" smtClean="0"/>
              <a:t>contain C, such </a:t>
            </a:r>
            <a:r>
              <a:rPr lang="en-US" dirty="0" smtClean="0"/>
              <a:t>as calcium carbonate (CaCO</a:t>
            </a:r>
            <a:r>
              <a:rPr lang="en-US" baseline="-25000" dirty="0" smtClean="0"/>
              <a:t>3</a:t>
            </a:r>
            <a:r>
              <a:rPr lang="en-US" dirty="0" smtClean="0"/>
              <a:t>) </a:t>
            </a:r>
            <a:r>
              <a:rPr lang="en-US" dirty="0" smtClean="0"/>
              <a:t>and elemental </a:t>
            </a:r>
            <a:r>
              <a:rPr lang="en-US" dirty="0" smtClean="0"/>
              <a:t>forms of carbon (diamond and graphite), </a:t>
            </a:r>
            <a:r>
              <a:rPr lang="en-US" dirty="0" smtClean="0"/>
              <a:t>that are </a:t>
            </a:r>
            <a:r>
              <a:rPr lang="en-US" dirty="0" smtClean="0"/>
              <a:t>clearly </a:t>
            </a:r>
            <a:r>
              <a:rPr lang="en-US" i="1" dirty="0" smtClean="0"/>
              <a:t>in</a:t>
            </a:r>
            <a:r>
              <a:rPr lang="en-US" dirty="0" smtClean="0"/>
              <a:t>organic. </a:t>
            </a:r>
          </a:p>
          <a:p>
            <a:endParaRPr lang="en-US" dirty="0" smtClean="0"/>
          </a:p>
          <a:p>
            <a:endParaRPr lang="en-US" dirty="0" smtClean="0"/>
          </a:p>
          <a:p>
            <a:r>
              <a:rPr lang="en-US" sz="3800" dirty="0" smtClean="0"/>
              <a:t>Organic compounds are thus defined as containing </a:t>
            </a:r>
            <a:r>
              <a:rPr lang="en-US" sz="3800" b="1" dirty="0" smtClean="0">
                <a:solidFill>
                  <a:srgbClr val="002060"/>
                </a:solidFill>
              </a:rPr>
              <a:t>BOTH carbon and hydrogen</a:t>
            </a:r>
            <a:r>
              <a:rPr lang="en-US" sz="3800" dirty="0" smtClean="0"/>
              <a:t>.</a:t>
            </a: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22534"/>
                                        </p:tgtEl>
                                        <p:attrNameLst>
                                          <p:attrName>style.visibility</p:attrName>
                                        </p:attrNameLst>
                                      </p:cBhvr>
                                      <p:to>
                                        <p:strVal val="visible"/>
                                      </p:to>
                                    </p:set>
                                    <p:animEffect transition="in" filter="randombar(horizontal)">
                                      <p:cBhvr>
                                        <p:cTn id="20" dur="3000"/>
                                        <p:tgtEl>
                                          <p:spTgt spid="22534"/>
                                        </p:tgtEl>
                                      </p:cBhvr>
                                    </p:animEffect>
                                  </p:childTnLst>
                                </p:cTn>
                              </p:par>
                              <p:par>
                                <p:cTn id="21" presetID="14" presetClass="entr" presetSubtype="10" fill="hold" nodeType="withEffect">
                                  <p:stCondLst>
                                    <p:cond delay="0"/>
                                  </p:stCondLst>
                                  <p:childTnLst>
                                    <p:set>
                                      <p:cBhvr>
                                        <p:cTn id="22" dur="1" fill="hold">
                                          <p:stCondLst>
                                            <p:cond delay="0"/>
                                          </p:stCondLst>
                                        </p:cTn>
                                        <p:tgtEl>
                                          <p:spTgt spid="22532"/>
                                        </p:tgtEl>
                                        <p:attrNameLst>
                                          <p:attrName>style.visibility</p:attrName>
                                        </p:attrNameLst>
                                      </p:cBhvr>
                                      <p:to>
                                        <p:strVal val="visible"/>
                                      </p:to>
                                    </p:set>
                                    <p:animEffect transition="in" filter="randombar(horizontal)">
                                      <p:cBhvr>
                                        <p:cTn id="23" dur="3000"/>
                                        <p:tgtEl>
                                          <p:spTgt spid="22532"/>
                                        </p:tgtEl>
                                      </p:cBhvr>
                                    </p:animEffect>
                                  </p:childTnLst>
                                </p:cTn>
                              </p:par>
                              <p:par>
                                <p:cTn id="24" presetID="14" presetClass="entr" presetSubtype="10" fill="hold" nodeType="withEffect">
                                  <p:stCondLst>
                                    <p:cond delay="0"/>
                                  </p:stCondLst>
                                  <p:childTnLst>
                                    <p:set>
                                      <p:cBhvr>
                                        <p:cTn id="25" dur="1" fill="hold">
                                          <p:stCondLst>
                                            <p:cond delay="0"/>
                                          </p:stCondLst>
                                        </p:cTn>
                                        <p:tgtEl>
                                          <p:spTgt spid="22530"/>
                                        </p:tgtEl>
                                        <p:attrNameLst>
                                          <p:attrName>style.visibility</p:attrName>
                                        </p:attrNameLst>
                                      </p:cBhvr>
                                      <p:to>
                                        <p:strVal val="visible"/>
                                      </p:to>
                                    </p:set>
                                    <p:animEffect transition="in" filter="randombar(horizontal)">
                                      <p:cBhvr>
                                        <p:cTn id="26" dur="3000"/>
                                        <p:tgtEl>
                                          <p:spTgt spid="2253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vs. Inorganic Compounds</a:t>
            </a:r>
            <a:endParaRPr lang="en-US"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3200" dirty="0" smtClean="0"/>
                        <a:t>Organic</a:t>
                      </a:r>
                      <a:endParaRPr lang="en-US" sz="3200" dirty="0"/>
                    </a:p>
                  </a:txBody>
                  <a:tcPr/>
                </a:tc>
                <a:tc>
                  <a:txBody>
                    <a:bodyPr/>
                    <a:lstStyle/>
                    <a:p>
                      <a:pPr algn="ctr"/>
                      <a:r>
                        <a:rPr lang="en-US" sz="3200" dirty="0" smtClean="0"/>
                        <a:t>Inorganic</a:t>
                      </a:r>
                      <a:endParaRPr lang="en-US" sz="3200" dirty="0"/>
                    </a:p>
                  </a:txBody>
                  <a:tcPr/>
                </a:tc>
              </a:tr>
              <a:tr h="370840">
                <a:tc>
                  <a:txBody>
                    <a:bodyPr/>
                    <a:lstStyle/>
                    <a:p>
                      <a:endParaRPr lang="en-US" sz="2400" dirty="0" smtClean="0"/>
                    </a:p>
                    <a:p>
                      <a:endParaRPr lang="en-US" sz="2400" dirty="0"/>
                    </a:p>
                  </a:txBody>
                  <a:tcPr/>
                </a:tc>
                <a:tc>
                  <a:txBody>
                    <a:bodyPr/>
                    <a:lstStyle/>
                    <a:p>
                      <a:endParaRPr lang="en-US" sz="2400" dirty="0" smtClean="0"/>
                    </a:p>
                    <a:p>
                      <a:endParaRPr lang="en-US" sz="2400" dirty="0" smtClean="0"/>
                    </a:p>
                    <a:p>
                      <a:endParaRPr lang="en-US" sz="2400" dirty="0"/>
                    </a:p>
                  </a:txBody>
                  <a:tcPr/>
                </a:tc>
              </a:tr>
              <a:tr h="370840">
                <a:tc>
                  <a:txBody>
                    <a:bodyPr/>
                    <a:lstStyle/>
                    <a:p>
                      <a:endParaRPr lang="en-US" sz="2400" dirty="0" smtClean="0"/>
                    </a:p>
                    <a:p>
                      <a:endParaRPr lang="en-US" sz="2400" dirty="0" smtClean="0"/>
                    </a:p>
                    <a:p>
                      <a:endParaRPr lang="en-US" sz="2400" dirty="0" smtClean="0"/>
                    </a:p>
                  </a:txBody>
                  <a:tcPr/>
                </a:tc>
                <a:tc>
                  <a:txBody>
                    <a:bodyPr/>
                    <a:lstStyle/>
                    <a:p>
                      <a:endParaRPr lang="en-US" sz="2400" dirty="0"/>
                    </a:p>
                  </a:txBody>
                  <a:tcPr/>
                </a:tc>
              </a:tr>
              <a:tr h="370840">
                <a:tc>
                  <a:txBody>
                    <a:bodyPr/>
                    <a:lstStyle/>
                    <a:p>
                      <a:endParaRPr lang="en-US" sz="2400" dirty="0" smtClean="0"/>
                    </a:p>
                    <a:p>
                      <a:endParaRPr lang="en-US" sz="2400" dirty="0" smtClean="0"/>
                    </a:p>
                    <a:p>
                      <a:endParaRPr lang="en-US" sz="2400" dirty="0" smtClean="0"/>
                    </a:p>
                    <a:p>
                      <a:endParaRPr lang="en-US" sz="2400" dirty="0" smtClean="0"/>
                    </a:p>
                    <a:p>
                      <a:endParaRPr lang="en-US" sz="2400" dirty="0" smtClean="0"/>
                    </a:p>
                  </a:txBody>
                  <a:tcPr/>
                </a:tc>
                <a:tc>
                  <a:txBody>
                    <a:bodyPr/>
                    <a:lstStyle/>
                    <a:p>
                      <a:endParaRPr lang="en-US" sz="2400" dirty="0"/>
                    </a:p>
                  </a:txBody>
                  <a:tcPr/>
                </a:tc>
              </a:tr>
            </a:tbl>
          </a:graphicData>
        </a:graphic>
      </p:graphicFrame>
      <p:sp>
        <p:nvSpPr>
          <p:cNvPr id="5" name="TextBox 4"/>
          <p:cNvSpPr txBox="1"/>
          <p:nvPr/>
        </p:nvSpPr>
        <p:spPr>
          <a:xfrm>
            <a:off x="457200" y="2209800"/>
            <a:ext cx="4114800" cy="830997"/>
          </a:xfrm>
          <a:prstGeom prst="rect">
            <a:avLst/>
          </a:prstGeom>
          <a:noFill/>
        </p:spPr>
        <p:txBody>
          <a:bodyPr wrap="square" rtlCol="0">
            <a:spAutoFit/>
          </a:bodyPr>
          <a:lstStyle/>
          <a:p>
            <a:r>
              <a:rPr lang="en-US" sz="2400" dirty="0" smtClean="0"/>
              <a:t>Substance that contains </a:t>
            </a:r>
            <a:r>
              <a:rPr lang="en-US" sz="2400" b="1" dirty="0" smtClean="0">
                <a:solidFill>
                  <a:srgbClr val="002060"/>
                </a:solidFill>
              </a:rPr>
              <a:t>BOTH</a:t>
            </a:r>
            <a:r>
              <a:rPr lang="en-US" sz="2400" b="1" dirty="0" smtClean="0"/>
              <a:t> </a:t>
            </a:r>
            <a:r>
              <a:rPr lang="en-US" sz="2400" dirty="0" smtClean="0"/>
              <a:t>carbon and hydrogen</a:t>
            </a:r>
          </a:p>
        </p:txBody>
      </p:sp>
      <p:sp>
        <p:nvSpPr>
          <p:cNvPr id="6" name="TextBox 5"/>
          <p:cNvSpPr txBox="1"/>
          <p:nvPr/>
        </p:nvSpPr>
        <p:spPr>
          <a:xfrm>
            <a:off x="4572000" y="2209800"/>
            <a:ext cx="4114800" cy="1200329"/>
          </a:xfrm>
          <a:prstGeom prst="rect">
            <a:avLst/>
          </a:prstGeom>
          <a:noFill/>
        </p:spPr>
        <p:txBody>
          <a:bodyPr wrap="square" rtlCol="0">
            <a:spAutoFit/>
          </a:bodyPr>
          <a:lstStyle/>
          <a:p>
            <a:r>
              <a:rPr lang="en-US" sz="2400" dirty="0" smtClean="0"/>
              <a:t>Substance that does </a:t>
            </a:r>
            <a:r>
              <a:rPr lang="en-US" sz="2400" dirty="0" smtClean="0"/>
              <a:t>NOT </a:t>
            </a:r>
            <a:r>
              <a:rPr lang="en-US" sz="2400" dirty="0" smtClean="0"/>
              <a:t>contain BOTH carbon and hydrogen</a:t>
            </a:r>
            <a:endParaRPr lang="en-US" sz="2400" dirty="0"/>
          </a:p>
        </p:txBody>
      </p:sp>
      <p:sp>
        <p:nvSpPr>
          <p:cNvPr id="7" name="TextBox 6"/>
          <p:cNvSpPr txBox="1"/>
          <p:nvPr/>
        </p:nvSpPr>
        <p:spPr>
          <a:xfrm>
            <a:off x="4572000" y="3352800"/>
            <a:ext cx="4572000" cy="1200329"/>
          </a:xfrm>
          <a:prstGeom prst="rect">
            <a:avLst/>
          </a:prstGeom>
          <a:noFill/>
        </p:spPr>
        <p:txBody>
          <a:bodyPr wrap="square" rtlCol="0">
            <a:spAutoFit/>
          </a:bodyPr>
          <a:lstStyle/>
          <a:p>
            <a:r>
              <a:rPr lang="en-US" sz="2400" dirty="0" smtClean="0"/>
              <a:t>*Inorganic Examples with C: </a:t>
            </a:r>
            <a:r>
              <a:rPr lang="en-US" sz="2400" b="1" dirty="0" smtClean="0">
                <a:solidFill>
                  <a:srgbClr val="002060"/>
                </a:solidFill>
              </a:rPr>
              <a:t>Carbon Monoxide (CO), Carbon Dioxide (CO</a:t>
            </a:r>
            <a:r>
              <a:rPr lang="en-US" sz="2400" b="1" baseline="-25000" dirty="0" smtClean="0">
                <a:solidFill>
                  <a:srgbClr val="002060"/>
                </a:solidFill>
              </a:rPr>
              <a:t>2</a:t>
            </a:r>
            <a:r>
              <a:rPr lang="en-US" sz="2400" b="1" dirty="0" smtClean="0">
                <a:solidFill>
                  <a:srgbClr val="002060"/>
                </a:solidFill>
              </a:rPr>
              <a:t>), Cyanides</a:t>
            </a:r>
            <a:endParaRPr lang="en-US" sz="2400" b="1" dirty="0">
              <a:solidFill>
                <a:srgbClr val="002060"/>
              </a:solidFill>
            </a:endParaRPr>
          </a:p>
        </p:txBody>
      </p:sp>
      <p:sp>
        <p:nvSpPr>
          <p:cNvPr id="8" name="TextBox 7"/>
          <p:cNvSpPr txBox="1"/>
          <p:nvPr/>
        </p:nvSpPr>
        <p:spPr>
          <a:xfrm>
            <a:off x="457200" y="3429000"/>
            <a:ext cx="4114800" cy="830997"/>
          </a:xfrm>
          <a:prstGeom prst="rect">
            <a:avLst/>
          </a:prstGeom>
          <a:noFill/>
        </p:spPr>
        <p:txBody>
          <a:bodyPr wrap="square" rtlCol="0">
            <a:spAutoFit/>
          </a:bodyPr>
          <a:lstStyle/>
          <a:p>
            <a:r>
              <a:rPr lang="en-US" sz="2400" dirty="0" smtClean="0"/>
              <a:t>*General rule is that they contain carbon</a:t>
            </a:r>
            <a:endParaRPr lang="en-US" sz="2400" dirty="0"/>
          </a:p>
        </p:txBody>
      </p:sp>
      <p:sp>
        <p:nvSpPr>
          <p:cNvPr id="9" name="TextBox 8"/>
          <p:cNvSpPr txBox="1"/>
          <p:nvPr/>
        </p:nvSpPr>
        <p:spPr>
          <a:xfrm>
            <a:off x="457200" y="4572000"/>
            <a:ext cx="4114800" cy="1938992"/>
          </a:xfrm>
          <a:prstGeom prst="rect">
            <a:avLst/>
          </a:prstGeom>
          <a:noFill/>
        </p:spPr>
        <p:txBody>
          <a:bodyPr wrap="square" rtlCol="0">
            <a:spAutoFit/>
          </a:bodyPr>
          <a:lstStyle/>
          <a:p>
            <a:r>
              <a:rPr lang="en-US" sz="2400" b="1" dirty="0" smtClean="0"/>
              <a:t>Types Essential to Life:</a:t>
            </a:r>
          </a:p>
          <a:p>
            <a:r>
              <a:rPr lang="en-US" sz="2400" dirty="0" smtClean="0"/>
              <a:t>  Carbohydrates  (C</a:t>
            </a:r>
            <a:r>
              <a:rPr lang="en-US" sz="2400" baseline="-25000" dirty="0" smtClean="0"/>
              <a:t>6</a:t>
            </a:r>
            <a:r>
              <a:rPr lang="en-US" sz="2400" dirty="0" smtClean="0"/>
              <a:t>H</a:t>
            </a:r>
            <a:r>
              <a:rPr lang="en-US" sz="2400" baseline="-25000" dirty="0" smtClean="0"/>
              <a:t>12</a:t>
            </a:r>
            <a:r>
              <a:rPr lang="en-US" sz="2400" dirty="0" smtClean="0"/>
              <a:t>O</a:t>
            </a:r>
            <a:r>
              <a:rPr lang="en-US" sz="2400" baseline="-25000" dirty="0" smtClean="0"/>
              <a:t>6</a:t>
            </a:r>
            <a:r>
              <a:rPr lang="en-US" sz="2400" dirty="0" smtClean="0"/>
              <a:t>)</a:t>
            </a:r>
          </a:p>
          <a:p>
            <a:r>
              <a:rPr lang="en-US" sz="2400" dirty="0" smtClean="0"/>
              <a:t>  Lipids</a:t>
            </a:r>
          </a:p>
          <a:p>
            <a:r>
              <a:rPr lang="en-US" sz="2400" dirty="0" smtClean="0"/>
              <a:t>  Nucleic Acids</a:t>
            </a:r>
          </a:p>
          <a:p>
            <a:r>
              <a:rPr lang="en-US" sz="2400" dirty="0" smtClean="0"/>
              <a:t>  Proteins </a:t>
            </a:r>
          </a:p>
        </p:txBody>
      </p:sp>
      <p:sp>
        <p:nvSpPr>
          <p:cNvPr id="10" name="TextBox 9"/>
          <p:cNvSpPr txBox="1"/>
          <p:nvPr/>
        </p:nvSpPr>
        <p:spPr>
          <a:xfrm>
            <a:off x="4648200" y="4572000"/>
            <a:ext cx="4114800" cy="1938992"/>
          </a:xfrm>
          <a:prstGeom prst="rect">
            <a:avLst/>
          </a:prstGeom>
          <a:noFill/>
        </p:spPr>
        <p:txBody>
          <a:bodyPr wrap="square" rtlCol="0">
            <a:spAutoFit/>
          </a:bodyPr>
          <a:lstStyle/>
          <a:p>
            <a:r>
              <a:rPr lang="en-US" sz="2400" b="1" dirty="0" smtClean="0"/>
              <a:t>Types Essential to Life:</a:t>
            </a:r>
          </a:p>
          <a:p>
            <a:r>
              <a:rPr lang="en-US" sz="2400" dirty="0" smtClean="0"/>
              <a:t>  Water (H</a:t>
            </a:r>
            <a:r>
              <a:rPr lang="en-US" sz="2400" baseline="-25000" dirty="0" smtClean="0"/>
              <a:t>2</a:t>
            </a:r>
            <a:r>
              <a:rPr lang="en-US" sz="2400" dirty="0" smtClean="0"/>
              <a:t>O)</a:t>
            </a:r>
          </a:p>
          <a:p>
            <a:r>
              <a:rPr lang="en-US" sz="2400" dirty="0" smtClean="0"/>
              <a:t>  Salts (</a:t>
            </a:r>
            <a:r>
              <a:rPr lang="en-US" sz="2400" dirty="0" err="1" smtClean="0"/>
              <a:t>NaCl</a:t>
            </a:r>
            <a:r>
              <a:rPr lang="en-US" sz="2400" dirty="0" smtClean="0"/>
              <a:t>)</a:t>
            </a:r>
          </a:p>
          <a:p>
            <a:r>
              <a:rPr lang="en-US" sz="2400" dirty="0" smtClean="0"/>
              <a:t>  Acids (</a:t>
            </a:r>
            <a:r>
              <a:rPr lang="en-US" sz="2400" dirty="0" err="1" smtClean="0"/>
              <a:t>HCl</a:t>
            </a:r>
            <a:r>
              <a:rPr lang="en-US" sz="2400" dirty="0" smtClean="0"/>
              <a:t>)</a:t>
            </a:r>
          </a:p>
          <a:p>
            <a:r>
              <a:rPr lang="en-US" sz="2400" dirty="0" smtClean="0"/>
              <a:t>  Bases (HCO</a:t>
            </a:r>
            <a:r>
              <a:rPr lang="en-US" sz="2400" baseline="-25000" dirty="0" smtClean="0"/>
              <a:t>3</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heckerboard(across)">
                                      <p:cBhvr>
                                        <p:cTn id="15" dur="500"/>
                                        <p:tgtEl>
                                          <p:spTgt spid="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heckerboard(across)">
                                      <p:cBhvr>
                                        <p:cTn id="23" dur="500"/>
                                        <p:tgtEl>
                                          <p:spTgt spid="9"/>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heckerboard(across)">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Carbon-Based Molecules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Carbon-based molecules form the </a:t>
            </a:r>
            <a:r>
              <a:rPr lang="en-US" b="1" dirty="0" smtClean="0">
                <a:solidFill>
                  <a:srgbClr val="002060"/>
                </a:solidFill>
              </a:rPr>
              <a:t>structure</a:t>
            </a:r>
            <a:r>
              <a:rPr lang="en-US" dirty="0" smtClean="0"/>
              <a:t> of living things and carry out most of the processes that keep organisms </a:t>
            </a:r>
            <a:r>
              <a:rPr lang="en-US" b="1" dirty="0" smtClean="0">
                <a:solidFill>
                  <a:srgbClr val="002060"/>
                </a:solidFill>
              </a:rPr>
              <a:t>alive</a:t>
            </a:r>
            <a:r>
              <a:rPr lang="en-US" dirty="0" smtClean="0"/>
              <a:t>.</a:t>
            </a:r>
          </a:p>
          <a:p>
            <a:endParaRPr lang="en-US" dirty="0" smtClean="0"/>
          </a:p>
          <a:p>
            <a:r>
              <a:rPr lang="en-US" dirty="0" smtClean="0"/>
              <a:t>Carbon can form up to </a:t>
            </a:r>
            <a:r>
              <a:rPr lang="en-US" b="1" dirty="0" smtClean="0">
                <a:solidFill>
                  <a:srgbClr val="002060"/>
                </a:solidFill>
              </a:rPr>
              <a:t>4</a:t>
            </a:r>
            <a:r>
              <a:rPr lang="en-US" b="1" dirty="0" smtClean="0"/>
              <a:t> </a:t>
            </a:r>
            <a:r>
              <a:rPr lang="en-US" dirty="0" smtClean="0"/>
              <a:t>bonds.</a:t>
            </a:r>
            <a:endParaRPr lang="en-US" b="1" dirty="0" smtClean="0"/>
          </a:p>
          <a:p>
            <a:endParaRPr lang="en-US" dirty="0" smtClean="0"/>
          </a:p>
          <a:p>
            <a:r>
              <a:rPr lang="en-US" dirty="0" smtClean="0"/>
              <a:t>Three fundamental structures:</a:t>
            </a:r>
          </a:p>
          <a:p>
            <a:pPr lvl="1"/>
            <a:r>
              <a:rPr lang="en-US" dirty="0" smtClean="0"/>
              <a:t>Straight Chains</a:t>
            </a:r>
          </a:p>
          <a:p>
            <a:pPr lvl="1"/>
            <a:r>
              <a:rPr lang="en-US" dirty="0" smtClean="0"/>
              <a:t>Branched</a:t>
            </a:r>
          </a:p>
          <a:p>
            <a:pPr lvl="1"/>
            <a:r>
              <a:rPr lang="en-US" dirty="0" smtClean="0"/>
              <a:t>Rings</a:t>
            </a:r>
          </a:p>
          <a:p>
            <a:endParaRPr lang="en-US" dirty="0"/>
          </a:p>
        </p:txBody>
      </p:sp>
      <p:pic>
        <p:nvPicPr>
          <p:cNvPr id="1026" name="Picture 2" descr="http://www.esrl.noaa.gov/gmd/outreach/isotopes/images/Carbon_atom.jpg"/>
          <p:cNvPicPr>
            <a:picLocks noChangeAspect="1" noChangeArrowheads="1"/>
          </p:cNvPicPr>
          <p:nvPr/>
        </p:nvPicPr>
        <p:blipFill>
          <a:blip r:embed="rId3" cstate="print"/>
          <a:srcRect/>
          <a:stretch>
            <a:fillRect/>
          </a:stretch>
        </p:blipFill>
        <p:spPr bwMode="auto">
          <a:xfrm>
            <a:off x="5990724" y="4038600"/>
            <a:ext cx="3153276" cy="2590801"/>
          </a:xfrm>
          <a:prstGeom prst="rect">
            <a:avLst/>
          </a:prstGeom>
          <a:noFill/>
        </p:spPr>
      </p:pic>
      <p:sp>
        <p:nvSpPr>
          <p:cNvPr id="5" name="Rectangle 4"/>
          <p:cNvSpPr/>
          <p:nvPr/>
        </p:nvSpPr>
        <p:spPr>
          <a:xfrm>
            <a:off x="4572000" y="6611779"/>
            <a:ext cx="4572000" cy="246221"/>
          </a:xfrm>
          <a:prstGeom prst="rect">
            <a:avLst/>
          </a:prstGeom>
        </p:spPr>
        <p:txBody>
          <a:bodyPr>
            <a:spAutoFit/>
          </a:bodyPr>
          <a:lstStyle/>
          <a:p>
            <a:pPr algn="r"/>
            <a:r>
              <a:rPr lang="en-US" sz="1000" dirty="0" smtClean="0"/>
              <a:t>http://www.esrl.noaa.gov/gmd/outreach/isotopes/images/Carbon_atom.jpg</a:t>
            </a:r>
            <a:endParaRPr lang="en-US" sz="1000" dirty="0"/>
          </a:p>
        </p:txBody>
      </p:sp>
      <p:sp>
        <p:nvSpPr>
          <p:cNvPr id="6" name="Oval 5"/>
          <p:cNvSpPr/>
          <p:nvPr/>
        </p:nvSpPr>
        <p:spPr>
          <a:xfrm>
            <a:off x="6400800" y="4343400"/>
            <a:ext cx="457200" cy="457200"/>
          </a:xfrm>
          <a:prstGeom prst="ellipse">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867400" y="5105400"/>
            <a:ext cx="457200" cy="457200"/>
          </a:xfrm>
          <a:prstGeom prst="ellipse">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315200" y="5715000"/>
            <a:ext cx="457200" cy="457200"/>
          </a:xfrm>
          <a:prstGeom prst="ellipse">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543800" y="4953000"/>
            <a:ext cx="457200" cy="457200"/>
          </a:xfrm>
          <a:prstGeom prst="ellipse">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amond(in)">
                                      <p:cBhvr>
                                        <p:cTn id="20" dur="2000"/>
                                        <p:tgtEl>
                                          <p:spTgt spid="7"/>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amond(in)">
                                      <p:cBhvr>
                                        <p:cTn id="23" dur="2000"/>
                                        <p:tgtEl>
                                          <p:spTgt spid="8"/>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amond(in)">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slide(fromBottom)">
                                      <p:cBhvr>
                                        <p:cTn id="31" dur="500"/>
                                        <p:tgtEl>
                                          <p:spTgt spid="3">
                                            <p:txEl>
                                              <p:pRg st="4" end="4"/>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slide(fromBottom)">
                                      <p:cBhvr>
                                        <p:cTn id="34" dur="500"/>
                                        <p:tgtEl>
                                          <p:spTgt spid="3">
                                            <p:txEl>
                                              <p:pRg st="5" end="5"/>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slide(fromBottom)">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 Structures of Carbon-Based Molecules</a:t>
            </a:r>
            <a:endParaRPr lang="en-US" dirty="0"/>
          </a:p>
        </p:txBody>
      </p:sp>
      <p:sp>
        <p:nvSpPr>
          <p:cNvPr id="3" name="Content Placeholder 2"/>
          <p:cNvSpPr>
            <a:spLocks noGrp="1"/>
          </p:cNvSpPr>
          <p:nvPr>
            <p:ph idx="1"/>
          </p:nvPr>
        </p:nvSpPr>
        <p:spPr>
          <a:xfrm>
            <a:off x="457200" y="1874837"/>
            <a:ext cx="8229600" cy="4754563"/>
          </a:xfrm>
        </p:spPr>
        <p:txBody>
          <a:bodyPr>
            <a:normAutofit fontScale="92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2600" dirty="0" smtClean="0"/>
          </a:p>
          <a:p>
            <a:r>
              <a:rPr lang="en-US" sz="2600" dirty="0" smtClean="0"/>
              <a:t>It may seem simple…</a:t>
            </a:r>
            <a:r>
              <a:rPr lang="en-US" dirty="0" smtClean="0"/>
              <a:t>Share with your partner the different configurations above (relate the name to their structure) and how they show that carbon is forming 4 bonds.</a:t>
            </a:r>
          </a:p>
        </p:txBody>
      </p:sp>
      <p:pic>
        <p:nvPicPr>
          <p:cNvPr id="27650" name="Picture 2"/>
          <p:cNvPicPr>
            <a:picLocks noChangeAspect="1" noChangeArrowheads="1"/>
          </p:cNvPicPr>
          <p:nvPr/>
        </p:nvPicPr>
        <p:blipFill>
          <a:blip r:embed="rId2" cstate="print"/>
          <a:srcRect l="2438" t="4444" r="3001" b="6667"/>
          <a:stretch>
            <a:fillRect/>
          </a:stretch>
        </p:blipFill>
        <p:spPr bwMode="auto">
          <a:xfrm>
            <a:off x="87630" y="1524000"/>
            <a:ext cx="8903970" cy="3124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slide(fromBottom)">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2486</TotalTime>
  <Words>1027</Words>
  <Application>Microsoft Office PowerPoint</Application>
  <PresentationFormat>On-screen Show (4:3)</PresentationFormat>
  <Paragraphs>174</Paragraphs>
  <Slides>20</Slides>
  <Notes>9</Notes>
  <HiddenSlides>4</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Introduction to Organic Chemistry</vt:lpstr>
      <vt:lpstr>Complementarity of Structure and Function</vt:lpstr>
      <vt:lpstr>Composition of Living Things</vt:lpstr>
      <vt:lpstr>Composition of Living Things</vt:lpstr>
      <vt:lpstr>CHOPKINS CaFe Mg This sounds like an excellent small restaurant…say it out loud. </vt:lpstr>
      <vt:lpstr>Inorganic vs. Organic Compounds</vt:lpstr>
      <vt:lpstr>Organic vs. Inorganic Compounds</vt:lpstr>
      <vt:lpstr>Carbon-Based Molecules</vt:lpstr>
      <vt:lpstr>Fundamental Structures of Carbon-Based Molecules</vt:lpstr>
      <vt:lpstr>Monomer vs. Polymer</vt:lpstr>
      <vt:lpstr>Building Up and Breaking Down Molecules</vt:lpstr>
      <vt:lpstr>Dehydration Synthesis – Build Up</vt:lpstr>
      <vt:lpstr>Ex: Dehydration Synthesis of ATP</vt:lpstr>
      <vt:lpstr>Hydrolysis – Break Down</vt:lpstr>
      <vt:lpstr>Ex: Hydrolysis of ATP</vt:lpstr>
      <vt:lpstr>Four Main Classes of Organic Macromolecules</vt:lpstr>
      <vt:lpstr>Macromolecule Table</vt:lpstr>
      <vt:lpstr>Good Resources (for Teacher)</vt:lpstr>
      <vt:lpstr>http://www.sparknotes.com/testprep/books/sat2/biology/chapter5section5.rhtml </vt:lpstr>
      <vt:lpstr>Standards Related to Topic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Organic Chemistry</dc:title>
  <dc:creator>Meagan Turner</dc:creator>
  <cp:lastModifiedBy>Windows User</cp:lastModifiedBy>
  <cp:revision>197</cp:revision>
  <dcterms:created xsi:type="dcterms:W3CDTF">2014-07-23T20:20:15Z</dcterms:created>
  <dcterms:modified xsi:type="dcterms:W3CDTF">2014-10-15T19:46:04Z</dcterms:modified>
</cp:coreProperties>
</file>