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5" r:id="rId8"/>
    <p:sldId id="268" r:id="rId9"/>
    <p:sldId id="269" r:id="rId10"/>
    <p:sldId id="260" r:id="rId11"/>
    <p:sldId id="262" r:id="rId12"/>
    <p:sldId id="270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0" autoAdjust="0"/>
  </p:normalViewPr>
  <p:slideViewPr>
    <p:cSldViewPr>
      <p:cViewPr varScale="1">
        <p:scale>
          <a:sx n="50" d="100"/>
          <a:sy n="50" d="100"/>
        </p:scale>
        <p:origin x="56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3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1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9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1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9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7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1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5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8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E518F-CF0D-4BE7-8C69-C9501A5D6A0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BF6E-0A4B-44D0-963A-2319E807D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0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 Take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Dihybrid</a:t>
            </a:r>
            <a:r>
              <a:rPr lang="en-US" sz="7200" dirty="0" smtClean="0"/>
              <a:t> Crosses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8145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9:16 yellow and round,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3:16 green and round,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3:16 wrinkled and yellow,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1:16 wrinkled and green.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34820" name="Picture 4" descr="http://cosbiology.pbworks.com/f/1265737702/9.04.DihyrbidCross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34445"/>
            <a:ext cx="4086225" cy="446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34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Mendel continued to find this approximately 9:3:3:1 phenotypic ratio in the F</a:t>
            </a:r>
            <a:r>
              <a:rPr lang="en-US" baseline="-25000" dirty="0" smtClean="0"/>
              <a:t>2</a:t>
            </a:r>
            <a:r>
              <a:rPr lang="en-US" dirty="0" smtClean="0"/>
              <a:t> generation, regardless of what 2 different traits he chose.</a:t>
            </a:r>
          </a:p>
          <a:p>
            <a:pPr marL="457200" lvl="1" indent="0" eaLnBrk="1" hangingPunct="1">
              <a:buNone/>
              <a:defRPr/>
            </a:pPr>
            <a:endParaRPr lang="en-US" sz="2800" dirty="0" smtClean="0"/>
          </a:p>
        </p:txBody>
      </p:sp>
      <p:pic>
        <p:nvPicPr>
          <p:cNvPr id="4" name="Picture 3" descr="peaCharacteris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236" y="3352800"/>
            <a:ext cx="6795564" cy="31242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US" sz="3200" dirty="0" smtClean="0"/>
              <a:t>This is due to his </a:t>
            </a:r>
            <a:r>
              <a:rPr lang="en-US" sz="3200" b="1" i="1" dirty="0" smtClean="0"/>
              <a:t>Law of Independent </a:t>
            </a:r>
            <a:r>
              <a:rPr lang="en-US" sz="3200" b="1" i="1" dirty="0"/>
              <a:t>A</a:t>
            </a:r>
            <a:r>
              <a:rPr lang="en-US" sz="3200" b="1" i="1" dirty="0" smtClean="0"/>
              <a:t>ssortment</a:t>
            </a:r>
            <a:r>
              <a:rPr lang="en-US" sz="3200" dirty="0" smtClean="0"/>
              <a:t>.</a:t>
            </a:r>
          </a:p>
          <a:p>
            <a:pPr lvl="2">
              <a:defRPr/>
            </a:pPr>
            <a:r>
              <a:rPr lang="en-US" sz="2800" dirty="0" smtClean="0"/>
              <a:t>Each allele pair </a:t>
            </a:r>
            <a:r>
              <a:rPr lang="en-US" sz="2800" dirty="0" smtClean="0"/>
              <a:t>arrange themselves </a:t>
            </a:r>
            <a:r>
              <a:rPr lang="en-US" sz="2800" dirty="0" smtClean="0"/>
              <a:t>independently from other allele pairs during meiosis (gamete formation</a:t>
            </a:r>
            <a:r>
              <a:rPr lang="en-US" sz="2800" dirty="0" smtClean="0"/>
              <a:t>)…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561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Dihybrid</a:t>
            </a:r>
            <a:r>
              <a:rPr lang="en-US" dirty="0" smtClean="0"/>
              <a:t> Cross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Suppose you are studying the color and texture of kernels on a corn cob.  </a:t>
            </a:r>
          </a:p>
          <a:p>
            <a:pPr lvl="1">
              <a:defRPr/>
            </a:pPr>
            <a:r>
              <a:rPr lang="en-US" dirty="0" smtClean="0"/>
              <a:t>Kernels can be either purple (R) or yellow (r). </a:t>
            </a:r>
          </a:p>
          <a:p>
            <a:pPr lvl="1">
              <a:defRPr/>
            </a:pPr>
            <a:r>
              <a:rPr lang="en-US" dirty="0" smtClean="0"/>
              <a:t>They can also be smooth (T) or shrunken (t).</a:t>
            </a:r>
          </a:p>
          <a:p>
            <a:pPr lvl="1">
              <a:defRPr/>
            </a:pPr>
            <a:r>
              <a:rPr lang="en-US" dirty="0" smtClean="0"/>
              <a:t>Predict the phenotypic and genotypic outcome of crossing a heterozygous purple and heterozygous smooth with a yellow </a:t>
            </a:r>
            <a:r>
              <a:rPr lang="en-US" dirty="0" smtClean="0"/>
              <a:t>shrunken.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70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Monohybrid vs. </a:t>
            </a:r>
            <a:r>
              <a:rPr lang="en-US" dirty="0" err="1" smtClean="0"/>
              <a:t>Dihybrid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dirty="0" smtClean="0"/>
              <a:t>Monohybrid</a:t>
            </a:r>
            <a:r>
              <a:rPr lang="en-US" dirty="0" smtClean="0"/>
              <a:t> crosses are crosses that examine the inheritance of only </a:t>
            </a:r>
            <a:r>
              <a:rPr lang="en-US" b="1" i="1" dirty="0" smtClean="0"/>
              <a:t>one</a:t>
            </a:r>
            <a:r>
              <a:rPr lang="en-US" dirty="0" smtClean="0"/>
              <a:t> specific trait.</a:t>
            </a:r>
          </a:p>
          <a:p>
            <a:pPr eaLnBrk="1" hangingPunct="1">
              <a:defRPr/>
            </a:pPr>
            <a:r>
              <a:rPr lang="en-US" b="1" i="1" dirty="0" err="1" smtClean="0"/>
              <a:t>Dihybrid</a:t>
            </a:r>
            <a:r>
              <a:rPr lang="en-US" dirty="0" smtClean="0"/>
              <a:t> crosses are crosses that examine the inheritance of </a:t>
            </a:r>
            <a:r>
              <a:rPr lang="en-US" b="1" i="1" dirty="0" smtClean="0"/>
              <a:t>two</a:t>
            </a:r>
            <a:r>
              <a:rPr lang="en-US" dirty="0" smtClean="0"/>
              <a:t> different traits.</a:t>
            </a:r>
          </a:p>
        </p:txBody>
      </p:sp>
    </p:spTree>
    <p:extLst>
      <p:ext uri="{BB962C8B-B14F-4D97-AF65-F5344CB8AC3E}">
        <p14:creationId xmlns:p14="http://schemas.microsoft.com/office/powerpoint/2010/main" val="406618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studied </a:t>
            </a:r>
            <a:r>
              <a:rPr lang="en-US" dirty="0" err="1" smtClean="0"/>
              <a:t>dihybrid</a:t>
            </a:r>
            <a:r>
              <a:rPr lang="en-US" dirty="0" smtClean="0"/>
              <a:t> crosses.</a:t>
            </a:r>
          </a:p>
          <a:p>
            <a:pPr lvl="1" eaLnBrk="1" hangingPunct="1">
              <a:defRPr/>
            </a:pPr>
            <a:r>
              <a:rPr lang="en-US" dirty="0" smtClean="0"/>
              <a:t>He crossed a plant with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yellow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round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peas with a plant with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green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wrinkled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peas.</a:t>
            </a:r>
          </a:p>
        </p:txBody>
      </p:sp>
      <p:pic>
        <p:nvPicPr>
          <p:cNvPr id="4" name="Picture 3" descr="peaCharacteris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5638800" cy="259238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79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Mendel began his experiments with purebred (</a:t>
            </a:r>
            <a:r>
              <a:rPr lang="en-US" b="1" dirty="0" smtClean="0"/>
              <a:t>homozygous</a:t>
            </a:r>
            <a:r>
              <a:rPr lang="en-US" dirty="0" smtClean="0"/>
              <a:t>) parent plants.  RRYY x </a:t>
            </a:r>
            <a:r>
              <a:rPr lang="en-US" dirty="0" err="1" smtClean="0"/>
              <a:t>rryy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Remember each trait has 2 genes due to getting half your genes from mom and half from dad. </a:t>
            </a:r>
          </a:p>
          <a:p>
            <a:pPr lvl="2">
              <a:defRPr/>
            </a:pPr>
            <a:r>
              <a:rPr lang="en-US" dirty="0" smtClean="0"/>
              <a:t>How many gamete options do you have for RRYY??  </a:t>
            </a:r>
          </a:p>
          <a:p>
            <a:pPr lvl="3">
              <a:buFontTx/>
              <a:buNone/>
              <a:defRPr/>
            </a:pPr>
            <a:r>
              <a:rPr lang="en-US" b="1" i="1" dirty="0" smtClean="0"/>
              <a:t>RY</a:t>
            </a:r>
          </a:p>
          <a:p>
            <a:pPr lvl="2">
              <a:buFontTx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rryy</a:t>
            </a:r>
            <a:r>
              <a:rPr lang="en-US" dirty="0" smtClean="0"/>
              <a:t>? </a:t>
            </a:r>
            <a:r>
              <a:rPr lang="en-US" b="1" i="1" dirty="0" smtClean="0"/>
              <a:t> </a:t>
            </a:r>
          </a:p>
          <a:p>
            <a:pPr lvl="3">
              <a:buFontTx/>
              <a:buNone/>
              <a:defRPr/>
            </a:pPr>
            <a:r>
              <a:rPr lang="en-US" b="1" i="1" dirty="0" err="1" smtClean="0"/>
              <a:t>ry</a:t>
            </a:r>
            <a:r>
              <a:rPr lang="en-US" b="1" i="1" dirty="0" smtClean="0"/>
              <a:t> </a:t>
            </a:r>
          </a:p>
          <a:p>
            <a:pPr lvl="2">
              <a:defRPr/>
            </a:pPr>
            <a:r>
              <a:rPr lang="en-US" dirty="0" smtClean="0"/>
              <a:t>These are the gametes from the “P” generation.</a:t>
            </a:r>
          </a:p>
        </p:txBody>
      </p:sp>
    </p:spTree>
    <p:extLst>
      <p:ext uri="{BB962C8B-B14F-4D97-AF65-F5344CB8AC3E}">
        <p14:creationId xmlns:p14="http://schemas.microsoft.com/office/powerpoint/2010/main" val="359549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56518"/>
            <a:ext cx="8229600" cy="4525963"/>
          </a:xfrm>
        </p:spPr>
        <p:txBody>
          <a:bodyPr>
            <a:normAutofit/>
          </a:bodyPr>
          <a:lstStyle/>
          <a:p>
            <a:pPr marL="114300" indent="0">
              <a:buNone/>
              <a:defRPr/>
            </a:pPr>
            <a:r>
              <a:rPr lang="en-US" dirty="0" smtClean="0"/>
              <a:t>“P” generation: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i="1" dirty="0" smtClean="0"/>
              <a:t>RRYY x </a:t>
            </a:r>
            <a:r>
              <a:rPr lang="en-US" b="1" i="1" dirty="0" err="1" smtClean="0"/>
              <a:t>rryy</a:t>
            </a:r>
            <a:endParaRPr lang="en-US" b="1" i="1" dirty="0" smtClean="0"/>
          </a:p>
          <a:p>
            <a:pPr marL="114300" indent="0">
              <a:buNone/>
              <a:defRPr/>
            </a:pPr>
            <a:r>
              <a:rPr lang="en-US" b="1" i="1" dirty="0" smtClean="0"/>
              <a:t>					RRYY</a:t>
            </a:r>
          </a:p>
          <a:p>
            <a:pPr marL="114300" indent="0">
              <a:buNone/>
              <a:defRPr/>
            </a:pPr>
            <a:endParaRPr lang="en-US" b="1" i="1" dirty="0" smtClean="0"/>
          </a:p>
          <a:p>
            <a:pPr marL="114300" indent="0">
              <a:buNone/>
              <a:defRPr/>
            </a:pPr>
            <a:endParaRPr lang="en-US" b="1" i="1" dirty="0"/>
          </a:p>
          <a:p>
            <a:pPr marL="114300" indent="0">
              <a:buNone/>
              <a:defRPr/>
            </a:pPr>
            <a:endParaRPr lang="en-US" b="1" i="1" dirty="0" smtClean="0"/>
          </a:p>
          <a:p>
            <a:pPr marL="114300" indent="0">
              <a:buNone/>
              <a:defRPr/>
            </a:pPr>
            <a:r>
              <a:rPr lang="en-US" b="1" i="1" dirty="0" err="1" smtClean="0"/>
              <a:t>rryy</a:t>
            </a:r>
            <a:endParaRPr lang="en-US" b="1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57646"/>
              </p:ext>
            </p:extLst>
          </p:nvPr>
        </p:nvGraphicFramePr>
        <p:xfrm>
          <a:off x="2438400" y="2895600"/>
          <a:ext cx="6096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447800" y="4724400"/>
            <a:ext cx="990600" cy="167640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410200" y="2474945"/>
            <a:ext cx="2286000" cy="57305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10200" y="2457061"/>
            <a:ext cx="1066800" cy="590939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05400" y="2457061"/>
            <a:ext cx="304800" cy="68580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191000" y="2466392"/>
            <a:ext cx="1219200" cy="58160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27584" y="4114800"/>
            <a:ext cx="1010816" cy="667139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7800" y="4687078"/>
            <a:ext cx="990600" cy="18972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427584" y="4687078"/>
            <a:ext cx="1010816" cy="87552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050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56518"/>
            <a:ext cx="8839200" cy="4525963"/>
          </a:xfrm>
        </p:spPr>
        <p:txBody>
          <a:bodyPr>
            <a:normAutofit/>
          </a:bodyPr>
          <a:lstStyle/>
          <a:p>
            <a:pPr marL="114300" indent="0">
              <a:buNone/>
              <a:defRPr/>
            </a:pPr>
            <a:r>
              <a:rPr lang="en-US" sz="2800" b="1" dirty="0" smtClean="0"/>
              <a:t>What is the genotypic ratio?  </a:t>
            </a:r>
          </a:p>
          <a:p>
            <a:pPr marL="114300" indent="0">
              <a:buNone/>
              <a:defRPr/>
            </a:pPr>
            <a:r>
              <a:rPr lang="en-US" sz="2800" dirty="0" smtClean="0"/>
              <a:t>16 RrYy:0 anything else</a:t>
            </a:r>
          </a:p>
          <a:p>
            <a:pPr marL="114300" indent="0">
              <a:buNone/>
              <a:defRPr/>
            </a:pPr>
            <a:r>
              <a:rPr lang="en-US" sz="2800" b="1" dirty="0" smtClean="0"/>
              <a:t>Phenotypic ratio?  </a:t>
            </a:r>
          </a:p>
          <a:p>
            <a:pPr marL="114300" indent="0">
              <a:buNone/>
              <a:defRPr/>
            </a:pPr>
            <a:r>
              <a:rPr lang="en-US" sz="2800" dirty="0" smtClean="0"/>
              <a:t>16 Round Yellow: </a:t>
            </a:r>
          </a:p>
          <a:p>
            <a:pPr marL="114300" indent="0">
              <a:buNone/>
              <a:defRPr/>
            </a:pPr>
            <a:r>
              <a:rPr lang="en-US" sz="2800" dirty="0" smtClean="0"/>
              <a:t>0 anything else</a:t>
            </a:r>
            <a:endParaRPr lang="en-US" sz="2800" b="1" i="1" dirty="0" smtClean="0"/>
          </a:p>
          <a:p>
            <a:pPr marL="114300" indent="0">
              <a:buNone/>
              <a:defRPr/>
            </a:pPr>
            <a:r>
              <a:rPr lang="en-US" b="1" i="1" dirty="0" smtClean="0"/>
              <a:t>					</a:t>
            </a:r>
          </a:p>
          <a:p>
            <a:pPr marL="114300" indent="0">
              <a:buNone/>
              <a:defRPr/>
            </a:pPr>
            <a:endParaRPr lang="en-US" b="1" i="1" dirty="0"/>
          </a:p>
          <a:p>
            <a:pPr marL="114300" indent="0">
              <a:buNone/>
              <a:defRPr/>
            </a:pPr>
            <a:endParaRPr lang="en-US" b="1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329694"/>
              </p:ext>
            </p:extLst>
          </p:nvPr>
        </p:nvGraphicFramePr>
        <p:xfrm>
          <a:off x="2895600" y="2743200"/>
          <a:ext cx="6096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56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114300" indent="0">
              <a:buNone/>
              <a:defRPr/>
            </a:pPr>
            <a:r>
              <a:rPr lang="en-US" dirty="0" smtClean="0"/>
              <a:t>He then crossed two “F</a:t>
            </a:r>
            <a:r>
              <a:rPr lang="en-US" baseline="-25000" dirty="0" smtClean="0"/>
              <a:t>1</a:t>
            </a:r>
            <a:r>
              <a:rPr lang="en-US" dirty="0" smtClean="0"/>
              <a:t>” organisms</a:t>
            </a:r>
            <a:r>
              <a:rPr lang="en-US" dirty="0"/>
              <a:t>:</a:t>
            </a:r>
            <a:r>
              <a:rPr lang="en-US" dirty="0" smtClean="0"/>
              <a:t>  </a:t>
            </a:r>
            <a:endParaRPr lang="en-US" b="1" i="1" dirty="0"/>
          </a:p>
          <a:p>
            <a:pPr marL="114300" indent="0">
              <a:buNone/>
              <a:defRPr/>
            </a:pPr>
            <a:r>
              <a:rPr lang="en-US" b="1" i="1" dirty="0" err="1" smtClean="0"/>
              <a:t>RrYy</a:t>
            </a:r>
            <a:r>
              <a:rPr lang="en-US" b="1" i="1" dirty="0" smtClean="0"/>
              <a:t> </a:t>
            </a:r>
            <a:r>
              <a:rPr lang="en-US" b="1" i="1" dirty="0"/>
              <a:t>x </a:t>
            </a:r>
            <a:r>
              <a:rPr lang="en-US" b="1" i="1" dirty="0" err="1" smtClean="0"/>
              <a:t>RrYy</a:t>
            </a:r>
            <a:endParaRPr lang="en-US" b="1" i="1" dirty="0"/>
          </a:p>
          <a:p>
            <a:pPr marL="114300" indent="0">
              <a:buNone/>
              <a:defRPr/>
            </a:pPr>
            <a:endParaRPr lang="en-US" b="1" i="1" dirty="0" smtClean="0"/>
          </a:p>
          <a:p>
            <a:pPr marL="114300" indent="0">
              <a:buNone/>
              <a:defRPr/>
            </a:pPr>
            <a:r>
              <a:rPr lang="en-US" b="1" i="1" dirty="0"/>
              <a:t>	</a:t>
            </a:r>
            <a:r>
              <a:rPr lang="en-US" b="1" i="1" dirty="0" smtClean="0"/>
              <a:t>			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01882"/>
              </p:ext>
            </p:extLst>
          </p:nvPr>
        </p:nvGraphicFramePr>
        <p:xfrm>
          <a:off x="2438400" y="2895600"/>
          <a:ext cx="6096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28726" y="1828614"/>
            <a:ext cx="1162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indent="0">
              <a:buNone/>
              <a:defRPr/>
            </a:pPr>
            <a:r>
              <a:rPr lang="en-US" sz="3600" b="1" i="1" dirty="0" err="1"/>
              <a:t>RrYy</a:t>
            </a:r>
            <a:endParaRPr lang="en-US" sz="36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2358" y="4401234"/>
            <a:ext cx="1162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 indent="0">
              <a:buNone/>
              <a:defRPr/>
            </a:pPr>
            <a:r>
              <a:rPr lang="en-US" sz="3600" b="1" i="1" dirty="0" err="1"/>
              <a:t>RrYy</a:t>
            </a:r>
            <a:endParaRPr lang="en-US" sz="3600" b="1" i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10200" y="2474945"/>
            <a:ext cx="2286000" cy="573055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2457061"/>
            <a:ext cx="1066800" cy="590939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105400" y="2457061"/>
            <a:ext cx="304800" cy="68580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191000" y="2466392"/>
            <a:ext cx="1219200" cy="581608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47800" y="4724400"/>
            <a:ext cx="990600" cy="1676400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427584" y="4114800"/>
            <a:ext cx="1010816" cy="667139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47800" y="4687078"/>
            <a:ext cx="990600" cy="18972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27584" y="4687078"/>
            <a:ext cx="1010816" cy="875522"/>
          </a:xfrm>
          <a:prstGeom prst="straightConnector1">
            <a:avLst/>
          </a:prstGeom>
          <a:ln w="635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57600" y="3657600"/>
            <a:ext cx="48768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04" y="5181600"/>
            <a:ext cx="8839200" cy="1676400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  <a:defRPr/>
            </a:pPr>
            <a:r>
              <a:rPr lang="en-US" sz="12800" dirty="0" smtClean="0"/>
              <a:t>What is the genotypic ratio for the F2 generation?  </a:t>
            </a:r>
          </a:p>
          <a:p>
            <a:pPr marL="114300" indent="0">
              <a:buNone/>
              <a:defRPr/>
            </a:pPr>
            <a:r>
              <a:rPr lang="en-US" sz="12800" dirty="0" smtClean="0"/>
              <a:t>1 RRYY:2 </a:t>
            </a:r>
            <a:r>
              <a:rPr lang="en-US" sz="12800" dirty="0" err="1" smtClean="0"/>
              <a:t>RRYy</a:t>
            </a:r>
            <a:r>
              <a:rPr lang="en-US" sz="12800" dirty="0"/>
              <a:t>:</a:t>
            </a:r>
            <a:r>
              <a:rPr lang="en-US" sz="12800" dirty="0" smtClean="0"/>
              <a:t> 1 </a:t>
            </a:r>
            <a:r>
              <a:rPr lang="en-US" sz="12800" dirty="0" err="1" smtClean="0"/>
              <a:t>RRyy</a:t>
            </a:r>
            <a:r>
              <a:rPr lang="en-US" sz="12800" dirty="0" smtClean="0"/>
              <a:t>: 2 </a:t>
            </a:r>
            <a:r>
              <a:rPr lang="en-US" sz="12800" dirty="0" err="1" smtClean="0"/>
              <a:t>RrYY</a:t>
            </a:r>
            <a:r>
              <a:rPr lang="en-US" sz="12800" dirty="0" smtClean="0"/>
              <a:t>: 4 </a:t>
            </a:r>
            <a:r>
              <a:rPr lang="en-US" sz="12800" dirty="0" err="1" smtClean="0"/>
              <a:t>RrYy</a:t>
            </a:r>
            <a:r>
              <a:rPr lang="en-US" sz="12800" dirty="0" smtClean="0"/>
              <a:t>:  1 </a:t>
            </a:r>
            <a:r>
              <a:rPr lang="en-US" sz="12800" dirty="0" err="1" smtClean="0"/>
              <a:t>rrYY</a:t>
            </a:r>
            <a:r>
              <a:rPr lang="en-US" sz="12800" dirty="0" smtClean="0"/>
              <a:t>: 2 </a:t>
            </a:r>
            <a:r>
              <a:rPr lang="en-US" sz="12800" dirty="0" err="1" smtClean="0"/>
              <a:t>Rryy</a:t>
            </a:r>
            <a:r>
              <a:rPr lang="en-US" sz="12800" dirty="0" smtClean="0"/>
              <a:t>: 2 </a:t>
            </a:r>
            <a:r>
              <a:rPr lang="en-US" sz="12800" dirty="0" err="1" smtClean="0"/>
              <a:t>rrYy</a:t>
            </a:r>
            <a:r>
              <a:rPr lang="en-US" sz="12800" dirty="0" smtClean="0"/>
              <a:t>: 1rryy</a:t>
            </a:r>
          </a:p>
          <a:p>
            <a:pPr marL="114300" indent="0">
              <a:buNone/>
              <a:defRPr/>
            </a:pPr>
            <a:endParaRPr lang="en-US" sz="8000" dirty="0" smtClean="0"/>
          </a:p>
          <a:p>
            <a:pPr marL="114300" indent="0">
              <a:buNone/>
              <a:defRPr/>
            </a:pPr>
            <a:r>
              <a:rPr lang="en-US" sz="3300" b="1" i="1" dirty="0" smtClean="0"/>
              <a:t>			</a:t>
            </a:r>
            <a:r>
              <a:rPr lang="en-US" b="1" i="1" dirty="0" smtClean="0"/>
              <a:t>		</a:t>
            </a:r>
          </a:p>
          <a:p>
            <a:pPr marL="114300" indent="0">
              <a:buNone/>
              <a:defRPr/>
            </a:pPr>
            <a:endParaRPr lang="en-US" b="1" i="1" dirty="0"/>
          </a:p>
          <a:p>
            <a:pPr marL="114300" indent="0">
              <a:buNone/>
              <a:defRPr/>
            </a:pPr>
            <a:endParaRPr lang="en-US" b="1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97729"/>
              </p:ext>
            </p:extLst>
          </p:nvPr>
        </p:nvGraphicFramePr>
        <p:xfrm>
          <a:off x="228600" y="1219200"/>
          <a:ext cx="6096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05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Mendel and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00" y="1648455"/>
            <a:ext cx="8839200" cy="1676400"/>
          </a:xfrm>
        </p:spPr>
        <p:txBody>
          <a:bodyPr>
            <a:normAutofit fontScale="32500" lnSpcReduction="20000"/>
          </a:bodyPr>
          <a:lstStyle/>
          <a:p>
            <a:pPr marL="114300" indent="0">
              <a:buNone/>
              <a:defRPr/>
            </a:pPr>
            <a:r>
              <a:rPr lang="en-US" sz="12800" dirty="0"/>
              <a:t>Phenotypic </a:t>
            </a:r>
            <a:r>
              <a:rPr lang="en-US" sz="12800" dirty="0" smtClean="0"/>
              <a:t>ratio for the F2 generation?</a:t>
            </a:r>
            <a:endParaRPr lang="en-US" sz="12800" dirty="0"/>
          </a:p>
          <a:p>
            <a:pPr marL="114300" indent="0">
              <a:buNone/>
              <a:defRPr/>
            </a:pPr>
            <a:endParaRPr lang="en-US" sz="8000" dirty="0" smtClean="0"/>
          </a:p>
          <a:p>
            <a:pPr marL="114300" indent="0">
              <a:buNone/>
              <a:defRPr/>
            </a:pPr>
            <a:r>
              <a:rPr lang="en-US" sz="3300" b="1" i="1" dirty="0" smtClean="0"/>
              <a:t>			</a:t>
            </a:r>
            <a:r>
              <a:rPr lang="en-US" b="1" i="1" dirty="0" smtClean="0"/>
              <a:t>		</a:t>
            </a:r>
          </a:p>
          <a:p>
            <a:pPr marL="114300" indent="0">
              <a:buNone/>
              <a:defRPr/>
            </a:pPr>
            <a:endParaRPr lang="en-US" b="1" i="1" dirty="0"/>
          </a:p>
          <a:p>
            <a:pPr marL="114300" indent="0">
              <a:buNone/>
              <a:defRPr/>
            </a:pPr>
            <a:endParaRPr lang="en-US" b="1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029825"/>
              </p:ext>
            </p:extLst>
          </p:nvPr>
        </p:nvGraphicFramePr>
        <p:xfrm>
          <a:off x="228600" y="2667000"/>
          <a:ext cx="60960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solidFill>
                            <a:schemeClr val="bg1"/>
                          </a:solidFill>
                        </a:rPr>
                        <a:t>RY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solidFill>
                            <a:schemeClr val="bg1"/>
                          </a:solidFill>
                        </a:rPr>
                        <a:t>ry</a:t>
                      </a:r>
                      <a:endParaRPr lang="en-US" sz="4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bg1"/>
                          </a:solidFill>
                        </a:rPr>
                        <a:t>rryy</a:t>
                      </a:r>
                      <a:endParaRPr lang="en-US" sz="3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00800" y="2642919"/>
            <a:ext cx="25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  <a:defRPr/>
            </a:pPr>
            <a:r>
              <a:rPr lang="en-US" sz="2000" dirty="0"/>
              <a:t>9:16 Round Yellow</a:t>
            </a:r>
            <a:r>
              <a:rPr lang="en-US" sz="2000" dirty="0" smtClean="0"/>
              <a:t>,</a:t>
            </a:r>
          </a:p>
          <a:p>
            <a:pPr marL="114300" indent="0">
              <a:buNone/>
              <a:defRPr/>
            </a:pPr>
            <a:r>
              <a:rPr lang="en-US" sz="2000" dirty="0" smtClean="0"/>
              <a:t>3:16 </a:t>
            </a:r>
            <a:r>
              <a:rPr lang="en-US" sz="2000" dirty="0"/>
              <a:t>Round Green,  </a:t>
            </a:r>
            <a:endParaRPr lang="en-US" sz="2000" dirty="0" smtClean="0"/>
          </a:p>
          <a:p>
            <a:pPr marL="114300" indent="0">
              <a:buNone/>
              <a:defRPr/>
            </a:pPr>
            <a:r>
              <a:rPr lang="en-US" sz="2000" dirty="0" smtClean="0"/>
              <a:t>3:16 </a:t>
            </a:r>
            <a:r>
              <a:rPr lang="en-US" sz="2000" dirty="0"/>
              <a:t>Wrinkled Yellow, </a:t>
            </a:r>
            <a:endParaRPr lang="en-US" sz="2000" dirty="0" smtClean="0"/>
          </a:p>
          <a:p>
            <a:pPr marL="114300" indent="0">
              <a:buNone/>
              <a:defRPr/>
            </a:pPr>
            <a:r>
              <a:rPr lang="en-US" sz="2000" dirty="0" smtClean="0"/>
              <a:t>1:16 </a:t>
            </a:r>
            <a:r>
              <a:rPr lang="en-US" sz="2000" dirty="0"/>
              <a:t>Wrinkled Green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35412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506</Words>
  <Application>Microsoft Office PowerPoint</Application>
  <PresentationFormat>On-screen Show (4:3)</PresentationFormat>
  <Paragraphs>185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Genetics Take 2</vt:lpstr>
      <vt:lpstr>Monohybrid vs. Dihybrid</vt:lpstr>
      <vt:lpstr>Mendel and Dihybrid Crosses</vt:lpstr>
      <vt:lpstr>Mendel and Dihybrid Crosses</vt:lpstr>
      <vt:lpstr>Mendel and Dihybrid Crosses</vt:lpstr>
      <vt:lpstr>Mendel and Dihybrid Crosses</vt:lpstr>
      <vt:lpstr>Mendel and Dihybrid Crosses</vt:lpstr>
      <vt:lpstr>Mendel and Dihybrid Crosses</vt:lpstr>
      <vt:lpstr>Mendel and Dihybrid Crosses</vt:lpstr>
      <vt:lpstr>Mendel and Dihybrid Crosses</vt:lpstr>
      <vt:lpstr>Mendel and Dihybrid Crosses</vt:lpstr>
      <vt:lpstr>Mendel and Dihybrid Crosses</vt:lpstr>
      <vt:lpstr>Dihybrid Cross Practice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 II</dc:title>
  <dc:creator>Wieland, Christine    SHS-Staff</dc:creator>
  <cp:lastModifiedBy>Nelson, Joelle   SHS-Staff</cp:lastModifiedBy>
  <cp:revision>20</cp:revision>
  <dcterms:created xsi:type="dcterms:W3CDTF">2013-01-28T03:08:31Z</dcterms:created>
  <dcterms:modified xsi:type="dcterms:W3CDTF">2017-04-06T21:14:58Z</dcterms:modified>
</cp:coreProperties>
</file>