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84" r:id="rId4"/>
    <p:sldMasterId id="2147483720" r:id="rId5"/>
    <p:sldMasterId id="2147483780" r:id="rId6"/>
    <p:sldMasterId id="2147483792" r:id="rId7"/>
    <p:sldMasterId id="2147483804" r:id="rId8"/>
    <p:sldMasterId id="2147483816" r:id="rId9"/>
  </p:sldMasterIdLst>
  <p:notesMasterIdLst>
    <p:notesMasterId r:id="rId36"/>
  </p:notesMasterIdLst>
  <p:sldIdLst>
    <p:sldId id="273" r:id="rId10"/>
    <p:sldId id="310" r:id="rId11"/>
    <p:sldId id="295" r:id="rId12"/>
    <p:sldId id="325" r:id="rId13"/>
    <p:sldId id="326" r:id="rId14"/>
    <p:sldId id="311" r:id="rId15"/>
    <p:sldId id="313" r:id="rId16"/>
    <p:sldId id="314" r:id="rId17"/>
    <p:sldId id="300" r:id="rId18"/>
    <p:sldId id="301" r:id="rId19"/>
    <p:sldId id="328" r:id="rId20"/>
    <p:sldId id="329" r:id="rId21"/>
    <p:sldId id="315" r:id="rId22"/>
    <p:sldId id="316" r:id="rId23"/>
    <p:sldId id="319" r:id="rId24"/>
    <p:sldId id="320" r:id="rId25"/>
    <p:sldId id="263" r:id="rId26"/>
    <p:sldId id="262" r:id="rId27"/>
    <p:sldId id="302" r:id="rId28"/>
    <p:sldId id="303" r:id="rId29"/>
    <p:sldId id="308" r:id="rId30"/>
    <p:sldId id="327" r:id="rId31"/>
    <p:sldId id="323" r:id="rId32"/>
    <p:sldId id="324" r:id="rId33"/>
    <p:sldId id="317" r:id="rId34"/>
    <p:sldId id="318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47D2BC-FAC2-48AB-AE48-F0A4BCFE288E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B8690D-118C-4E44-BBD3-AECB85292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690D-118C-4E44-BBD3-AECB85292E6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1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94630-77A2-4824-9851-5B82188843F7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0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94630-77A2-4824-9851-5B82188843F7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6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andel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750" y="59375"/>
            <a:ext cx="428480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andel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750" y="59375"/>
            <a:ext cx="428480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96884" y="274638"/>
            <a:ext cx="8550234" cy="625679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andelion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25" y="3265715"/>
            <a:ext cx="1323005" cy="3623722"/>
          </a:xfrm>
          <a:prstGeom prst="rect">
            <a:avLst/>
          </a:prstGeom>
        </p:spPr>
      </p:pic>
      <p:pic>
        <p:nvPicPr>
          <p:cNvPr id="9" name="Picture 8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6884" y="274638"/>
            <a:ext cx="545083" cy="742406"/>
          </a:xfrm>
          <a:prstGeom prst="rect">
            <a:avLst/>
          </a:prstGeom>
        </p:spPr>
      </p:pic>
      <p:pic>
        <p:nvPicPr>
          <p:cNvPr id="10" name="Picture 9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03158" y="838833"/>
            <a:ext cx="707137" cy="810770"/>
          </a:xfrm>
          <a:prstGeom prst="rect">
            <a:avLst/>
          </a:prstGeom>
        </p:spPr>
      </p:pic>
      <p:pic>
        <p:nvPicPr>
          <p:cNvPr id="11" name="Picture 10" descr="Dandelion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90800" y="5845746"/>
            <a:ext cx="542545" cy="560833"/>
          </a:xfrm>
          <a:prstGeom prst="rect">
            <a:avLst/>
          </a:prstGeom>
        </p:spPr>
      </p:pic>
      <p:pic>
        <p:nvPicPr>
          <p:cNvPr id="12" name="Picture 1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03158" y="3579876"/>
            <a:ext cx="313945" cy="301753"/>
          </a:xfrm>
          <a:prstGeom prst="rect">
            <a:avLst/>
          </a:prstGeom>
        </p:spPr>
      </p:pic>
      <p:pic>
        <p:nvPicPr>
          <p:cNvPr id="13" name="Picture 12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12949" y="485264"/>
            <a:ext cx="240792" cy="353569"/>
          </a:xfrm>
          <a:prstGeom prst="rect">
            <a:avLst/>
          </a:prstGeom>
        </p:spPr>
      </p:pic>
      <p:pic>
        <p:nvPicPr>
          <p:cNvPr id="14" name="Picture 13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1571" y="2234185"/>
            <a:ext cx="240792" cy="353569"/>
          </a:xfrm>
          <a:prstGeom prst="rect">
            <a:avLst/>
          </a:prstGeom>
        </p:spPr>
      </p:pic>
      <p:pic>
        <p:nvPicPr>
          <p:cNvPr id="15" name="Picture 14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12663" y="6011605"/>
            <a:ext cx="707137" cy="810770"/>
          </a:xfrm>
          <a:prstGeom prst="rect">
            <a:avLst/>
          </a:prstGeom>
        </p:spPr>
      </p:pic>
      <p:pic>
        <p:nvPicPr>
          <p:cNvPr id="16" name="Picture 15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5390" y="5543993"/>
            <a:ext cx="313945" cy="301753"/>
          </a:xfrm>
          <a:prstGeom prst="rect">
            <a:avLst/>
          </a:prstGeom>
        </p:spPr>
      </p:pic>
      <p:pic>
        <p:nvPicPr>
          <p:cNvPr id="17" name="Picture 16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28024" y="123761"/>
            <a:ext cx="313945" cy="301753"/>
          </a:xfrm>
          <a:prstGeom prst="rect">
            <a:avLst/>
          </a:prstGeom>
        </p:spPr>
      </p:pic>
      <p:pic>
        <p:nvPicPr>
          <p:cNvPr id="18" name="Picture 17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14258" y="5664173"/>
            <a:ext cx="545083" cy="742406"/>
          </a:xfrm>
          <a:prstGeom prst="rect">
            <a:avLst/>
          </a:prstGeom>
        </p:spPr>
      </p:pic>
      <p:pic>
        <p:nvPicPr>
          <p:cNvPr id="19" name="Picture 18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41969" y="5896353"/>
            <a:ext cx="313945" cy="301753"/>
          </a:xfrm>
          <a:prstGeom prst="rect">
            <a:avLst/>
          </a:prstGeom>
        </p:spPr>
      </p:pic>
      <p:pic>
        <p:nvPicPr>
          <p:cNvPr id="20" name="Picture 19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3255" y="2587754"/>
            <a:ext cx="313945" cy="301753"/>
          </a:xfrm>
          <a:prstGeom prst="rect">
            <a:avLst/>
          </a:prstGeom>
        </p:spPr>
      </p:pic>
      <p:pic>
        <p:nvPicPr>
          <p:cNvPr id="21" name="Picture 20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19335" y="6406579"/>
            <a:ext cx="313945" cy="301753"/>
          </a:xfrm>
          <a:prstGeom prst="rect">
            <a:avLst/>
          </a:prstGeom>
        </p:spPr>
      </p:pic>
      <p:pic>
        <p:nvPicPr>
          <p:cNvPr id="22" name="Picture 2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02368" y="2234185"/>
            <a:ext cx="313945" cy="301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296884" y="274638"/>
            <a:ext cx="8550234" cy="625679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Dandelion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25" y="3265715"/>
            <a:ext cx="1323005" cy="3623722"/>
          </a:xfrm>
          <a:prstGeom prst="rect">
            <a:avLst/>
          </a:prstGeom>
        </p:spPr>
      </p:pic>
      <p:pic>
        <p:nvPicPr>
          <p:cNvPr id="10" name="Picture 9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6884" y="274638"/>
            <a:ext cx="545083" cy="742406"/>
          </a:xfrm>
          <a:prstGeom prst="rect">
            <a:avLst/>
          </a:prstGeom>
        </p:spPr>
      </p:pic>
      <p:pic>
        <p:nvPicPr>
          <p:cNvPr id="11" name="Picture 10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03158" y="838833"/>
            <a:ext cx="707137" cy="810770"/>
          </a:xfrm>
          <a:prstGeom prst="rect">
            <a:avLst/>
          </a:prstGeom>
        </p:spPr>
      </p:pic>
      <p:pic>
        <p:nvPicPr>
          <p:cNvPr id="12" name="Picture 11" descr="Dandelion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90800" y="5845746"/>
            <a:ext cx="542545" cy="560833"/>
          </a:xfrm>
          <a:prstGeom prst="rect">
            <a:avLst/>
          </a:prstGeom>
        </p:spPr>
      </p:pic>
      <p:pic>
        <p:nvPicPr>
          <p:cNvPr id="13" name="Picture 12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03158" y="3579876"/>
            <a:ext cx="313945" cy="301753"/>
          </a:xfrm>
          <a:prstGeom prst="rect">
            <a:avLst/>
          </a:prstGeom>
        </p:spPr>
      </p:pic>
      <p:pic>
        <p:nvPicPr>
          <p:cNvPr id="14" name="Picture 13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12949" y="485264"/>
            <a:ext cx="240792" cy="353569"/>
          </a:xfrm>
          <a:prstGeom prst="rect">
            <a:avLst/>
          </a:prstGeom>
        </p:spPr>
      </p:pic>
      <p:pic>
        <p:nvPicPr>
          <p:cNvPr id="15" name="Picture 14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1571" y="2234185"/>
            <a:ext cx="240792" cy="353569"/>
          </a:xfrm>
          <a:prstGeom prst="rect">
            <a:avLst/>
          </a:prstGeom>
        </p:spPr>
      </p:pic>
      <p:pic>
        <p:nvPicPr>
          <p:cNvPr id="16" name="Picture 15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12663" y="6011605"/>
            <a:ext cx="707137" cy="810770"/>
          </a:xfrm>
          <a:prstGeom prst="rect">
            <a:avLst/>
          </a:prstGeom>
        </p:spPr>
      </p:pic>
      <p:pic>
        <p:nvPicPr>
          <p:cNvPr id="17" name="Picture 16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5390" y="5543993"/>
            <a:ext cx="313945" cy="301753"/>
          </a:xfrm>
          <a:prstGeom prst="rect">
            <a:avLst/>
          </a:prstGeom>
        </p:spPr>
      </p:pic>
      <p:pic>
        <p:nvPicPr>
          <p:cNvPr id="18" name="Picture 17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28024" y="123761"/>
            <a:ext cx="313945" cy="301753"/>
          </a:xfrm>
          <a:prstGeom prst="rect">
            <a:avLst/>
          </a:prstGeom>
        </p:spPr>
      </p:pic>
      <p:pic>
        <p:nvPicPr>
          <p:cNvPr id="19" name="Picture 18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14258" y="5664173"/>
            <a:ext cx="545083" cy="742406"/>
          </a:xfrm>
          <a:prstGeom prst="rect">
            <a:avLst/>
          </a:prstGeom>
        </p:spPr>
      </p:pic>
      <p:pic>
        <p:nvPicPr>
          <p:cNvPr id="20" name="Picture 19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41969" y="5896353"/>
            <a:ext cx="313945" cy="301753"/>
          </a:xfrm>
          <a:prstGeom prst="rect">
            <a:avLst/>
          </a:prstGeom>
        </p:spPr>
      </p:pic>
      <p:pic>
        <p:nvPicPr>
          <p:cNvPr id="21" name="Picture 20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3255" y="2587754"/>
            <a:ext cx="313945" cy="301753"/>
          </a:xfrm>
          <a:prstGeom prst="rect">
            <a:avLst/>
          </a:prstGeom>
        </p:spPr>
      </p:pic>
      <p:pic>
        <p:nvPicPr>
          <p:cNvPr id="22" name="Picture 2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19335" y="6406579"/>
            <a:ext cx="313945" cy="301753"/>
          </a:xfrm>
          <a:prstGeom prst="rect">
            <a:avLst/>
          </a:prstGeom>
        </p:spPr>
      </p:pic>
      <p:pic>
        <p:nvPicPr>
          <p:cNvPr id="23" name="Picture 22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02368" y="2234185"/>
            <a:ext cx="313945" cy="301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Dandel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750" y="59375"/>
            <a:ext cx="428480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96884" y="274638"/>
            <a:ext cx="8550234" cy="625679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andelion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25" y="3265715"/>
            <a:ext cx="1323005" cy="3623722"/>
          </a:xfrm>
          <a:prstGeom prst="rect">
            <a:avLst/>
          </a:prstGeom>
        </p:spPr>
      </p:pic>
      <p:pic>
        <p:nvPicPr>
          <p:cNvPr id="9" name="Picture 8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6884" y="274638"/>
            <a:ext cx="545083" cy="742406"/>
          </a:xfrm>
          <a:prstGeom prst="rect">
            <a:avLst/>
          </a:prstGeom>
        </p:spPr>
      </p:pic>
      <p:pic>
        <p:nvPicPr>
          <p:cNvPr id="10" name="Picture 9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03158" y="838833"/>
            <a:ext cx="707137" cy="810770"/>
          </a:xfrm>
          <a:prstGeom prst="rect">
            <a:avLst/>
          </a:prstGeom>
        </p:spPr>
      </p:pic>
      <p:pic>
        <p:nvPicPr>
          <p:cNvPr id="11" name="Picture 10" descr="Dandelion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90800" y="5845746"/>
            <a:ext cx="542545" cy="560833"/>
          </a:xfrm>
          <a:prstGeom prst="rect">
            <a:avLst/>
          </a:prstGeom>
        </p:spPr>
      </p:pic>
      <p:pic>
        <p:nvPicPr>
          <p:cNvPr id="12" name="Picture 1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03158" y="3579876"/>
            <a:ext cx="313945" cy="301753"/>
          </a:xfrm>
          <a:prstGeom prst="rect">
            <a:avLst/>
          </a:prstGeom>
        </p:spPr>
      </p:pic>
      <p:pic>
        <p:nvPicPr>
          <p:cNvPr id="13" name="Picture 12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12949" y="485264"/>
            <a:ext cx="240792" cy="353569"/>
          </a:xfrm>
          <a:prstGeom prst="rect">
            <a:avLst/>
          </a:prstGeom>
        </p:spPr>
      </p:pic>
      <p:pic>
        <p:nvPicPr>
          <p:cNvPr id="14" name="Picture 13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1571" y="2234185"/>
            <a:ext cx="240792" cy="353569"/>
          </a:xfrm>
          <a:prstGeom prst="rect">
            <a:avLst/>
          </a:prstGeom>
        </p:spPr>
      </p:pic>
      <p:pic>
        <p:nvPicPr>
          <p:cNvPr id="15" name="Picture 14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12663" y="6011605"/>
            <a:ext cx="707137" cy="810770"/>
          </a:xfrm>
          <a:prstGeom prst="rect">
            <a:avLst/>
          </a:prstGeom>
        </p:spPr>
      </p:pic>
      <p:pic>
        <p:nvPicPr>
          <p:cNvPr id="16" name="Picture 15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5390" y="5543993"/>
            <a:ext cx="313945" cy="301753"/>
          </a:xfrm>
          <a:prstGeom prst="rect">
            <a:avLst/>
          </a:prstGeom>
        </p:spPr>
      </p:pic>
      <p:pic>
        <p:nvPicPr>
          <p:cNvPr id="17" name="Picture 16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28024" y="123761"/>
            <a:ext cx="313945" cy="301753"/>
          </a:xfrm>
          <a:prstGeom prst="rect">
            <a:avLst/>
          </a:prstGeom>
        </p:spPr>
      </p:pic>
      <p:pic>
        <p:nvPicPr>
          <p:cNvPr id="18" name="Picture 17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14258" y="5664173"/>
            <a:ext cx="545083" cy="742406"/>
          </a:xfrm>
          <a:prstGeom prst="rect">
            <a:avLst/>
          </a:prstGeom>
        </p:spPr>
      </p:pic>
      <p:pic>
        <p:nvPicPr>
          <p:cNvPr id="19" name="Picture 18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41969" y="5896353"/>
            <a:ext cx="313945" cy="301753"/>
          </a:xfrm>
          <a:prstGeom prst="rect">
            <a:avLst/>
          </a:prstGeom>
        </p:spPr>
      </p:pic>
      <p:pic>
        <p:nvPicPr>
          <p:cNvPr id="20" name="Picture 19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3255" y="2587754"/>
            <a:ext cx="313945" cy="301753"/>
          </a:xfrm>
          <a:prstGeom prst="rect">
            <a:avLst/>
          </a:prstGeom>
        </p:spPr>
      </p:pic>
      <p:pic>
        <p:nvPicPr>
          <p:cNvPr id="21" name="Picture 20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19335" y="6406579"/>
            <a:ext cx="313945" cy="301753"/>
          </a:xfrm>
          <a:prstGeom prst="rect">
            <a:avLst/>
          </a:prstGeom>
        </p:spPr>
      </p:pic>
      <p:pic>
        <p:nvPicPr>
          <p:cNvPr id="22" name="Picture 2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02368" y="2234185"/>
            <a:ext cx="313945" cy="301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30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85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379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94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7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7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14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451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93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6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3/5/2018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E02B3B2-DC17-4368-B1E9-3B05D102763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 descr="Dandel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750" y="59375"/>
            <a:ext cx="4284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74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3/5/2018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96884" y="274638"/>
            <a:ext cx="8550234" cy="625679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Dandelion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25" y="3265715"/>
            <a:ext cx="1323005" cy="3623722"/>
          </a:xfrm>
          <a:prstGeom prst="rect">
            <a:avLst/>
          </a:prstGeom>
        </p:spPr>
      </p:pic>
      <p:pic>
        <p:nvPicPr>
          <p:cNvPr id="9" name="Picture 8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6884" y="274638"/>
            <a:ext cx="545083" cy="742406"/>
          </a:xfrm>
          <a:prstGeom prst="rect">
            <a:avLst/>
          </a:prstGeom>
        </p:spPr>
      </p:pic>
      <p:pic>
        <p:nvPicPr>
          <p:cNvPr id="10" name="Picture 9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03158" y="838833"/>
            <a:ext cx="707137" cy="810770"/>
          </a:xfrm>
          <a:prstGeom prst="rect">
            <a:avLst/>
          </a:prstGeom>
        </p:spPr>
      </p:pic>
      <p:pic>
        <p:nvPicPr>
          <p:cNvPr id="11" name="Picture 10" descr="Dandelion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90800" y="5845746"/>
            <a:ext cx="542545" cy="560833"/>
          </a:xfrm>
          <a:prstGeom prst="rect">
            <a:avLst/>
          </a:prstGeom>
        </p:spPr>
      </p:pic>
      <p:pic>
        <p:nvPicPr>
          <p:cNvPr id="12" name="Picture 1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03158" y="3579876"/>
            <a:ext cx="313945" cy="301753"/>
          </a:xfrm>
          <a:prstGeom prst="rect">
            <a:avLst/>
          </a:prstGeom>
        </p:spPr>
      </p:pic>
      <p:pic>
        <p:nvPicPr>
          <p:cNvPr id="13" name="Picture 12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12949" y="485264"/>
            <a:ext cx="240792" cy="353569"/>
          </a:xfrm>
          <a:prstGeom prst="rect">
            <a:avLst/>
          </a:prstGeom>
        </p:spPr>
      </p:pic>
      <p:pic>
        <p:nvPicPr>
          <p:cNvPr id="14" name="Picture 13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1571" y="2234185"/>
            <a:ext cx="240792" cy="353569"/>
          </a:xfrm>
          <a:prstGeom prst="rect">
            <a:avLst/>
          </a:prstGeom>
        </p:spPr>
      </p:pic>
      <p:pic>
        <p:nvPicPr>
          <p:cNvPr id="15" name="Picture 14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12663" y="6011605"/>
            <a:ext cx="707137" cy="810770"/>
          </a:xfrm>
          <a:prstGeom prst="rect">
            <a:avLst/>
          </a:prstGeom>
        </p:spPr>
      </p:pic>
      <p:pic>
        <p:nvPicPr>
          <p:cNvPr id="16" name="Picture 15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5390" y="5543993"/>
            <a:ext cx="313945" cy="301753"/>
          </a:xfrm>
          <a:prstGeom prst="rect">
            <a:avLst/>
          </a:prstGeom>
        </p:spPr>
      </p:pic>
      <p:pic>
        <p:nvPicPr>
          <p:cNvPr id="17" name="Picture 16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28024" y="123761"/>
            <a:ext cx="313945" cy="301753"/>
          </a:xfrm>
          <a:prstGeom prst="rect">
            <a:avLst/>
          </a:prstGeom>
        </p:spPr>
      </p:pic>
      <p:pic>
        <p:nvPicPr>
          <p:cNvPr id="18" name="Picture 17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14258" y="5664173"/>
            <a:ext cx="545083" cy="742406"/>
          </a:xfrm>
          <a:prstGeom prst="rect">
            <a:avLst/>
          </a:prstGeom>
        </p:spPr>
      </p:pic>
      <p:pic>
        <p:nvPicPr>
          <p:cNvPr id="19" name="Picture 18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41969" y="5896353"/>
            <a:ext cx="313945" cy="301753"/>
          </a:xfrm>
          <a:prstGeom prst="rect">
            <a:avLst/>
          </a:prstGeom>
        </p:spPr>
      </p:pic>
      <p:pic>
        <p:nvPicPr>
          <p:cNvPr id="20" name="Picture 19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3255" y="2587754"/>
            <a:ext cx="313945" cy="301753"/>
          </a:xfrm>
          <a:prstGeom prst="rect">
            <a:avLst/>
          </a:prstGeom>
        </p:spPr>
      </p:pic>
      <p:pic>
        <p:nvPicPr>
          <p:cNvPr id="21" name="Picture 20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19335" y="6406579"/>
            <a:ext cx="313945" cy="301753"/>
          </a:xfrm>
          <a:prstGeom prst="rect">
            <a:avLst/>
          </a:prstGeom>
        </p:spPr>
      </p:pic>
      <p:pic>
        <p:nvPicPr>
          <p:cNvPr id="22" name="Picture 2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02368" y="2234185"/>
            <a:ext cx="313945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690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3/5/2018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68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3/5/2018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3/5/2018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9CB0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05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3/5/2018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84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3/5/2018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690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3/5/2018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06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3/5/2018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0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3/5/2018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23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3/5/2018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47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3/5/2018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9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409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3/5/2018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5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516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72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572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7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652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853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59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84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946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4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515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873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90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221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0656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488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902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5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5000">
              <a:schemeClr val="accent5">
                <a:lumMod val="75000"/>
              </a:schemeClr>
            </a:gs>
            <a:gs pos="75000">
              <a:srgbClr val="92D050"/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3/5/2018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14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4867AD7-FDE4-406B-B1C0-C331BCD9482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7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biologyforlif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SHS Science Course Offerings</a:t>
            </a:r>
            <a:br>
              <a:rPr lang="en-US" dirty="0" smtClean="0"/>
            </a:br>
            <a:r>
              <a:rPr lang="en-US" dirty="0" smtClean="0"/>
              <a:t>* </a:t>
            </a:r>
            <a:r>
              <a:rPr lang="en-US" sz="3100" dirty="0" smtClean="0"/>
              <a:t>Information for current 9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-11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grade students as you register for the 2018-19 School Year</a:t>
            </a:r>
            <a:br>
              <a:rPr lang="en-US" sz="3100" dirty="0" smtClean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46647" y="2562024"/>
            <a:ext cx="4649640" cy="40630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Chemistry Lab Methods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Physics Lab Methods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Environmental Systems</a:t>
            </a:r>
          </a:p>
          <a:p>
            <a:r>
              <a:rPr lang="en-US" sz="2800" dirty="0" smtClean="0">
                <a:solidFill>
                  <a:schemeClr val="accent4"/>
                </a:solidFill>
              </a:rPr>
              <a:t>General Biology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General Chemistry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General Physics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Astronomy</a:t>
            </a:r>
          </a:p>
          <a:p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455268" y="2501642"/>
            <a:ext cx="4688732" cy="389051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IB Biology (HL)</a:t>
            </a:r>
          </a:p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IB Physics (HL)</a:t>
            </a: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IB Chemistry (SL/HL)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IB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Environmental Systems and Society (SL)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IB Exercise Science (SL)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680" y="1412240"/>
            <a:ext cx="6116320" cy="54457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Lab Based; </a:t>
            </a:r>
            <a:r>
              <a:rPr lang="en-US" sz="2800" b="1" dirty="0" smtClean="0"/>
              <a:t>no </a:t>
            </a:r>
            <a:r>
              <a:rPr lang="en-US" sz="2800" dirty="0" smtClean="0"/>
              <a:t>Algebra requirement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Lots of hands-on data collection experience in Skyline’s </a:t>
            </a:r>
            <a:r>
              <a:rPr lang="en-US" sz="2800" b="1" dirty="0" smtClean="0"/>
              <a:t>outdoor</a:t>
            </a:r>
            <a:r>
              <a:rPr lang="en-US" sz="2800" dirty="0" smtClean="0"/>
              <a:t> forest and pond lab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Project-based learning </a:t>
            </a:r>
            <a:r>
              <a:rPr lang="en-US" sz="2800" dirty="0" smtClean="0"/>
              <a:t>and real-world applications.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Soil / Plant Growth Manipulations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Plant Identification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Real world / Current information </a:t>
            </a:r>
          </a:p>
          <a:p>
            <a:pPr marL="457200" lvl="1" indent="0">
              <a:buNone/>
            </a:pPr>
            <a:r>
              <a:rPr lang="en-US" sz="2400" dirty="0"/>
              <a:t>and topics</a:t>
            </a:r>
          </a:p>
        </p:txBody>
      </p:sp>
      <p:pic>
        <p:nvPicPr>
          <p:cNvPr id="2050" name="Picture 2" descr="https://lh4.googleusercontent.com/-KnQccaRjqD0/UAHL20CXZhI/AAAAAAAAASk/YbC7TirdBvc/w1597-h638-no/DSC_7171+Stitc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9" r="9017"/>
          <a:stretch/>
        </p:blipFill>
        <p:spPr bwMode="auto">
          <a:xfrm>
            <a:off x="6036" y="1637195"/>
            <a:ext cx="3110278" cy="190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alapagosexpeditions.com/islands/images/galapagos-animals-wildli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16699"/>
          <a:stretch/>
        </p:blipFill>
        <p:spPr bwMode="auto">
          <a:xfrm>
            <a:off x="-1" y="0"/>
            <a:ext cx="3110278" cy="16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alsalmon.org/files/images/news/2011_winter_elwh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10120" r="-38" b="12952"/>
          <a:stretch/>
        </p:blipFill>
        <p:spPr bwMode="auto">
          <a:xfrm>
            <a:off x="-3" y="5130800"/>
            <a:ext cx="3110277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4" b="21583"/>
          <a:stretch/>
        </p:blipFill>
        <p:spPr bwMode="auto">
          <a:xfrm>
            <a:off x="-2" y="3540827"/>
            <a:ext cx="3110277" cy="161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1280" y="78780"/>
            <a:ext cx="8981440" cy="805140"/>
          </a:xfrm>
          <a:prstGeom prst="rect">
            <a:avLst/>
          </a:prstGeom>
          <a:noFill/>
          <a:ln w="76200">
            <a:solidFill>
              <a:srgbClr val="92D05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General Environmental Systems</a:t>
            </a:r>
            <a:endParaRPr lang="en-US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88392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What do you </a:t>
            </a:r>
            <a:r>
              <a:rPr lang="en-US" sz="3200" b="1" dirty="0" smtClean="0">
                <a:solidFill>
                  <a:prstClr val="black"/>
                </a:solidFill>
              </a:rPr>
              <a:t>do?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088"/>
            <a:ext cx="8229600" cy="137172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Astronomy </a:t>
            </a:r>
            <a:br>
              <a:rPr lang="en-US" sz="4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(Now a Year Long Class)</a:t>
            </a:r>
            <a:endParaRPr lang="en-US" sz="4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0238" y="1416322"/>
            <a:ext cx="4440555" cy="5220907"/>
          </a:xfrm>
          <a:solidFill>
            <a:srgbClr val="002060">
              <a:alpha val="20000"/>
            </a:srgb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Intermediate science course with emphasis in: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Upper level science lab skills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Inquiry investigations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Mathematics applications in science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Team based projects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Critical thinking and problem solving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Communication through scientific reading and writing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Student lead research projects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399" y="1407838"/>
            <a:ext cx="4505325" cy="5220907"/>
          </a:xfrm>
          <a:solidFill>
            <a:srgbClr val="002060">
              <a:alpha val="20000"/>
            </a:srgbClr>
          </a:solidFill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Why Take It?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Great preparation for upper level sciences </a:t>
            </a:r>
            <a:r>
              <a:rPr lang="en-US" sz="2100" dirty="0" smtClean="0">
                <a:solidFill>
                  <a:schemeClr val="bg1"/>
                </a:solidFill>
              </a:rPr>
              <a:t>OR a great class to take if you love science!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Immediately observable science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Get to know how the universe works!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Great exploration into what its like to be an astronomer, astrophysicist, etc.</a:t>
            </a:r>
            <a:endParaRPr lang="en-US" sz="2100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9" name="AutoShape 4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155575" y="-22939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6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307975" y="-21415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utoShape 8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460375" y="-19891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10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612775" y="-18367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5" b="19711"/>
          <a:stretch/>
        </p:blipFill>
        <p:spPr bwMode="auto">
          <a:xfrm>
            <a:off x="3179710" y="5326585"/>
            <a:ext cx="1900237" cy="158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2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765175" y="-16843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 b="10007"/>
          <a:stretch/>
        </p:blipFill>
        <p:spPr bwMode="auto">
          <a:xfrm>
            <a:off x="0" y="5719317"/>
            <a:ext cx="1950720" cy="119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06" y="93700"/>
            <a:ext cx="1804946" cy="135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ee Explanation.  Clicking on the picture will download&#10; the highest resolution version available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5201" y="5899740"/>
            <a:ext cx="2045592" cy="82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1.bp.blogspot.com/-Dj3DDNSzCjc/T0sUYXw4hUI/AAAAAAAAAR0/1GVW4ZF9ohI/s1600/horsehead+nebu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9" y="170432"/>
            <a:ext cx="1569708" cy="117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Astronomy</a:t>
            </a:r>
            <a:endParaRPr lang="en-US" sz="4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483" y="1158623"/>
            <a:ext cx="4299317" cy="3680158"/>
          </a:xfrm>
          <a:solidFill>
            <a:srgbClr val="002060">
              <a:alpha val="13000"/>
            </a:srgbClr>
          </a:solidFill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You will learn: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What’s in our Solar System</a:t>
            </a:r>
            <a:endParaRPr lang="en-US" sz="2100" dirty="0">
              <a:solidFill>
                <a:schemeClr val="bg1"/>
              </a:solidFill>
            </a:endParaRP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History of Astronomy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Space Exploration and Rocketry 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Formation of the Solar System and its Bodies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Characteristics of Stars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Main Sequence </a:t>
            </a:r>
            <a:r>
              <a:rPr lang="en-US" sz="2000" dirty="0" smtClean="0">
                <a:solidFill>
                  <a:schemeClr val="bg1"/>
                </a:solidFill>
              </a:rPr>
              <a:t>Evolution</a:t>
            </a:r>
            <a:endParaRPr lang="en-US" sz="2000" dirty="0">
              <a:solidFill>
                <a:schemeClr val="bg1"/>
              </a:solidFill>
            </a:endParaRP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Post </a:t>
            </a:r>
            <a:r>
              <a:rPr lang="en-US" sz="2000" dirty="0" smtClean="0">
                <a:solidFill>
                  <a:schemeClr val="bg1"/>
                </a:solidFill>
              </a:rPr>
              <a:t>MS Results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Galaxy Morphology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The History of the Universe and its Evidence</a:t>
            </a:r>
          </a:p>
          <a:p>
            <a:pPr lvl="2"/>
            <a:r>
              <a:rPr lang="en-US" sz="1800" dirty="0">
                <a:solidFill>
                  <a:schemeClr val="bg1"/>
                </a:solidFill>
              </a:rPr>
              <a:t>As time allows: special topics and current events in astronomy and astrophysics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061" y="1158623"/>
            <a:ext cx="4643623" cy="5541459"/>
          </a:xfrm>
          <a:solidFill>
            <a:srgbClr val="002060">
              <a:alpha val="20000"/>
            </a:srgbClr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You are ready for Astronomy if…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You will </a:t>
            </a:r>
            <a:r>
              <a:rPr lang="en-US" sz="2100" dirty="0">
                <a:solidFill>
                  <a:schemeClr val="bg1"/>
                </a:solidFill>
              </a:rPr>
              <a:t>be enrolled in </a:t>
            </a:r>
            <a:r>
              <a:rPr lang="en-US" sz="2100" b="1" dirty="0">
                <a:solidFill>
                  <a:srgbClr val="92D050"/>
                </a:solidFill>
              </a:rPr>
              <a:t>geometry or higher </a:t>
            </a:r>
            <a:endParaRPr lang="en-US" sz="2100" b="1" dirty="0" smtClean="0">
              <a:solidFill>
                <a:srgbClr val="92D050"/>
              </a:solidFill>
            </a:endParaRP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You have successfully completed </a:t>
            </a:r>
            <a:r>
              <a:rPr lang="en-US" sz="2100" b="1" dirty="0" smtClean="0">
                <a:solidFill>
                  <a:srgbClr val="92D050"/>
                </a:solidFill>
              </a:rPr>
              <a:t>biology 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You have successfully completed physical science/</a:t>
            </a:r>
            <a:r>
              <a:rPr lang="en-US" sz="2100" b="1" dirty="0" smtClean="0">
                <a:solidFill>
                  <a:srgbClr val="92D050"/>
                </a:solidFill>
              </a:rPr>
              <a:t>lab</a:t>
            </a:r>
            <a:r>
              <a:rPr lang="en-US" sz="21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100" b="1" dirty="0" smtClean="0">
                <a:solidFill>
                  <a:srgbClr val="92D050"/>
                </a:solidFill>
              </a:rPr>
              <a:t>methods</a:t>
            </a:r>
            <a:r>
              <a:rPr lang="en-US" sz="2100" dirty="0" smtClean="0">
                <a:solidFill>
                  <a:srgbClr val="92D050"/>
                </a:solidFill>
              </a:rPr>
              <a:t> </a:t>
            </a:r>
            <a:r>
              <a:rPr lang="en-US" sz="2100" dirty="0" smtClean="0">
                <a:solidFill>
                  <a:schemeClr val="bg1"/>
                </a:solidFill>
              </a:rPr>
              <a:t>course</a:t>
            </a:r>
            <a:endParaRPr lang="en-US" sz="2100" dirty="0">
              <a:solidFill>
                <a:schemeClr val="bg1"/>
              </a:solidFill>
            </a:endParaRPr>
          </a:p>
          <a:p>
            <a:pPr lvl="1"/>
            <a:endParaRPr lang="en-US" sz="2100" dirty="0" smtClean="0">
              <a:solidFill>
                <a:schemeClr val="bg1"/>
              </a:solidFill>
            </a:endParaRPr>
          </a:p>
          <a:p>
            <a:pPr lvl="2"/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ee Explanation.  Clicking on the picture will download&#10; the highest resolution version available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451" y="92154"/>
            <a:ext cx="2045592" cy="108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45" y="4620105"/>
            <a:ext cx="2717005" cy="2173605"/>
          </a:xfrm>
          <a:prstGeom prst="rect">
            <a:avLst/>
          </a:prstGeom>
        </p:spPr>
      </p:pic>
      <p:pic>
        <p:nvPicPr>
          <p:cNvPr id="9" name="Picture 8" descr="ttp://apod.nasa.gov/apod/image/0907/apollo11return_nasa_bi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441" y="57165"/>
            <a:ext cx="1847693" cy="118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155575" y="-29559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307975" y="-28035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8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460375" y="-26511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utoShape 10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612775" y="-24987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12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765175" y="-23463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7" name="Picture 15" descr="http://abyss.uoregon.edu/%7Ejs/images/hst_eag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1" y="4825364"/>
            <a:ext cx="1900237" cy="188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/>
              <a:t>General Chemistry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endParaRPr lang="en-US" sz="4400" dirty="0" smtClean="0"/>
          </a:p>
          <a:p>
            <a:pPr eaLnBrk="1" hangingPunct="1"/>
            <a:endParaRPr lang="en-US" sz="44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2" descr="http://blog.mlive.com/saginawnews_impact/2009/02/large_JNS.ScienceMat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005"/>
            <a:ext cx="9144000" cy="694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78140" y="-55307"/>
            <a:ext cx="66829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General Chemistry</a:t>
            </a:r>
            <a:endParaRPr lang="en-US" sz="6600" dirty="0">
              <a:solidFill>
                <a:srgbClr val="C1752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1660" y="3968714"/>
            <a:ext cx="39123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u="sng" dirty="0" smtClean="0">
                <a:solidFill>
                  <a:schemeClr val="bg2">
                    <a:lumMod val="90000"/>
                  </a:schemeClr>
                </a:solidFill>
              </a:rPr>
              <a:t>Fun Experiments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Make a GOLD PENNY.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Hot Air Balloons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Chemical Change Lab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Heating Curve for Water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Unknown Puzzle Lab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2930" y="1012277"/>
            <a:ext cx="4495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bg2">
                    <a:lumMod val="90000"/>
                  </a:schemeClr>
                </a:solidFill>
              </a:rPr>
              <a:t>Topics Covered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Atomic Structure and Compounds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 Chemical Reactions.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2">
                    <a:lumMod val="90000"/>
                  </a:schemeClr>
                </a:solidFill>
              </a:rPr>
              <a:t>Stoichiometry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—quantitative relationships in chemical reactions.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Energy Relationships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Chemical Equilibrium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Solution Chemistry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Gas Laws</a:t>
            </a:r>
            <a:endParaRPr lang="en-US" sz="28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/>
              <a:t>General Chemistry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endParaRPr lang="en-US" sz="4400" dirty="0" smtClean="0"/>
          </a:p>
          <a:p>
            <a:pPr eaLnBrk="1" hangingPunct="1"/>
            <a:endParaRPr lang="en-US" sz="44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2" descr="http://blog.mlive.com/saginawnews_impact/2009/02/large_JNS.ScienceMat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87" y="-75416"/>
            <a:ext cx="9135813" cy="694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2669" y="0"/>
            <a:ext cx="76086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General Chemistry</a:t>
            </a:r>
            <a:endParaRPr lang="en-US" sz="6600" dirty="0">
              <a:solidFill>
                <a:srgbClr val="C1752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1054694"/>
            <a:ext cx="46018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Learning Recommendations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srgbClr val="C17529">
                    <a:lumMod val="20000"/>
                    <a:lumOff val="80000"/>
                  </a:srgbClr>
                </a:solidFill>
              </a:rPr>
              <a:t>General Biology.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Chemistry Lab Methods.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A grade of B or better in Algebra 1 </a:t>
            </a:r>
            <a:r>
              <a:rPr lang="en-US" sz="2600" b="1" u="sng" dirty="0" smtClean="0">
                <a:solidFill>
                  <a:srgbClr val="FFFF00"/>
                </a:solidFill>
              </a:rPr>
              <a:t>and</a:t>
            </a:r>
            <a:r>
              <a:rPr lang="en-US" sz="2600" b="1" dirty="0" smtClean="0">
                <a:solidFill>
                  <a:srgbClr val="FFFF00"/>
                </a:solidFill>
              </a:rPr>
              <a:t> concurrent enrollment in Geometry or Algebra 2.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Proficient in the use of computer software for word processing and spreadsheets.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Proficient in lab technique, problem solving and critical thinking</a:t>
            </a:r>
            <a:r>
              <a:rPr lang="en-US" sz="28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107996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General Description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Emphasis on lab skills and scientific inquiry.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 Emphasis on critical thinking and problem solving. 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Chemistry is a </a:t>
            </a:r>
            <a:r>
              <a:rPr lang="en-US" sz="2600" b="1" u="sng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quantitative</a:t>
            </a: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 science and students do a significant amount of math. 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This is a lab-based </a:t>
            </a:r>
            <a:r>
              <a:rPr lang="en-US" sz="2600" b="1" i="1" dirty="0" smtClean="0">
                <a:solidFill>
                  <a:srgbClr val="FFFF00"/>
                </a:solidFill>
              </a:rPr>
              <a:t>and algebra based </a:t>
            </a: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science course.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Chemistry gives the “WHY” of what happens in our world.</a:t>
            </a:r>
          </a:p>
        </p:txBody>
      </p:sp>
    </p:spTree>
    <p:extLst>
      <p:ext uri="{BB962C8B-B14F-4D97-AF65-F5344CB8AC3E}">
        <p14:creationId xmlns:p14="http://schemas.microsoft.com/office/powerpoint/2010/main" val="16876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634" y="-53788"/>
            <a:ext cx="3496758" cy="62240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General Physics</a:t>
            </a:r>
            <a:endParaRPr lang="en-US" sz="3200" dirty="0"/>
          </a:p>
        </p:txBody>
      </p:sp>
      <p:pic>
        <p:nvPicPr>
          <p:cNvPr id="1027" name="Picture 3" descr="Z:\2010-2011\Weekly work folder\Physics\Physics weekly work\2nd Semester Weekly Work\3 14 2011\Car crash student data\Picts 3 15 2011\IMG_1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222" y="468535"/>
            <a:ext cx="2438400" cy="1971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31621" y="803473"/>
            <a:ext cx="48504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E3B30"/>
                </a:solidFill>
              </a:rPr>
              <a:t>WHY TAKE IT?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Learn about how physical world works.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Improve critical thinking skills.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Counts as algebra based science credit required by most 4 year colleges.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Research shows that taking  high school physics increases success in college.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Students interested in STEM and technical careers benefit greatly from understanding physics </a:t>
            </a:r>
          </a:p>
          <a:p>
            <a:pPr marL="342900" indent="-342900"/>
            <a:r>
              <a:rPr lang="en-US" sz="2000" dirty="0" smtClean="0">
                <a:solidFill>
                  <a:srgbClr val="4E3B30"/>
                </a:solidFill>
              </a:rPr>
              <a:t>     (Engineering, Medicine, Science, Construction, Mathematics, Automotive, Architecture, Programming, and More) </a:t>
            </a:r>
          </a:p>
          <a:p>
            <a:pPr marL="342900" indent="-342900"/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arenR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 descr="Z:\2010-2011\Weekly work folder\Physics\Physics weekly work\2nd Semester Weekly Work\3 14 2011\Car crash student data\Picts 3 15 2011\IMG_1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822" y="4367017"/>
            <a:ext cx="2844800" cy="21336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73" y="2171326"/>
            <a:ext cx="1588259" cy="252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1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114799" y="1008863"/>
            <a:ext cx="3793819" cy="41148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742950" lvl="1" indent="-28575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4400" b="1" u="sng" dirty="0" smtClean="0">
                <a:solidFill>
                  <a:srgbClr val="4E3B30"/>
                </a:solidFill>
              </a:rPr>
              <a:t>Topics Covered</a:t>
            </a:r>
            <a:endParaRPr lang="en-US" sz="4300" b="1" u="sng" dirty="0" smtClean="0">
              <a:solidFill>
                <a:srgbClr val="4E3B3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endParaRPr lang="en-US" sz="1600" dirty="0" smtClean="0">
              <a:solidFill>
                <a:srgbClr val="4E3B3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 smtClean="0">
                <a:solidFill>
                  <a:srgbClr val="4E3B30"/>
                </a:solidFill>
              </a:rPr>
              <a:t>Mechanics </a:t>
            </a: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 smtClean="0">
                <a:solidFill>
                  <a:srgbClr val="4E3B30"/>
                </a:solidFill>
              </a:rPr>
              <a:t>Linear Motion</a:t>
            </a: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 smtClean="0">
                <a:solidFill>
                  <a:srgbClr val="4E3B30"/>
                </a:solidFill>
              </a:rPr>
              <a:t>Forces </a:t>
            </a:r>
            <a:r>
              <a:rPr lang="en-US" sz="2400" dirty="0">
                <a:solidFill>
                  <a:srgbClr val="4E3B30"/>
                </a:solidFill>
              </a:rPr>
              <a:t>and </a:t>
            </a:r>
            <a:r>
              <a:rPr lang="en-US" sz="2400" dirty="0" smtClean="0">
                <a:solidFill>
                  <a:srgbClr val="4E3B30"/>
                </a:solidFill>
              </a:rPr>
              <a:t>Interactions</a:t>
            </a:r>
            <a:endParaRPr lang="en-US" sz="2400" dirty="0">
              <a:solidFill>
                <a:srgbClr val="4E3B30"/>
              </a:solidFill>
            </a:endParaRP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 smtClean="0">
                <a:solidFill>
                  <a:srgbClr val="4E3B30"/>
                </a:solidFill>
              </a:rPr>
              <a:t>2D Projectile </a:t>
            </a:r>
            <a:r>
              <a:rPr lang="en-US" sz="2400" dirty="0">
                <a:solidFill>
                  <a:srgbClr val="4E3B30"/>
                </a:solidFill>
              </a:rPr>
              <a:t>Motion</a:t>
            </a: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 smtClean="0">
                <a:solidFill>
                  <a:srgbClr val="4E3B30"/>
                </a:solidFill>
              </a:rPr>
              <a:t>Momentum, Impulse  </a:t>
            </a:r>
            <a:r>
              <a:rPr lang="en-US" sz="2400" dirty="0">
                <a:solidFill>
                  <a:srgbClr val="4E3B30"/>
                </a:solidFill>
              </a:rPr>
              <a:t>and Collisions</a:t>
            </a: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>
                <a:solidFill>
                  <a:srgbClr val="4E3B30"/>
                </a:solidFill>
              </a:rPr>
              <a:t>Work, Energy, and Power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>
                <a:solidFill>
                  <a:srgbClr val="4E3B30"/>
                </a:solidFill>
              </a:rPr>
              <a:t>Wave Behavior and Mechanics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>
                <a:solidFill>
                  <a:srgbClr val="4E3B30"/>
                </a:solidFill>
              </a:rPr>
              <a:t>Sound and Music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 smtClean="0">
                <a:solidFill>
                  <a:srgbClr val="4E3B30"/>
                </a:solidFill>
              </a:rPr>
              <a:t>Light and Color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 smtClean="0">
                <a:solidFill>
                  <a:srgbClr val="4E3B30"/>
                </a:solidFill>
              </a:rPr>
              <a:t>Geophysics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 smtClean="0">
                <a:solidFill>
                  <a:srgbClr val="4E3B30"/>
                </a:solidFill>
              </a:rPr>
              <a:t>Real World Applications</a:t>
            </a:r>
          </a:p>
          <a:p>
            <a:pPr marL="34290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endParaRPr lang="en-US" sz="3200" dirty="0">
              <a:solidFill>
                <a:srgbClr val="4E3B3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354" y="712879"/>
            <a:ext cx="1112060" cy="132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828" y="4855490"/>
            <a:ext cx="2594146" cy="16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40634" y="-53788"/>
            <a:ext cx="3496758" cy="62240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General Physics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663591"/>
            <a:ext cx="4180259" cy="4698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You are ready for Physics</a:t>
            </a:r>
          </a:p>
          <a:p>
            <a:pPr>
              <a:buNone/>
            </a:pPr>
            <a:r>
              <a:rPr lang="en-US" b="1" dirty="0" smtClean="0"/>
              <a:t>if you…</a:t>
            </a:r>
          </a:p>
          <a:p>
            <a:pPr lvl="1"/>
            <a:r>
              <a:rPr lang="en-US" dirty="0" smtClean="0"/>
              <a:t>Have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successfully completed  Algebra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 </a:t>
            </a:r>
            <a:r>
              <a:rPr lang="en-US" dirty="0" smtClean="0"/>
              <a:t>OR are </a:t>
            </a:r>
            <a:r>
              <a:rPr lang="en-US" dirty="0"/>
              <a:t>concurrently enrolled in </a:t>
            </a:r>
            <a:r>
              <a:rPr lang="en-US" dirty="0" smtClean="0"/>
              <a:t>Algebra 2 AND have </a:t>
            </a:r>
            <a:r>
              <a:rPr lang="en-US" b="1" i="1" u="sng" dirty="0" smtClean="0"/>
              <a:t>strong</a:t>
            </a:r>
            <a:r>
              <a:rPr lang="en-US" dirty="0" smtClean="0"/>
              <a:t> math skills</a:t>
            </a:r>
          </a:p>
          <a:p>
            <a:pPr lvl="1"/>
            <a:r>
              <a:rPr lang="en-US" dirty="0" smtClean="0"/>
              <a:t>Are ready to work hard, think hard and interact positively with your fellow classmates. </a:t>
            </a:r>
          </a:p>
          <a:p>
            <a:pPr lvl="1"/>
            <a:r>
              <a:rPr lang="en-US" dirty="0" smtClean="0"/>
              <a:t>Have the ability to solve problems and create projects as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part of a team</a:t>
            </a:r>
          </a:p>
          <a:p>
            <a:pPr lvl="1"/>
            <a:r>
              <a:rPr lang="en-US" dirty="0" smtClean="0"/>
              <a:t>Like learning about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things work </a:t>
            </a:r>
            <a:r>
              <a:rPr lang="en-US" dirty="0" smtClean="0"/>
              <a:t>and why.</a:t>
            </a:r>
          </a:p>
          <a:p>
            <a:endParaRPr lang="en-US" dirty="0"/>
          </a:p>
        </p:txBody>
      </p:sp>
      <p:pic>
        <p:nvPicPr>
          <p:cNvPr id="2" name="Picture 2" descr="http://www2.humboldt.edu/rctwg/images/uploads/triumvira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1" b="33349"/>
          <a:stretch/>
        </p:blipFill>
        <p:spPr bwMode="auto">
          <a:xfrm>
            <a:off x="3461774" y="5349086"/>
            <a:ext cx="2428927" cy="8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TEhUSEhAWFhUVFxoZGRgXGBcWFxcXFhUZFhgWFxUbHSgsGB4lHRUWITEhJSkrLi4uFx8zODMsNygtLisBCgoKDg0OGxAQGi0lHyUtLS0tNy0vLS0rLS0tLS0tLS0tLS0vLS0tLS0tLS0tKy0tLTItLS0vLS0tLS0tLS0tLf/AABEIALcBEwMBIgACEQEDEQH/xAAbAAEAAQUBAAAAAAAAAAAAAAAAAwECBAUGB//EAEcQAAIBAgMDCQQGCAUDBQEAAAECAwARBBIhMUFRBQYTImFxgZGhBzKxwRRCUnLR8CMzYoKSosLhFSVDsrMkU/Fjc4Oj0hb/xAAYAQEBAQEBAAAAAAAAAAAAAAAAAQIDBP/EAC0RAQEAAQQBAwIFBAMBAAAAAAABAgMRITFBEhNRBDIiYXHB8IGRobEUQuEF/9oADAMBAAIRAxEAPwD3GlKUCsflBpBFIYgDIEbIG0BfKcoJ3C9qyKixcRdGVXKFlIDC11JBAYX3jb4UHmPMDnDZnOP5RxS4qKF3nw2JjSNFCatLEFQXUKrbDsN7VsuTvaVDiT0XRPF00EskLCWF3YRoXIKozGGTL1gGG7stWZheYRebpsfjZMYwikhQNHHEqxzKVkuEHWYqSL9p7LU5B5g/RgU+lB4hE8aA4eBZFDrkBadVDOQCRuvfW9BrOSefiw4fAQpHPiJcRCXUzzRI7KrEWaZyoeQnQKNdl+NZ/L3tHGGlxUQwM0owfRGZ0aMKiTIrBrMQSetaw+yTcCouUfZt0uEgwP00jDxIEKmCF3azls6SMLxMQQtxfQbKz8ZzBjf6f+ncfT0gRtATGMPH0YIJ94kbb0GuxvPtZY8bC8GJwzJg2xKMGRZXgIsJYyCeje5FgdR2EVLgeepWPCYfDYXEYyd8JFOwLxqyxMqgPNK5ALngNvjWZyhzDjlkkkM7gyYA4EgKLBC1+k+92bKx5PZ+yNBLhMfLhpocMmGZxHHIJYo7WzRvoG0291BJzv5Umw+O5Ok6UrhpXlimTTKWMRaInTaCG2fZFcHyTzvx8kBw7zuMRicXhOicAXjw+MjM3V02KsbC+u016fz15qpyjhhh5JGQq6usigZlZbi44XDEeNYS8woBjsPjlkYfRoViWIAZGyI8au3aFkNu4UEEvtCjTHLgXgszyNEjCeCRs4vl6SJGLRBtLFhfXUCqYD2ixSjC2gdZMTLNEY2ZQYfo1zKzngq2aw41i4D2ZrFLG4xshjixZxUcZjj95tWDy2zPwBJ010O7acmcw4IcdiMaGZunD/ojbIjTZOmde18gue2gwORfabBiJooxCypP0nQvnjZm6MFjnhVi0WYKcuYa6ca2fMjngOUVaSPDlIh7rGSJ2JzEZXjRiY20vZtxFr1g83uYP0N16PF3hjzZEbDwGRcwYAHEZcxClrjYdLXtpWVzW5l/RcTLjJMSZppUEZKxRwKVDZszJHo7kgdc0HnfOPndiY8Tj1TlGdJ48THFhIRGjQvnIukjMlhpfa43nWu652c/xycVGIgBGRC5WaEPdjlbo4GfO4U77Adu2r+UPZ9FNHj43ma2PkSRjYXjaMgrl47BtrB5Z9mQxEmIc46RRi44knAjjYu0CqqsrtcopyAlRt420oKc8+fByY3DYSCaRoMMXlnjZUGHMsRaNxmYFiBZurqLHaQbY3NLllmmwKvNiXkbklZipkUwyHNq7htTKSPeJtbhrfZcqezsSSzPFjpYFxUKw4lEWNhMEj6NTdgej6uhtt11FyavHs6i6gOIksvJ5wGgUEo17yX3Nrs2UGFB7TRL9Jiiw18RDh2nVVmgmRgpAIaSN7Blvcre9gbHZVvJ3tHZcFhZsThrT4okRp0kUaSBUDtNnZ7RRi9rN1r20N6yuQfZysDh5cW82XCNhAvRxxKISdLZfrW2sbkkk1Ens0/6eCFsc7SYR3OHlaGIiON1CmF4mBEq9W9zrfhsoNxyZzuGKwEuLw8JLxdIpiLISJYtq5wcrDYQQbEGuK5lc75cNgsPNiY8XiZsfK4XNIsmZgt16JL/AKNCerlNrZSdlei8k8iGLDNh3lDl8+Z1ijhHXFtI4wBoLDjoLmtRg+YiRx8nxidiOT3ZlOUfpM19G4bd1Bicpe0XommC4CaQYVI3xRVox0BkXNkAZh0rLre2gsaryx7R0iZ1hwcuICYZMWXQoqCBwSXJY6WFjbUm/Yau5c9nwmmxDxY2WCPGhRio1VGEmQWBRmF4yRcG173NZcvMaImfJIyJNghgggAIjjVSqspO0gHfwoI+b/PxcTiUgOEmhE8JmgkkyWmjBFzlVjk23AO7hpWNNzrxX+MPgBhf0C4fpM4KhxdgOmJLe4NVygZr67K2PJ3M1IpcHKJmJweGOHUEDrqVC5m4HTZV+P5ql+UE5QjxLRsIehljyqyyx5iwFzqhzEG4+yNmtw4v2Y8+pBhsDDiosQ/0l5Y1xcjhw8gkchNWLWAstzbUWAIF63sPtPw7YhIhGeikxH0ZZukiJMtyoJgDZxGSLByLVPyd7PI4oMBCMQ5GBnaZSVW7lnZsrcB1iNKt5K9nww8+eHEgQdKZehfDwOQS2Yqs5XMq32bxYa7bh29KUoFKUoFKUoFKUoFKUoFKUoFcFj+d2NOPxOCwuHwzDDrExaaVoyRLGG0AU7CSPKu9rgTzCjn5UxuKxmGilhlWEQ5jcgpGFe6/V1HpQb/lHnlgcPKMPiMZFHMbXQt7txcZjsTbfrEbam5W51YPDSJDPiUSSS2VNSxzGynKoJAJ0BNcJy/zOx5PKOHhhgkh5RkR+nkkytBlILK0eUl7WOWx029lbHCc38bguUJMRh4Y8VFiIsPGzPJ0UsXQRiMnUHMGC5iBtNuFyHVSc6cGqSyHEKEhl6GRtbJLcLkOm25A8auPOfCfSfof0hDiNnRi5IOUvYkCwOUE2JvYV5vytzJ5RKY/CxRQtDicZ9LWVpcrdaRWMQjttFtpIGh23Fb2Pm/jF5WOIgi+jwPIWnb6R0keJXLYH6Lk/RybOtm40HV8vc5sJg8v0rEJFnvlDXJa20hQCbDS52VyvPb2hrA+Ehwk+HzYrr9LLneJItQrkRkE5mBUa7VNT85uQ8WvKK8o4WGLEXwpwzRSSdEVvIXEisVII1IK6Hbx01XIPMHE4Y8jgsjjBHEtMQ1gDiBdQgI6wBJF9OO+g7nlvnHhsGFOKnWPPfLcMScgBYgKCbC4ud1xUOO534GFI5JcXEqSoXjYt1XVbXKkbfeGm3WtJz+5Ix08sH0e74cK4liGIfC3ZhZHeRASyDXqj51o+a3MbFQtyOZljIwQxnTdYNYzlzFl+17y91B6FhOWIpsOcTh5FljKsysp0OW9x2aixFcnzF54YvHCKaSLCxwSK5OWZmmGTMP1RHFeOyszmLzemwuBnw8qqGeWdkCkEZZPcHZ3VzXMfmjjMHGsf+HYSOYRSr9MEgaUM6uUJTJ1hmKKRfYPCg7nk3njgZy6w4pHMaGRh1gejG1wCBmXtFxWr5a9pfJ8GHfELOJgpjGWLUkygsgubAdUMx10Cnurk+ReZnKPTrNiE64wk8Lu+LfEPJJIpyvZhaJCToq7N9bTFcyJzzfXk+NI1xIVCRcBWdJhIbuBqSAdTvO6gysV7SII8esck8K4J8GJ0lObM0hnMYVddRYE2C30JvYV0nKXO7AwRxSzYuNEnF4mJvnFgcygbRqLnYLi9c4/N3Ez49sZNBGok5MbDlM4fLO0hbLe2oym2btrUcm80Mfhf8Nnjhhmkw0EkEkTy5AudyRIkmU7m10vYWsb6B3eG52YKRY2TFIyzSGKMi5DyDaim23UUl51YNUlc4lcsMvQyHrHLLe3R2A1a+lhevKea3ImKmwGHmwyRPLhOU5ZTEW6NGANmVGI01ta+7yO3HNPlVIMSYyiyYjlAYmRIpzGZIHBMkKT5bocxAzWGgv2EOi5y8+lWDCT4GSKZJ8bFhnJzHKHDltAVKuMq7eOyt4/OzBBJZTikEcD9HI2uVZP+2DbrN2Lc7ONebH2c4xsM0JVYy/Kq4vqzs7JD0bK1pnF2kUsOsRckXrIk5h48YOPCLktgcX0uHZJOhaaEl9GZV/RTDNfPa2vZch6dyPyxBio+lw8qyJcrddzDarA6qRcaHXWs6uV9n/Ir4eOZpYXikmlzsHxP0pmOVRnMmRdTqLa7BrXVUClKUClKUClKUClKUClKUClKUClKUClKUClKUClKUClKUClY2Ix8SGzyKp4Ei/lV8GLjf3JFbuINTeCalKxuU4WeGRENnZGCm5FmKkA3GzWqMmlaCWHGBnETrlFgoJGn6JxfUE++0bWO5Tt3yQ4XEojgOS2dCtypAUBQ63IuLkNrr71xfZQbulaEQ40lBntsEhuh1JOYoMugFly3voTfUa5vI4nsxmJ1tlBy3Gpv7oFltlsDc6GgzooVUWVQo22AAF+OlX0pQKUpQKUpQKUpQKUpQKUpQKUpQKUpQKUqOedUF3YKOJIHxoJKVqpecOHX/Uv3KT62q1OcmHP1yO9T8qz68flPVG3pXN8p87Y0/VjOeJuB5bTWqPPeQ6LGt+4n51jLWwnG7NzxjtpZAoLMQANpJsB41jQ8pwscqyqTwvt7uNeectcpzSgF2NuA0A8BWshkc6KSfh41wz+rmN22Yurzts9R5R5aihYK1ySL2UA2HbrWFPzpiA6qsx7go8T/auK6OYjVx5irBh5ftJ/JWL9Vl4i3O/Dpn52uD7iAcNb+d/lWv5Q50u97Oyjggt/Ne5rBTDfsBu65+BqUwEEDo1BbZcfiaxdTPKdkmd6/wBMBHLnRiP3R/8AqsmFSpvnNxsIFiO43rO+jHrgWJT6uUdYbbiph0YKOoFiDp8xWJvO7XXH6bLu8JI+cEwFulv3op+dbDB85HJUOmbMbAgZdfEkGtE4Kt1LkBrqbHS46y23jb51SWRjcBCATffoeI4a6109zLxk1thjecv8O45MbMrSf9x2bwHUU9nVRT41m151JjJTtdh3XX4UXlGUbJn/AIm/GvVNeOVzm70WlefLyxOP9ZvQ/GpBzhxA/wBW/eq/hV96HuR3l6oWrhhzonG9T3r+FSLztk3oneL/AAvV97FPcjtM9VDVyEXOZ2+op8SvxuPWpRzqINjB/Pt7urWvcm29SauNuzrKVzac7E3xN4EH8KmXnVDvSQeC/jT3Mflv1RvqVpl5ywcWH7p+VSrzgw5/1fNW/Cr68fld42lKgwuLSQEo2YA2Pftt6jzqetKUpSgUpSgUpSg1vOLFvFhpZI7ZlFxcXG0X07r152nKglN3Y5z9o3v3GvQOdi3wWJ7IZD/Chb5V5BXHVjeOnM5y6eqqt9K0GHxkgsqm/YdayW5WYaAKeJ1F/XZXnsvUc/8AjZNs6LvGb0FWooGxVHhf41rF5X4p5H+1Sryqm8MPL8az7c8s3Sz+GyGumUG/Z8qqYbWvYDNbZax7Ru/vWXhZ1mhvmtY6NvVhvNYmL5Siv1nGYizgao1thvuNc+N+I9M0MMZvlWQ+ECkZjoTtGgF9nrpUsmGyrmQar7yk7RvrX/4qhXL0ikdrKaLMDsCnxJ+da/Enu6WH24s7p47EDqnarAag7bGo8Riw65SOGo2g9mysYv2CtfyhiXBDoAVCOdASC2mW9j37xSY71i/UZ2ccRtZZs1rts32sfO9R2H2vQ1q/pU+v6EX61tG1t7gtm6l9ut7WtVOnn06ijVdgJ0zR5jYkbVaTS1xl379TG/zZwytyu9raZB9oev4Uydo87fGsLk95W/WBV0Glm94k3F77rcNbg3rMZDt3cRqKl4u27K6zDj4HT0q3pj9o+dRM9qjbEk6EZvj5jWnp/LdLlImM57PIVC84+z5EiqjDM2zTsY/A/jVPoVj12At+d9ejD6XPL/rt/h58/qcZ5/de0ajaTm4HQfxf+KtzEaZQPD8atxLhmFt2/jU0PA6j4d1XWy9vOzTvE/v/AHTSx9eMuc5/nhGSTtNSxkju4bvKqsljWHjuVIof1kgB+yNW8h8643L183l6MMNuMYz7A7PL8KjkcKLsQAN5Nh51yeM53vf9CgX9ptT/AAjQetaTHTvL+kZ2biCb5CeA4cD4d+Zw9GOhb3w6zHc6IU0S8h7NF/iPyBrnsdzjnk0DdGvBND4tt8rVqKVp3x0scXtPsdH/AELHjO5/lSu6riPZAP8AoO+V/kPlXb17MPtjnl3SlKVpkpSlApSlBgcvJmw044wyDzQ14zXt+MS8bjirDzBrxHCWIDHYAD38B4/jXHVuzvo+Uh6otvYa9gO7x+FqiqrNc3O01SuMjsVIiC2Ztm4bz+A7apEg2nYPU7gKtdyTc/8AjsFO+BcyPLZU2i5VRs6qkkW7QD2+NX9EGiWVCSLlXB2o9zbwIHmrCo4ZWRgysVYagjQg8Qa2UhSNvpBU9FN1J41sMj6En9nYGXuA0Cm+ptJsltaxEJ2C/wCd/CrjAv1mXwGb+3rV2KbrMAbqGNraC19Dbuq1YiRe2nE6DzNZ583ZVVKjYW9F+Zq9JgNA8ijsNx5XFWdGN7r6n4CnRjc6/wAw+IrO07PG3hkLiX+rN4MAPUgj1qpx0q7fUDXy21itCQL2uOI1HmKokhGzZwOoPhV/Tli6eHwzF5VfeF8iPnUi8sEfU8jb5VhZA3u6H7PH7p+XxqKrxWbo4fDatyip6xUgbwLaH8D+d1XDliJR1VN+4epvWpRrG/mOI3irZYbHTYdR3fnTwr1aH1E0cLjMfxeK8Ov/APP93UmXq/D8f+tkeUg21z3WIFTxTI2mcXA0vt03VpAlXrpqNorzZ75828u+P0eGPTeJIgF86243FvOtbjuc0KaJeRuzRf4j8r1ruWlHRMwGhF+45hcfncRXMVjw1PpsZeW8xnOCWYZQ/R7gF0Da7C20HxseytIykEgjXffbftqlTr1xb6wGn7QH1T2jd5cKz07zGTpBV8UhU3HiNxG8HsqylaVJMgFiPdOo+YPaPztqOpoNQU46r94bvEad9qhqT4Ht/sjH+Xr/AO5J/urtK432TD/Lk+/J/vNdlXtw+2PLl3SlKVpClKUClKUCvC1XKiIdtgT32sB5a/vV7pXiGOv0sl9odh5MR8q46s6dtHuoaqq3NhtNUqSLQFvAd5/tf0rlencmYbBsHqd58fgBUdUqSFRqTsXXvO4fndep1BcvVF/rHZ2Dj38PPhVigtddx2jcbX1bzO3jVDdjxJPmTV8jWGUeJ4n8B/epzP1EcThDkHWI1DHeOwHhoLnsOl6vAZjvJ8/M1a8IsGO3ao+Z4KdnE7uNUE5cDd+zwOwi3Htp+gk6Hiyjxv8AC9Oh4Mp8bfG1OgbfYd5APkTToDuse4gnyBpv+YoVZTvB3HZ5Grs4b3tD9ofMb+8etWpIV08wdniKqyAi67to4do4j4Uv5i10INj/AOe0Grz1hf6w/mHHv+PxpG1+qdm4/ZP4cas1U8CD5EU/2KVIuqkb11HdvHwPgaTDYw2H0O8fncRVsb2IP5I3ireZuLaVdKliR5do3Hyq2rvuIscpaGRRqbXHeDqB3i/kK5auk5T/AFT91aMnOCfrjX7wG394eo7tcZcJWPVVNjcbRVKURNiBqGGxhfuOxh5+hFQ1MuqEfZIPg2h9QlQ1IKqxBBG0ajvFSYlQGNth1HcwzD0NRVNiPqnig9CV+VPI9u9lI/y2L70v/Kwrr65L2WD/AC2Hvl/5nrra9uH2x5cu6UpStIUpSgUpSgV4pystsROOE0v/ACtXtdeN840ti5x/6rH+I5vnXPU6ddLtrqkk0VR3nzNvgo86jqTEbbcAB5KK897ehHUj6Ko49Y/AfAnxqKpcT7xHCw8hb5UvcCPQFvAd52ny+IqkKjUnYPXgPzuvVZNijsJ8SbfBRRtFA43P9I+DedT9xTVm7T+fACqE5SSmi/XY6dzX3DdbaR3Wq4aL2sbeAsT5kjyqRlGqn3U2/tMdPx8BUqrUQbArN3aeljR0A2qy9+o8rCrM9uo5J3qo0AXhv1Fx4EXN71JEdykg/ZOob0GvhU5/n8/YGOwPqDsYa27jv7j6VGQVPaNQR6EVjwcoqQtwQJADbU5SQcupA16p8N9XNihlsQQVa3cCbam9tCf5q1JYm8TzKNGGw7uBG0fncRSTVQ28dU/I+Wn7tE1VhwsfXKfiPKkWxh2X8QfwvTr+ikeqsPEeG30J8qjqTDe8O0289PnUVWdolk1VTw6p8NR6G3hUdSRahh2X8V/sWqOk+Bjcpfqn+6fhXOIxBBG0G4ro+Uf1Un3G+Fc1TJm9pcQoDabDYjsBF7eGzwqKppfdQ/eHkc39VQ1idCbD/WHFD6EN8qhqbDbW+43+01DSdhU0+xPuf1NUNTYraBwVR/KCfU0vY9z9mA/y2D/5P+Z66quY9mg/y3D9z/8AK9dPXtx6jy5dlKUrSFKUoFKUoFeQc71tjsQP219YkPzr1+vJ+fC2xsvbkP8A9Sj5Vz1OnTS+5oTUuJ9499RVLiNt+IU/yivP5elFUuJ99vvH41FUuI96/Gx8xenkJ933RSXYv3f6mpJ7qnvHkb/1UOqA/ZNvA6j1zVJ4F6/6fC/9Wvpag2G+5xf1/vViaqRvGo7rdb4A+BqTNfrbQdGG8Hj56+YrNVDiEuxv7wJIJ1APHyJ86tgbMRbbe2mnWB4fnjWTkvuzgbCu23Aix9R41E6ZLtlyA6MzHW1tqiw8bDZv0puu/GyksKkHqr7xC6D3bG4HZqNKPh0vJZF8hucW8gKlDDRty+7fe3Hz1PgKjbRbb218Bs87k+VJuhD9b7vzFINp+63+00XRSeNh5an+nzpHsY9gHiT+ANavlFIPeXvHxqxttSYf3geGv8Iv8qiq+RLhveHabeB0NRVLh/evwBPkCaip5GPyl+qk+43wNc1XTcofqpPuN/tNczSs1K/uL95vgn4VFU0+gVeC/wC4lvgRUNYnQmh91z2AeJYfIGoambRAPtG/gug9S3lUNILo0zELxIHmbVdO+ZmbcST4X0q7D6Zm4Cw+82g+Z8K6XmbzImxpDteLD73tq/ZGDt+8dB27Kslt4S2ScvVPZyP8tw33W/5GrpKxeTMAkESQxCyILKLkm3aTtrKr2ybR5r2UpSqhSlKBSlKBXEc7+a0885mi6MqVUWLFWuL3t1SDu3iu3pUs3WWy7x4/iebeLT3sK9v2csnohJ9K1mJJWyyKUIAHXBQ6liNGAtvr3OsHGOqSKzkBGVlJYgAm6soN+zP51zulHSateL1K2qg/Z08DqP6vSvUcRyNh5vdwcYv/AKjJ0Z8AtmbxyjtrD/8A4DDa2aUEggkPcam+isGAtu36ak1m6V8NzWjzqHUFeOo+8N3jcjyqkT227Dofx8NtdriPZ4dseK8HTX+INp5VrsdzKxY6yrG53hHtc8RnC7axdO7tTUxc2wKntGoI9COypFN9UNjvXce6+0dh9azJuSMTGLSYWW3FUL5e26XFu/TurXvFY2Bv2DaO9dorFny3LFzEfWQg9ht6EUUr9VCx7Tf0A+dWrMw0DHuv8qNMx0LG3fp5VPTVUXqmzkH7CjcB9U20FuA1t4mqgFj2n837BVr4YkanLvBPHiBtPhxos4IsotrZr7SRx4DeB3Gr+iLpWGwbBoPmfGqy6ALv2nvO7wHxNVQZRmO36o/qPZ8ajVSTbefzcmgvTRSePVHxPyHjUdXysNg2DQdvE+NR1Z8iWPRWPcPM3+APnUdSTaALw1Pef7W9ajpPkQY39W/3G/2mucgQE6+6NW7uHednjXS4lMyOOKtt2DqnU1zcsgtlXZtJ3seJ4DgKmXwiyRyxLHaTeqKpJAG06DvNUqaHQF/BfvEanwHqRWeoimJYZrA6DqjuG/xNz41GqkkAAkk2AGpJOwAbzWXyRyVNiZBFBGXc+Sj7TH6o7TXtPMzmNDgwJHtLORq5GidkY3fe2nsGldMMLWcspHO8y/ZzdVlxy6XzLDxJ2GXw+p332kV6ciAAAAAAWAGgAGwAVdSvTjjMZw89yt7KUpWkKUpQKUpQKUpQK03OB8SuVsOCwAYsq5LtkKyBAX0GcI8XZ0oOlrjc0oOeixmNHV6FXtZcxGXMwvmYnNaxCGxA2ypoLMKuZ8W3QPlS4zZhkawJlRFazMCLRtKba3tt2Vv6UHPrjMay3ESKbbCh2nILD9J9Us/W2Nk0AuDWx5KnlbMJVAtlykKyXuoJuGJNwb9moFyQbZ9KBSlKBUc0CuLMoYcCAR61JSg1eK5vYWT3oE71GU+a2rU4nmNCdY5pY+wZCPG63/mroeU5XWGVoxd1Riote7BSVFht1tpWmxXK0q542w8jhRbMufrHo3fKCia3IRbj7Xni4Y3w1MrPLlcRzHlZmEGIRwLguysgBGhUMC2c7b6WBFjc3Fa7Gc0MThlMvQhwBdyjBgAPrkNZnI26DZfboK9K5Gmc50dAoQgJZSt0tppa1tCBbhWzpdOVqamTwu5Y8SfWpGOUWG07T/SPmfyez5V5jyZ2OGMYRiTlYspF9qqQpGXgNNNN1aDE81cYm3DsRxQq3oDf0rhcL/R3meNaapIR9Y7B6ncPn4VdJhHU/pEaPiZFZLDj1gKskkBtb3Rs/E9prN54aWE31O+lKqikmw31RZiRaGQ8UZR/Dr6WH71cnXW49rowGwKQO3Q6+J1rkqz+aXtciEkAbTXTc2OaM2OYZOph00MpGhN+tkH1mJ8BpfZY9BzI9nTvafGAohGkOx2B/wC4dqD9kanfbYfV4IVRQqKFVRYAAAADYABsFdMNLe71xy1NuIwOQOQoMJEIoEyj6zHVnP2nbefQbrVs6Ur07bOJSlKBSlKBSlKBSlKDXlp+kkAVcuX9GTaxa2lyDfbe+my1jxjaXEgqFQEE2u+XMBYm7BWA3buzbc5aUoLJsTicqkRoC5Ate5XMFOpJF7XbX9nYb2qcNiLG4UnOQLaDJksGN2+3YkcNNaUoLDLigv6uMt3kDdsF+07/AKvbokkxV9FSwtr2XNx724W19DspSgkZsQSlgiqQhbeR1rut766WF7bydLAGEviwW6kZGbq62OXUXPboG/ftuvVaUFOlxeg6NNFNze921sALj9knZbUa7amxD4gouRVDfWudNlurt3m/7tt9KUEcz4hetZSBEL6j9YDdtOFu3y21bDLiuoSiWIuw3rdhp725b7L7ey5UoKySYoE2jRhme2uxfqC2nj4a69W+OTE63jjHWta51Uk9a/ZobW118VKCTk95yT0qKotsXXXvv+e3dnUpQKUpQUIrX4rkLDSavhoyeOQA/wAQ1pSmxu1OJ5i4RvdEkf3XJ9HzVrZ/Z9YHosTt+2lzbeLqRa/G3HjSlYuGN8NTPKeWkx3MXGBWyrHJobBXsdn7YUDzrfcyeYEeFyzTWkxG7ekZ/YB2n9o+Ft6lPRFudrtqUpW2ClKUClKUClKUClKUClKUH//Z"/>
          <p:cNvSpPr>
            <a:spLocks noChangeAspect="1" noChangeArrowheads="1"/>
          </p:cNvSpPr>
          <p:nvPr/>
        </p:nvSpPr>
        <p:spPr bwMode="auto">
          <a:xfrm>
            <a:off x="155575" y="-1995488"/>
            <a:ext cx="62674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MTEhUSEhAWFhUVFxoZGRgXGBcWFxcXFhUZFhgWFxUbHSgsGB4lHRUWITEhJSkrLi4uFx8zODMsNygtLisBCgoKDg0OGxAQGi0lHyUtLS0tNy0vLS0rLS0tLS0tLS0tLS0vLS0tLS0tLS0tKy0tLTItLS0vLS0tLS0tLS0tLf/AABEIALcBEwMBIgACEQEDEQH/xAAbAAEAAQUBAAAAAAAAAAAAAAAAAwECBAUGB//EAEcQAAIBAgMDCQQGCAUDBQEAAAECAwARBBIhMUFRBQYTImFxgZGhBzKxwRRCUnLR8CMzYoKSosLhFSVDsrMkU/Fjc4Oj0hb/xAAYAQEBAQEBAAAAAAAAAAAAAAAAAQIDBP/EAC0RAQEAAQQBAwIFBAMBAAAAAAABAgMRITFBEhNRBDIiYXHB8IGRobEUQuEF/9oADAMBAAIRAxEAPwD3GlKUCsflBpBFIYgDIEbIG0BfKcoJ3C9qyKixcRdGVXKFlIDC11JBAYX3jb4UHmPMDnDZnOP5RxS4qKF3nw2JjSNFCatLEFQXUKrbDsN7VsuTvaVDiT0XRPF00EskLCWF3YRoXIKozGGTL1gGG7stWZheYRebpsfjZMYwikhQNHHEqxzKVkuEHWYqSL9p7LU5B5g/RgU+lB4hE8aA4eBZFDrkBadVDOQCRuvfW9BrOSefiw4fAQpHPiJcRCXUzzRI7KrEWaZyoeQnQKNdl+NZ/L3tHGGlxUQwM0owfRGZ0aMKiTIrBrMQSetaw+yTcCouUfZt0uEgwP00jDxIEKmCF3azls6SMLxMQQtxfQbKz8ZzBjf6f+ncfT0gRtATGMPH0YIJ94kbb0GuxvPtZY8bC8GJwzJg2xKMGRZXgIsJYyCeje5FgdR2EVLgeepWPCYfDYXEYyd8JFOwLxqyxMqgPNK5ALngNvjWZyhzDjlkkkM7gyYA4EgKLBC1+k+92bKx5PZ+yNBLhMfLhpocMmGZxHHIJYo7WzRvoG0291BJzv5Umw+O5Ok6UrhpXlimTTKWMRaInTaCG2fZFcHyTzvx8kBw7zuMRicXhOicAXjw+MjM3V02KsbC+u016fz15qpyjhhh5JGQq6usigZlZbi44XDEeNYS8woBjsPjlkYfRoViWIAZGyI8au3aFkNu4UEEvtCjTHLgXgszyNEjCeCRs4vl6SJGLRBtLFhfXUCqYD2ixSjC2gdZMTLNEY2ZQYfo1zKzngq2aw41i4D2ZrFLG4xshjixZxUcZjj95tWDy2zPwBJ010O7acmcw4IcdiMaGZunD/ojbIjTZOmde18gue2gwORfabBiJooxCypP0nQvnjZm6MFjnhVi0WYKcuYa6ca2fMjngOUVaSPDlIh7rGSJ2JzEZXjRiY20vZtxFr1g83uYP0N16PF3hjzZEbDwGRcwYAHEZcxClrjYdLXtpWVzW5l/RcTLjJMSZppUEZKxRwKVDZszJHo7kgdc0HnfOPndiY8Tj1TlGdJ48THFhIRGjQvnIukjMlhpfa43nWu652c/xycVGIgBGRC5WaEPdjlbo4GfO4U77Adu2r+UPZ9FNHj43ma2PkSRjYXjaMgrl47BtrB5Z9mQxEmIc46RRi44knAjjYu0CqqsrtcopyAlRt420oKc8+fByY3DYSCaRoMMXlnjZUGHMsRaNxmYFiBZurqLHaQbY3NLllmmwKvNiXkbklZipkUwyHNq7htTKSPeJtbhrfZcqezsSSzPFjpYFxUKw4lEWNhMEj6NTdgej6uhtt11FyavHs6i6gOIksvJ5wGgUEo17yX3Nrs2UGFB7TRL9Jiiw18RDh2nVVmgmRgpAIaSN7Blvcre9gbHZVvJ3tHZcFhZsThrT4okRp0kUaSBUDtNnZ7RRi9rN1r20N6yuQfZysDh5cW82XCNhAvRxxKISdLZfrW2sbkkk1Ens0/6eCFsc7SYR3OHlaGIiON1CmF4mBEq9W9zrfhsoNxyZzuGKwEuLw8JLxdIpiLISJYtq5wcrDYQQbEGuK5lc75cNgsPNiY8XiZsfK4XNIsmZgt16JL/AKNCerlNrZSdlei8k8iGLDNh3lDl8+Z1ijhHXFtI4wBoLDjoLmtRg+YiRx8nxidiOT3ZlOUfpM19G4bd1Bicpe0XommC4CaQYVI3xRVox0BkXNkAZh0rLre2gsaryx7R0iZ1hwcuICYZMWXQoqCBwSXJY6WFjbUm/Yau5c9nwmmxDxY2WCPGhRio1VGEmQWBRmF4yRcG173NZcvMaImfJIyJNghgggAIjjVSqspO0gHfwoI+b/PxcTiUgOEmhE8JmgkkyWmjBFzlVjk23AO7hpWNNzrxX+MPgBhf0C4fpM4KhxdgOmJLe4NVygZr67K2PJ3M1IpcHKJmJweGOHUEDrqVC5m4HTZV+P5ql+UE5QjxLRsIehljyqyyx5iwFzqhzEG4+yNmtw4v2Y8+pBhsDDiosQ/0l5Y1xcjhw8gkchNWLWAstzbUWAIF63sPtPw7YhIhGeikxH0ZZukiJMtyoJgDZxGSLByLVPyd7PI4oMBCMQ5GBnaZSVW7lnZsrcB1iNKt5K9nww8+eHEgQdKZehfDwOQS2Yqs5XMq32bxYa7bh29KUoFKUoFKUoFKUoFKUoFKUoFcFj+d2NOPxOCwuHwzDDrExaaVoyRLGG0AU7CSPKu9rgTzCjn5UxuKxmGilhlWEQ5jcgpGFe6/V1HpQb/lHnlgcPKMPiMZFHMbXQt7txcZjsTbfrEbam5W51YPDSJDPiUSSS2VNSxzGynKoJAJ0BNcJy/zOx5PKOHhhgkh5RkR+nkkytBlILK0eUl7WOWx029lbHCc38bguUJMRh4Y8VFiIsPGzPJ0UsXQRiMnUHMGC5iBtNuFyHVSc6cGqSyHEKEhl6GRtbJLcLkOm25A8auPOfCfSfof0hDiNnRi5IOUvYkCwOUE2JvYV5vytzJ5RKY/CxRQtDicZ9LWVpcrdaRWMQjttFtpIGh23Fb2Pm/jF5WOIgi+jwPIWnb6R0keJXLYH6Lk/RybOtm40HV8vc5sJg8v0rEJFnvlDXJa20hQCbDS52VyvPb2hrA+Ehwk+HzYrr9LLneJItQrkRkE5mBUa7VNT85uQ8WvKK8o4WGLEXwpwzRSSdEVvIXEisVII1IK6Hbx01XIPMHE4Y8jgsjjBHEtMQ1gDiBdQgI6wBJF9OO+g7nlvnHhsGFOKnWPPfLcMScgBYgKCbC4ud1xUOO534GFI5JcXEqSoXjYt1XVbXKkbfeGm3WtJz+5Ix08sH0e74cK4liGIfC3ZhZHeRASyDXqj51o+a3MbFQtyOZljIwQxnTdYNYzlzFl+17y91B6FhOWIpsOcTh5FljKsysp0OW9x2aixFcnzF54YvHCKaSLCxwSK5OWZmmGTMP1RHFeOyszmLzemwuBnw8qqGeWdkCkEZZPcHZ3VzXMfmjjMHGsf+HYSOYRSr9MEgaUM6uUJTJ1hmKKRfYPCg7nk3njgZy6w4pHMaGRh1gejG1wCBmXtFxWr5a9pfJ8GHfELOJgpjGWLUkygsgubAdUMx10Cnurk+ReZnKPTrNiE64wk8Lu+LfEPJJIpyvZhaJCToq7N9bTFcyJzzfXk+NI1xIVCRcBWdJhIbuBqSAdTvO6gysV7SII8esck8K4J8GJ0lObM0hnMYVddRYE2C30JvYV0nKXO7AwRxSzYuNEnF4mJvnFgcygbRqLnYLi9c4/N3Ez49sZNBGok5MbDlM4fLO0hbLe2oym2btrUcm80Mfhf8Nnjhhmkw0EkEkTy5AudyRIkmU7m10vYWsb6B3eG52YKRY2TFIyzSGKMi5DyDaim23UUl51YNUlc4lcsMvQyHrHLLe3R2A1a+lhevKea3ImKmwGHmwyRPLhOU5ZTEW6NGANmVGI01ta+7yO3HNPlVIMSYyiyYjlAYmRIpzGZIHBMkKT5bocxAzWGgv2EOi5y8+lWDCT4GSKZJ8bFhnJzHKHDltAVKuMq7eOyt4/OzBBJZTikEcD9HI2uVZP+2DbrN2Lc7ONebH2c4xsM0JVYy/Kq4vqzs7JD0bK1pnF2kUsOsRckXrIk5h48YOPCLktgcX0uHZJOhaaEl9GZV/RTDNfPa2vZch6dyPyxBio+lw8qyJcrddzDarA6qRcaHXWs6uV9n/Ir4eOZpYXikmlzsHxP0pmOVRnMmRdTqLa7BrXVUClKUClKUClKUClKUClKUClKUClKUClKUClKUClKUClKUClY2Ix8SGzyKp4Ei/lV8GLjf3JFbuINTeCalKxuU4WeGRENnZGCm5FmKkA3GzWqMmlaCWHGBnETrlFgoJGn6JxfUE++0bWO5Tt3yQ4XEojgOS2dCtypAUBQ63IuLkNrr71xfZQbulaEQ40lBntsEhuh1JOYoMugFly3voTfUa5vI4nsxmJ1tlBy3Gpv7oFltlsDc6GgzooVUWVQo22AAF+OlX0pQKUpQKUpQKUpQKUpQKUpQKUpQKUpQKUqOedUF3YKOJIHxoJKVqpecOHX/Uv3KT62q1OcmHP1yO9T8qz68flPVG3pXN8p87Y0/VjOeJuB5bTWqPPeQ6LGt+4n51jLWwnG7NzxjtpZAoLMQANpJsB41jQ8pwscqyqTwvt7uNeectcpzSgF2NuA0A8BWshkc6KSfh41wz+rmN22Yurzts9R5R5aihYK1ySL2UA2HbrWFPzpiA6qsx7go8T/auK6OYjVx5irBh5ftJ/JWL9Vl4i3O/Dpn52uD7iAcNb+d/lWv5Q50u97Oyjggt/Ne5rBTDfsBu65+BqUwEEDo1BbZcfiaxdTPKdkmd6/wBMBHLnRiP3R/8AqsmFSpvnNxsIFiO43rO+jHrgWJT6uUdYbbiph0YKOoFiDp8xWJvO7XXH6bLu8JI+cEwFulv3op+dbDB85HJUOmbMbAgZdfEkGtE4Kt1LkBrqbHS46y23jb51SWRjcBCATffoeI4a6109zLxk1thjecv8O45MbMrSf9x2bwHUU9nVRT41m151JjJTtdh3XX4UXlGUbJn/AIm/GvVNeOVzm70WlefLyxOP9ZvQ/GpBzhxA/wBW/eq/hV96HuR3l6oWrhhzonG9T3r+FSLztk3oneL/AAvV97FPcjtM9VDVyEXOZ2+op8SvxuPWpRzqINjB/Pt7urWvcm29SauNuzrKVzac7E3xN4EH8KmXnVDvSQeC/jT3Mflv1RvqVpl5ywcWH7p+VSrzgw5/1fNW/Cr68fld42lKgwuLSQEo2YA2Pftt6jzqetKUpSgUpSgUpSg1vOLFvFhpZI7ZlFxcXG0X07r152nKglN3Y5z9o3v3GvQOdi3wWJ7IZD/Chb5V5BXHVjeOnM5y6eqqt9K0GHxkgsqm/YdayW5WYaAKeJ1F/XZXnsvUc/8AjZNs6LvGb0FWooGxVHhf41rF5X4p5H+1Sryqm8MPL8az7c8s3Sz+GyGumUG/Z8qqYbWvYDNbZax7Ru/vWXhZ1mhvmtY6NvVhvNYmL5Siv1nGYizgao1thvuNc+N+I9M0MMZvlWQ+ECkZjoTtGgF9nrpUsmGyrmQar7yk7RvrX/4qhXL0ikdrKaLMDsCnxJ+da/Enu6WH24s7p47EDqnarAag7bGo8Riw65SOGo2g9mysYv2CtfyhiXBDoAVCOdASC2mW9j37xSY71i/UZ2ccRtZZs1rts32sfO9R2H2vQ1q/pU+v6EX61tG1t7gtm6l9ut7WtVOnn06ijVdgJ0zR5jYkbVaTS1xl379TG/zZwytyu9raZB9oev4Uydo87fGsLk95W/WBV0Glm94k3F77rcNbg3rMZDt3cRqKl4u27K6zDj4HT0q3pj9o+dRM9qjbEk6EZvj5jWnp/LdLlImM57PIVC84+z5EiqjDM2zTsY/A/jVPoVj12At+d9ejD6XPL/rt/h58/qcZ5/de0ajaTm4HQfxf+KtzEaZQPD8atxLhmFt2/jU0PA6j4d1XWy9vOzTvE/v/AHTSx9eMuc5/nhGSTtNSxkju4bvKqsljWHjuVIof1kgB+yNW8h8643L183l6MMNuMYz7A7PL8KjkcKLsQAN5Nh51yeM53vf9CgX9ptT/AAjQetaTHTvL+kZ2biCb5CeA4cD4d+Zw9GOhb3w6zHc6IU0S8h7NF/iPyBrnsdzjnk0DdGvBND4tt8rVqKVp3x0scXtPsdH/AELHjO5/lSu6riPZAP8AoO+V/kPlXb17MPtjnl3SlKVpkpSlApSlBgcvJmw044wyDzQ14zXt+MS8bjirDzBrxHCWIDHYAD38B4/jXHVuzvo+Uh6otvYa9gO7x+FqiqrNc3O01SuMjsVIiC2Ztm4bz+A7apEg2nYPU7gKtdyTc/8AjsFO+BcyPLZU2i5VRs6qkkW7QD2+NX9EGiWVCSLlXB2o9zbwIHmrCo4ZWRgysVYagjQg8Qa2UhSNvpBU9FN1J41sMj6En9nYGXuA0Cm+ptJsltaxEJ2C/wCd/CrjAv1mXwGb+3rV2KbrMAbqGNraC19Dbuq1YiRe2nE6DzNZ583ZVVKjYW9F+Zq9JgNA8ijsNx5XFWdGN7r6n4CnRjc6/wAw+IrO07PG3hkLiX+rN4MAPUgj1qpx0q7fUDXy21itCQL2uOI1HmKokhGzZwOoPhV/Tli6eHwzF5VfeF8iPnUi8sEfU8jb5VhZA3u6H7PH7p+XxqKrxWbo4fDatyip6xUgbwLaH8D+d1XDliJR1VN+4epvWpRrG/mOI3irZYbHTYdR3fnTwr1aH1E0cLjMfxeK8Ov/APP93UmXq/D8f+tkeUg21z3WIFTxTI2mcXA0vt03VpAlXrpqNorzZ75828u+P0eGPTeJIgF86243FvOtbjuc0KaJeRuzRf4j8r1ruWlHRMwGhF+45hcfncRXMVjw1PpsZeW8xnOCWYZQ/R7gF0Da7C20HxseytIykEgjXffbftqlTr1xb6wGn7QH1T2jd5cKz07zGTpBV8UhU3HiNxG8HsqylaVJMgFiPdOo+YPaPztqOpoNQU46r94bvEad9qhqT4Ht/sjH+Xr/AO5J/urtK432TD/Lk+/J/vNdlXtw+2PLl3SlKVpClKUClKUCvC1XKiIdtgT32sB5a/vV7pXiGOv0sl9odh5MR8q46s6dtHuoaqq3NhtNUqSLQFvAd5/tf0rlencmYbBsHqd58fgBUdUqSFRqTsXXvO4fndep1BcvVF/rHZ2Dj38PPhVigtddx2jcbX1bzO3jVDdjxJPmTV8jWGUeJ4n8B/epzP1EcThDkHWI1DHeOwHhoLnsOl6vAZjvJ8/M1a8IsGO3ao+Z4KdnE7uNUE5cDd+zwOwi3Htp+gk6Hiyjxv8AC9Oh4Mp8bfG1OgbfYd5APkTToDuse4gnyBpv+YoVZTvB3HZ5Grs4b3tD9ofMb+8etWpIV08wdniKqyAi67to4do4j4Uv5i10INj/AOe0Grz1hf6w/mHHv+PxpG1+qdm4/ZP4cas1U8CD5EU/2KVIuqkb11HdvHwPgaTDYw2H0O8fncRVsb2IP5I3ireZuLaVdKliR5do3Hyq2rvuIscpaGRRqbXHeDqB3i/kK5auk5T/AFT91aMnOCfrjX7wG394eo7tcZcJWPVVNjcbRVKURNiBqGGxhfuOxh5+hFQ1MuqEfZIPg2h9QlQ1IKqxBBG0ajvFSYlQGNth1HcwzD0NRVNiPqnig9CV+VPI9u9lI/y2L70v/Kwrr65L2WD/AC2Hvl/5nrra9uH2x5cu6UpStIUpSgUpSgV4pystsROOE0v/ACtXtdeN840ti5x/6rH+I5vnXPU6ddLtrqkk0VR3nzNvgo86jqTEbbcAB5KK897ehHUj6Ko49Y/AfAnxqKpcT7xHCw8hb5UvcCPQFvAd52ny+IqkKjUnYPXgPzuvVZNijsJ8SbfBRRtFA43P9I+DedT9xTVm7T+fACqE5SSmi/XY6dzX3DdbaR3Wq4aL2sbeAsT5kjyqRlGqn3U2/tMdPx8BUqrUQbArN3aeljR0A2qy9+o8rCrM9uo5J3qo0AXhv1Fx4EXN71JEdykg/ZOob0GvhU5/n8/YGOwPqDsYa27jv7j6VGQVPaNQR6EVjwcoqQtwQJADbU5SQcupA16p8N9XNihlsQQVa3cCbam9tCf5q1JYm8TzKNGGw7uBG0fncRSTVQ28dU/I+Wn7tE1VhwsfXKfiPKkWxh2X8QfwvTr+ikeqsPEeG30J8qjqTDe8O0289PnUVWdolk1VTw6p8NR6G3hUdSRahh2X8V/sWqOk+Bjcpfqn+6fhXOIxBBG0G4ro+Uf1Un3G+Fc1TJm9pcQoDabDYjsBF7eGzwqKppfdQ/eHkc39VQ1idCbD/WHFD6EN8qhqbDbW+43+01DSdhU0+xPuf1NUNTYraBwVR/KCfU0vY9z9mA/y2D/5P+Z66quY9mg/y3D9z/8AK9dPXtx6jy5dlKUrSFKUoFKUoFeQc71tjsQP219YkPzr1+vJ+fC2xsvbkP8A9Sj5Vz1OnTS+5oTUuJ9499RVLiNt+IU/yivP5elFUuJ99vvH41FUuI96/Gx8xenkJ933RSXYv3f6mpJ7qnvHkb/1UOqA/ZNvA6j1zVJ4F6/6fC/9Wvpag2G+5xf1/vViaqRvGo7rdb4A+BqTNfrbQdGG8Hj56+YrNVDiEuxv7wJIJ1APHyJ86tgbMRbbe2mnWB4fnjWTkvuzgbCu23Aix9R41E6ZLtlyA6MzHW1tqiw8bDZv0puu/GyksKkHqr7xC6D3bG4HZqNKPh0vJZF8hucW8gKlDDRty+7fe3Hz1PgKjbRbb218Bs87k+VJuhD9b7vzFINp+63+00XRSeNh5an+nzpHsY9gHiT+ANavlFIPeXvHxqxttSYf3geGv8Iv8qiq+RLhveHabeB0NRVLh/evwBPkCaip5GPyl+qk+43wNc1XTcofqpPuN/tNczSs1K/uL95vgn4VFU0+gVeC/wC4lvgRUNYnQmh91z2AeJYfIGoambRAPtG/gug9S3lUNILo0zELxIHmbVdO+ZmbcST4X0q7D6Zm4Cw+82g+Z8K6XmbzImxpDteLD73tq/ZGDt+8dB27Kslt4S2ScvVPZyP8tw33W/5GrpKxeTMAkESQxCyILKLkm3aTtrKr2ybR5r2UpSqhSlKBSlKBXEc7+a0885mi6MqVUWLFWuL3t1SDu3iu3pUs3WWy7x4/iebeLT3sK9v2csnohJ9K1mJJWyyKUIAHXBQ6liNGAtvr3OsHGOqSKzkBGVlJYgAm6soN+zP51zulHSateL1K2qg/Z08DqP6vSvUcRyNh5vdwcYv/AKjJ0Z8AtmbxyjtrD/8A4DDa2aUEggkPcam+isGAtu36ak1m6V8NzWjzqHUFeOo+8N3jcjyqkT227Dofx8NtdriPZ4dseK8HTX+INp5VrsdzKxY6yrG53hHtc8RnC7axdO7tTUxc2wKntGoI9COypFN9UNjvXce6+0dh9azJuSMTGLSYWW3FUL5e26XFu/TurXvFY2Bv2DaO9dorFny3LFzEfWQg9ht6EUUr9VCx7Tf0A+dWrMw0DHuv8qNMx0LG3fp5VPTVUXqmzkH7CjcB9U20FuA1t4mqgFj2n837BVr4YkanLvBPHiBtPhxos4IsotrZr7SRx4DeB3Gr+iLpWGwbBoPmfGqy6ALv2nvO7wHxNVQZRmO36o/qPZ8ajVSTbefzcmgvTRSePVHxPyHjUdXysNg2DQdvE+NR1Z8iWPRWPcPM3+APnUdSTaALw1Pef7W9ajpPkQY39W/3G/2mucgQE6+6NW7uHednjXS4lMyOOKtt2DqnU1zcsgtlXZtJ3seJ4DgKmXwiyRyxLHaTeqKpJAG06DvNUqaHQF/BfvEanwHqRWeoimJYZrA6DqjuG/xNz41GqkkAAkk2AGpJOwAbzWXyRyVNiZBFBGXc+Sj7TH6o7TXtPMzmNDgwJHtLORq5GidkY3fe2nsGldMMLWcspHO8y/ZzdVlxy6XzLDxJ2GXw+p332kV6ciAAAAAAWAGgAGwAVdSvTjjMZw89yt7KUpWkKUpQKUpQKUpQK03OB8SuVsOCwAYsq5LtkKyBAX0GcI8XZ0oOlrjc0oOeixmNHV6FXtZcxGXMwvmYnNaxCGxA2ypoLMKuZ8W3QPlS4zZhkawJlRFazMCLRtKba3tt2Vv6UHPrjMay3ESKbbCh2nILD9J9Us/W2Nk0AuDWx5KnlbMJVAtlykKyXuoJuGJNwb9moFyQbZ9KBSlKBUc0CuLMoYcCAR61JSg1eK5vYWT3oE71GU+a2rU4nmNCdY5pY+wZCPG63/mroeU5XWGVoxd1Riote7BSVFht1tpWmxXK0q542w8jhRbMufrHo3fKCia3IRbj7Xni4Y3w1MrPLlcRzHlZmEGIRwLguysgBGhUMC2c7b6WBFjc3Fa7Gc0MThlMvQhwBdyjBgAPrkNZnI26DZfboK9K5Gmc50dAoQgJZSt0tppa1tCBbhWzpdOVqamTwu5Y8SfWpGOUWG07T/SPmfyez5V5jyZ2OGMYRiTlYspF9qqQpGXgNNNN1aDE81cYm3DsRxQq3oDf0rhcL/R3meNaapIR9Y7B6ncPn4VdJhHU/pEaPiZFZLDj1gKskkBtb3Rs/E9prN54aWE31O+lKqikmw31RZiRaGQ8UZR/Dr6WH71cnXW49rowGwKQO3Q6+J1rkqz+aXtciEkAbTXTc2OaM2OYZOph00MpGhN+tkH1mJ8BpfZY9BzI9nTvafGAohGkOx2B/wC4dqD9kanfbYfV4IVRQqKFVRYAAAADYABsFdMNLe71xy1NuIwOQOQoMJEIoEyj6zHVnP2nbefQbrVs6Ur07bOJSlKBSlKBSlKBSlKDXlp+kkAVcuX9GTaxa2lyDfbe+my1jxjaXEgqFQEE2u+XMBYm7BWA3buzbc5aUoLJsTicqkRoC5Ate5XMFOpJF7XbX9nYb2qcNiLG4UnOQLaDJksGN2+3YkcNNaUoLDLigv6uMt3kDdsF+07/AKvbokkxV9FSwtr2XNx724W19DspSgkZsQSlgiqQhbeR1rut766WF7bydLAGEviwW6kZGbq62OXUXPboG/ftuvVaUFOlxeg6NNFNze921sALj9knZbUa7amxD4gouRVDfWudNlurt3m/7tt9KUEcz4hetZSBEL6j9YDdtOFu3y21bDLiuoSiWIuw3rdhp725b7L7ey5UoKySYoE2jRhme2uxfqC2nj4a69W+OTE63jjHWta51Uk9a/ZobW118VKCTk95yT0qKotsXXXvv+e3dnUpQKUpQUIrX4rkLDSavhoyeOQA/wAQ1pSmxu1OJ5i4RvdEkf3XJ9HzVrZ/Z9YHosTt+2lzbeLqRa/G3HjSlYuGN8NTPKeWkx3MXGBWyrHJobBXsdn7YUDzrfcyeYEeFyzTWkxG7ekZ/YB2n9o+Ft6lPRFudrtqUpW2ClKUClKUClKUClKUClKUH//Z"/>
          <p:cNvSpPr>
            <a:spLocks noChangeAspect="1" noChangeArrowheads="1"/>
          </p:cNvSpPr>
          <p:nvPr/>
        </p:nvSpPr>
        <p:spPr bwMode="auto">
          <a:xfrm>
            <a:off x="307975" y="-1843088"/>
            <a:ext cx="62674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8" descr="data:image/jpeg;base64,/9j/4AAQSkZJRgABAQAAAQABAAD/2wCEAAkGBxMTEhUSEhAWFhUVFxoZGRgXGBcWFxcXFhUZFhgWFxUbHSgsGB4lHRUWITEhJSkrLi4uFx8zODMsNygtLisBCgoKDg0OGxAQGi0lHyUtLS0tNy0vLS0rLS0tLS0tLS0tLS0vLS0tLS0tLS0tKy0tLTItLS0vLS0tLS0tLS0tLf/AABEIALcBEwMBIgACEQEDEQH/xAAbAAEAAQUBAAAAAAAAAAAAAAAAAwECBAUGB//EAEcQAAIBAgMDCQQGCAUDBQEAAAECAwARBBIhMUFRBQYTImFxgZGhBzKxwRRCUnLR8CMzYoKSosLhFSVDsrMkU/Fjc4Oj0hb/xAAYAQEBAQEBAAAAAAAAAAAAAAAAAQIDBP/EAC0RAQEAAQQBAwIFBAMBAAAAAAABAgMRITFBEhNRBDIiYXHB8IGRobEUQuEF/9oADAMBAAIRAxEAPwD3GlKUCsflBpBFIYgDIEbIG0BfKcoJ3C9qyKixcRdGVXKFlIDC11JBAYX3jb4UHmPMDnDZnOP5RxS4qKF3nw2JjSNFCatLEFQXUKrbDsN7VsuTvaVDiT0XRPF00EskLCWF3YRoXIKozGGTL1gGG7stWZheYRebpsfjZMYwikhQNHHEqxzKVkuEHWYqSL9p7LU5B5g/RgU+lB4hE8aA4eBZFDrkBadVDOQCRuvfW9BrOSefiw4fAQpHPiJcRCXUzzRI7KrEWaZyoeQnQKNdl+NZ/L3tHGGlxUQwM0owfRGZ0aMKiTIrBrMQSetaw+yTcCouUfZt0uEgwP00jDxIEKmCF3azls6SMLxMQQtxfQbKz8ZzBjf6f+ncfT0gRtATGMPH0YIJ94kbb0GuxvPtZY8bC8GJwzJg2xKMGRZXgIsJYyCeje5FgdR2EVLgeepWPCYfDYXEYyd8JFOwLxqyxMqgPNK5ALngNvjWZyhzDjlkkkM7gyYA4EgKLBC1+k+92bKx5PZ+yNBLhMfLhpocMmGZxHHIJYo7WzRvoG0291BJzv5Umw+O5Ok6UrhpXlimTTKWMRaInTaCG2fZFcHyTzvx8kBw7zuMRicXhOicAXjw+MjM3V02KsbC+u016fz15qpyjhhh5JGQq6usigZlZbi44XDEeNYS8woBjsPjlkYfRoViWIAZGyI8au3aFkNu4UEEvtCjTHLgXgszyNEjCeCRs4vl6SJGLRBtLFhfXUCqYD2ixSjC2gdZMTLNEY2ZQYfo1zKzngq2aw41i4D2ZrFLG4xshjixZxUcZjj95tWDy2zPwBJ010O7acmcw4IcdiMaGZunD/ojbIjTZOmde18gue2gwORfabBiJooxCypP0nQvnjZm6MFjnhVi0WYKcuYa6ca2fMjngOUVaSPDlIh7rGSJ2JzEZXjRiY20vZtxFr1g83uYP0N16PF3hjzZEbDwGRcwYAHEZcxClrjYdLXtpWVzW5l/RcTLjJMSZppUEZKxRwKVDZszJHo7kgdc0HnfOPndiY8Tj1TlGdJ48THFhIRGjQvnIukjMlhpfa43nWu652c/xycVGIgBGRC5WaEPdjlbo4GfO4U77Adu2r+UPZ9FNHj43ma2PkSRjYXjaMgrl47BtrB5Z9mQxEmIc46RRi44knAjjYu0CqqsrtcopyAlRt420oKc8+fByY3DYSCaRoMMXlnjZUGHMsRaNxmYFiBZurqLHaQbY3NLllmmwKvNiXkbklZipkUwyHNq7htTKSPeJtbhrfZcqezsSSzPFjpYFxUKw4lEWNhMEj6NTdgej6uhtt11FyavHs6i6gOIksvJ5wGgUEo17yX3Nrs2UGFB7TRL9Jiiw18RDh2nVVmgmRgpAIaSN7Blvcre9gbHZVvJ3tHZcFhZsThrT4okRp0kUaSBUDtNnZ7RRi9rN1r20N6yuQfZysDh5cW82XCNhAvRxxKISdLZfrW2sbkkk1Ens0/6eCFsc7SYR3OHlaGIiON1CmF4mBEq9W9zrfhsoNxyZzuGKwEuLw8JLxdIpiLISJYtq5wcrDYQQbEGuK5lc75cNgsPNiY8XiZsfK4XNIsmZgt16JL/AKNCerlNrZSdlei8k8iGLDNh3lDl8+Z1ijhHXFtI4wBoLDjoLmtRg+YiRx8nxidiOT3ZlOUfpM19G4bd1Bicpe0XommC4CaQYVI3xRVox0BkXNkAZh0rLre2gsaryx7R0iZ1hwcuICYZMWXQoqCBwSXJY6WFjbUm/Yau5c9nwmmxDxY2WCPGhRio1VGEmQWBRmF4yRcG173NZcvMaImfJIyJNghgggAIjjVSqspO0gHfwoI+b/PxcTiUgOEmhE8JmgkkyWmjBFzlVjk23AO7hpWNNzrxX+MPgBhf0C4fpM4KhxdgOmJLe4NVygZr67K2PJ3M1IpcHKJmJweGOHUEDrqVC5m4HTZV+P5ql+UE5QjxLRsIehljyqyyx5iwFzqhzEG4+yNmtw4v2Y8+pBhsDDiosQ/0l5Y1xcjhw8gkchNWLWAstzbUWAIF63sPtPw7YhIhGeikxH0ZZukiJMtyoJgDZxGSLByLVPyd7PI4oMBCMQ5GBnaZSVW7lnZsrcB1iNKt5K9nww8+eHEgQdKZehfDwOQS2Yqs5XMq32bxYa7bh29KUoFKUoFKUoFKUoFKUoFKUoFcFj+d2NOPxOCwuHwzDDrExaaVoyRLGG0AU7CSPKu9rgTzCjn5UxuKxmGilhlWEQ5jcgpGFe6/V1HpQb/lHnlgcPKMPiMZFHMbXQt7txcZjsTbfrEbam5W51YPDSJDPiUSSS2VNSxzGynKoJAJ0BNcJy/zOx5PKOHhhgkh5RkR+nkkytBlILK0eUl7WOWx029lbHCc38bguUJMRh4Y8VFiIsPGzPJ0UsXQRiMnUHMGC5iBtNuFyHVSc6cGqSyHEKEhl6GRtbJLcLkOm25A8auPOfCfSfof0hDiNnRi5IOUvYkCwOUE2JvYV5vytzJ5RKY/CxRQtDicZ9LWVpcrdaRWMQjttFtpIGh23Fb2Pm/jF5WOIgi+jwPIWnb6R0keJXLYH6Lk/RybOtm40HV8vc5sJg8v0rEJFnvlDXJa20hQCbDS52VyvPb2hrA+Ehwk+HzYrr9LLneJItQrkRkE5mBUa7VNT85uQ8WvKK8o4WGLEXwpwzRSSdEVvIXEisVII1IK6Hbx01XIPMHE4Y8jgsjjBHEtMQ1gDiBdQgI6wBJF9OO+g7nlvnHhsGFOKnWPPfLcMScgBYgKCbC4ud1xUOO534GFI5JcXEqSoXjYt1XVbXKkbfeGm3WtJz+5Ix08sH0e74cK4liGIfC3ZhZHeRASyDXqj51o+a3MbFQtyOZljIwQxnTdYNYzlzFl+17y91B6FhOWIpsOcTh5FljKsysp0OW9x2aixFcnzF54YvHCKaSLCxwSK5OWZmmGTMP1RHFeOyszmLzemwuBnw8qqGeWdkCkEZZPcHZ3VzXMfmjjMHGsf+HYSOYRSr9MEgaUM6uUJTJ1hmKKRfYPCg7nk3njgZy6w4pHMaGRh1gejG1wCBmXtFxWr5a9pfJ8GHfELOJgpjGWLUkygsgubAdUMx10Cnurk+ReZnKPTrNiE64wk8Lu+LfEPJJIpyvZhaJCToq7N9bTFcyJzzfXk+NI1xIVCRcBWdJhIbuBqSAdTvO6gysV7SII8esck8K4J8GJ0lObM0hnMYVddRYE2C30JvYV0nKXO7AwRxSzYuNEnF4mJvnFgcygbRqLnYLi9c4/N3Ez49sZNBGok5MbDlM4fLO0hbLe2oym2btrUcm80Mfhf8Nnjhhmkw0EkEkTy5AudyRIkmU7m10vYWsb6B3eG52YKRY2TFIyzSGKMi5DyDaim23UUl51YNUlc4lcsMvQyHrHLLe3R2A1a+lhevKea3ImKmwGHmwyRPLhOU5ZTEW6NGANmVGI01ta+7yO3HNPlVIMSYyiyYjlAYmRIpzGZIHBMkKT5bocxAzWGgv2EOi5y8+lWDCT4GSKZJ8bFhnJzHKHDltAVKuMq7eOyt4/OzBBJZTikEcD9HI2uVZP+2DbrN2Lc7ONebH2c4xsM0JVYy/Kq4vqzs7JD0bK1pnF2kUsOsRckXrIk5h48YOPCLktgcX0uHZJOhaaEl9GZV/RTDNfPa2vZch6dyPyxBio+lw8qyJcrddzDarA6qRcaHXWs6uV9n/Ir4eOZpYXikmlzsHxP0pmOVRnMmRdTqLa7BrXVUClKUClKUClKUClKUClKUClKUClKUClKUClKUClKUClKUClY2Ix8SGzyKp4Ei/lV8GLjf3JFbuINTeCalKxuU4WeGRENnZGCm5FmKkA3GzWqMmlaCWHGBnETrlFgoJGn6JxfUE++0bWO5Tt3yQ4XEojgOS2dCtypAUBQ63IuLkNrr71xfZQbulaEQ40lBntsEhuh1JOYoMugFly3voTfUa5vI4nsxmJ1tlBy3Gpv7oFltlsDc6GgzooVUWVQo22AAF+OlX0pQKUpQKUpQKUpQKUpQKUpQKUpQKUpQKUqOedUF3YKOJIHxoJKVqpecOHX/Uv3KT62q1OcmHP1yO9T8qz68flPVG3pXN8p87Y0/VjOeJuB5bTWqPPeQ6LGt+4n51jLWwnG7NzxjtpZAoLMQANpJsB41jQ8pwscqyqTwvt7uNeectcpzSgF2NuA0A8BWshkc6KSfh41wz+rmN22Yurzts9R5R5aihYK1ySL2UA2HbrWFPzpiA6qsx7go8T/auK6OYjVx5irBh5ftJ/JWL9Vl4i3O/Dpn52uD7iAcNb+d/lWv5Q50u97Oyjggt/Ne5rBTDfsBu65+BqUwEEDo1BbZcfiaxdTPKdkmd6/wBMBHLnRiP3R/8AqsmFSpvnNxsIFiO43rO+jHrgWJT6uUdYbbiph0YKOoFiDp8xWJvO7XXH6bLu8JI+cEwFulv3op+dbDB85HJUOmbMbAgZdfEkGtE4Kt1LkBrqbHS46y23jb51SWRjcBCATffoeI4a6109zLxk1thjecv8O45MbMrSf9x2bwHUU9nVRT41m151JjJTtdh3XX4UXlGUbJn/AIm/GvVNeOVzm70WlefLyxOP9ZvQ/GpBzhxA/wBW/eq/hV96HuR3l6oWrhhzonG9T3r+FSLztk3oneL/AAvV97FPcjtM9VDVyEXOZ2+op8SvxuPWpRzqINjB/Pt7urWvcm29SauNuzrKVzac7E3xN4EH8KmXnVDvSQeC/jT3Mflv1RvqVpl5ywcWH7p+VSrzgw5/1fNW/Cr68fld42lKgwuLSQEo2YA2Pftt6jzqetKUpSgUpSgUpSg1vOLFvFhpZI7ZlFxcXG0X07r152nKglN3Y5z9o3v3GvQOdi3wWJ7IZD/Chb5V5BXHVjeOnM5y6eqqt9K0GHxkgsqm/YdayW5WYaAKeJ1F/XZXnsvUc/8AjZNs6LvGb0FWooGxVHhf41rF5X4p5H+1Sryqm8MPL8az7c8s3Sz+GyGumUG/Z8qqYbWvYDNbZax7Ru/vWXhZ1mhvmtY6NvVhvNYmL5Siv1nGYizgao1thvuNc+N+I9M0MMZvlWQ+ECkZjoTtGgF9nrpUsmGyrmQar7yk7RvrX/4qhXL0ikdrKaLMDsCnxJ+da/Enu6WH24s7p47EDqnarAag7bGo8Riw65SOGo2g9mysYv2CtfyhiXBDoAVCOdASC2mW9j37xSY71i/UZ2ccRtZZs1rts32sfO9R2H2vQ1q/pU+v6EX61tG1t7gtm6l9ut7WtVOnn06ijVdgJ0zR5jYkbVaTS1xl379TG/zZwytyu9raZB9oev4Uydo87fGsLk95W/WBV0Glm94k3F77rcNbg3rMZDt3cRqKl4u27K6zDj4HT0q3pj9o+dRM9qjbEk6EZvj5jWnp/LdLlImM57PIVC84+z5EiqjDM2zTsY/A/jVPoVj12At+d9ejD6XPL/rt/h58/qcZ5/de0ajaTm4HQfxf+KtzEaZQPD8atxLhmFt2/jU0PA6j4d1XWy9vOzTvE/v/AHTSx9eMuc5/nhGSTtNSxkju4bvKqsljWHjuVIof1kgB+yNW8h8643L183l6MMNuMYz7A7PL8KjkcKLsQAN5Nh51yeM53vf9CgX9ptT/AAjQetaTHTvL+kZ2biCb5CeA4cD4d+Zw9GOhb3w6zHc6IU0S8h7NF/iPyBrnsdzjnk0DdGvBND4tt8rVqKVp3x0scXtPsdH/AELHjO5/lSu6riPZAP8AoO+V/kPlXb17MPtjnl3SlKVpkpSlApSlBgcvJmw044wyDzQ14zXt+MS8bjirDzBrxHCWIDHYAD38B4/jXHVuzvo+Uh6otvYa9gO7x+FqiqrNc3O01SuMjsVIiC2Ztm4bz+A7apEg2nYPU7gKtdyTc/8AjsFO+BcyPLZU2i5VRs6qkkW7QD2+NX9EGiWVCSLlXB2o9zbwIHmrCo4ZWRgysVYagjQg8Qa2UhSNvpBU9FN1J41sMj6En9nYGXuA0Cm+ptJsltaxEJ2C/wCd/CrjAv1mXwGb+3rV2KbrMAbqGNraC19Dbuq1YiRe2nE6DzNZ583ZVVKjYW9F+Zq9JgNA8ijsNx5XFWdGN7r6n4CnRjc6/wAw+IrO07PG3hkLiX+rN4MAPUgj1qpx0q7fUDXy21itCQL2uOI1HmKokhGzZwOoPhV/Tli6eHwzF5VfeF8iPnUi8sEfU8jb5VhZA3u6H7PH7p+XxqKrxWbo4fDatyip6xUgbwLaH8D+d1XDliJR1VN+4epvWpRrG/mOI3irZYbHTYdR3fnTwr1aH1E0cLjMfxeK8Ov/APP93UmXq/D8f+tkeUg21z3WIFTxTI2mcXA0vt03VpAlXrpqNorzZ75828u+P0eGPTeJIgF86243FvOtbjuc0KaJeRuzRf4j8r1ruWlHRMwGhF+45hcfncRXMVjw1PpsZeW8xnOCWYZQ/R7gF0Da7C20HxseytIykEgjXffbftqlTr1xb6wGn7QH1T2jd5cKz07zGTpBV8UhU3HiNxG8HsqylaVJMgFiPdOo+YPaPztqOpoNQU46r94bvEad9qhqT4Ht/sjH+Xr/AO5J/urtK432TD/Lk+/J/vNdlXtw+2PLl3SlKVpClKUClKUCvC1XKiIdtgT32sB5a/vV7pXiGOv0sl9odh5MR8q46s6dtHuoaqq3NhtNUqSLQFvAd5/tf0rlencmYbBsHqd58fgBUdUqSFRqTsXXvO4fndep1BcvVF/rHZ2Dj38PPhVigtddx2jcbX1bzO3jVDdjxJPmTV8jWGUeJ4n8B/epzP1EcThDkHWI1DHeOwHhoLnsOl6vAZjvJ8/M1a8IsGO3ao+Z4KdnE7uNUE5cDd+zwOwi3Htp+gk6Hiyjxv8AC9Oh4Mp8bfG1OgbfYd5APkTToDuse4gnyBpv+YoVZTvB3HZ5Grs4b3tD9ofMb+8etWpIV08wdniKqyAi67to4do4j4Uv5i10INj/AOe0Grz1hf6w/mHHv+PxpG1+qdm4/ZP4cas1U8CD5EU/2KVIuqkb11HdvHwPgaTDYw2H0O8fncRVsb2IP5I3ireZuLaVdKliR5do3Hyq2rvuIscpaGRRqbXHeDqB3i/kK5auk5T/AFT91aMnOCfrjX7wG394eo7tcZcJWPVVNjcbRVKURNiBqGGxhfuOxh5+hFQ1MuqEfZIPg2h9QlQ1IKqxBBG0ajvFSYlQGNth1HcwzD0NRVNiPqnig9CV+VPI9u9lI/y2L70v/Kwrr65L2WD/AC2Hvl/5nrra9uH2x5cu6UpStIUpSgUpSgV4pystsROOE0v/ACtXtdeN840ti5x/6rH+I5vnXPU6ddLtrqkk0VR3nzNvgo86jqTEbbcAB5KK897ehHUj6Ko49Y/AfAnxqKpcT7xHCw8hb5UvcCPQFvAd52ny+IqkKjUnYPXgPzuvVZNijsJ8SbfBRRtFA43P9I+DedT9xTVm7T+fACqE5SSmi/XY6dzX3DdbaR3Wq4aL2sbeAsT5kjyqRlGqn3U2/tMdPx8BUqrUQbArN3aeljR0A2qy9+o8rCrM9uo5J3qo0AXhv1Fx4EXN71JEdykg/ZOob0GvhU5/n8/YGOwPqDsYa27jv7j6VGQVPaNQR6EVjwcoqQtwQJADbU5SQcupA16p8N9XNihlsQQVa3cCbam9tCf5q1JYm8TzKNGGw7uBG0fncRSTVQ28dU/I+Wn7tE1VhwsfXKfiPKkWxh2X8QfwvTr+ikeqsPEeG30J8qjqTDe8O0289PnUVWdolk1VTw6p8NR6G3hUdSRahh2X8V/sWqOk+Bjcpfqn+6fhXOIxBBG0G4ro+Uf1Un3G+Fc1TJm9pcQoDabDYjsBF7eGzwqKppfdQ/eHkc39VQ1idCbD/WHFD6EN8qhqbDbW+43+01DSdhU0+xPuf1NUNTYraBwVR/KCfU0vY9z9mA/y2D/5P+Z66quY9mg/y3D9z/8AK9dPXtx6jy5dlKUrSFKUoFKUoFeQc71tjsQP219YkPzr1+vJ+fC2xsvbkP8A9Sj5Vz1OnTS+5oTUuJ9499RVLiNt+IU/yivP5elFUuJ99vvH41FUuI96/Gx8xenkJ933RSXYv3f6mpJ7qnvHkb/1UOqA/ZNvA6j1zVJ4F6/6fC/9Wvpag2G+5xf1/vViaqRvGo7rdb4A+BqTNfrbQdGG8Hj56+YrNVDiEuxv7wJIJ1APHyJ86tgbMRbbe2mnWB4fnjWTkvuzgbCu23Aix9R41E6ZLtlyA6MzHW1tqiw8bDZv0puu/GyksKkHqr7xC6D3bG4HZqNKPh0vJZF8hucW8gKlDDRty+7fe3Hz1PgKjbRbb218Bs87k+VJuhD9b7vzFINp+63+00XRSeNh5an+nzpHsY9gHiT+ANavlFIPeXvHxqxttSYf3geGv8Iv8qiq+RLhveHabeB0NRVLh/evwBPkCaip5GPyl+qk+43wNc1XTcofqpPuN/tNczSs1K/uL95vgn4VFU0+gVeC/wC4lvgRUNYnQmh91z2AeJYfIGoambRAPtG/gug9S3lUNILo0zELxIHmbVdO+ZmbcST4X0q7D6Zm4Cw+82g+Z8K6XmbzImxpDteLD73tq/ZGDt+8dB27Kslt4S2ScvVPZyP8tw33W/5GrpKxeTMAkESQxCyILKLkm3aTtrKr2ybR5r2UpSqhSlKBSlKBXEc7+a0885mi6MqVUWLFWuL3t1SDu3iu3pUs3WWy7x4/iebeLT3sK9v2csnohJ9K1mJJWyyKUIAHXBQ6liNGAtvr3OsHGOqSKzkBGVlJYgAm6soN+zP51zulHSateL1K2qg/Z08DqP6vSvUcRyNh5vdwcYv/AKjJ0Z8AtmbxyjtrD/8A4DDa2aUEggkPcam+isGAtu36ak1m6V8NzWjzqHUFeOo+8N3jcjyqkT227Dofx8NtdriPZ4dseK8HTX+INp5VrsdzKxY6yrG53hHtc8RnC7axdO7tTUxc2wKntGoI9COypFN9UNjvXce6+0dh9azJuSMTGLSYWW3FUL5e26XFu/TurXvFY2Bv2DaO9dorFny3LFzEfWQg9ht6EUUr9VCx7Tf0A+dWrMw0DHuv8qNMx0LG3fp5VPTVUXqmzkH7CjcB9U20FuA1t4mqgFj2n837BVr4YkanLvBPHiBtPhxos4IsotrZr7SRx4DeB3Gr+iLpWGwbBoPmfGqy6ALv2nvO7wHxNVQZRmO36o/qPZ8ajVSTbefzcmgvTRSePVHxPyHjUdXysNg2DQdvE+NR1Z8iWPRWPcPM3+APnUdSTaALw1Pef7W9ajpPkQY39W/3G/2mucgQE6+6NW7uHednjXS4lMyOOKtt2DqnU1zcsgtlXZtJ3seJ4DgKmXwiyRyxLHaTeqKpJAG06DvNUqaHQF/BfvEanwHqRWeoimJYZrA6DqjuG/xNz41GqkkAAkk2AGpJOwAbzWXyRyVNiZBFBGXc+Sj7TH6o7TXtPMzmNDgwJHtLORq5GidkY3fe2nsGldMMLWcspHO8y/ZzdVlxy6XzLDxJ2GXw+p332kV6ciAAAAAAWAGgAGwAVdSvTjjMZw89yt7KUpWkKUpQKUpQKUpQK03OB8SuVsOCwAYsq5LtkKyBAX0GcI8XZ0oOlrjc0oOeixmNHV6FXtZcxGXMwvmYnNaxCGxA2ypoLMKuZ8W3QPlS4zZhkawJlRFazMCLRtKba3tt2Vv6UHPrjMay3ESKbbCh2nILD9J9Us/W2Nk0AuDWx5KnlbMJVAtlykKyXuoJuGJNwb9moFyQbZ9KBSlKBUc0CuLMoYcCAR61JSg1eK5vYWT3oE71GU+a2rU4nmNCdY5pY+wZCPG63/mroeU5XWGVoxd1Riote7BSVFht1tpWmxXK0q542w8jhRbMufrHo3fKCia3IRbj7Xni4Y3w1MrPLlcRzHlZmEGIRwLguysgBGhUMC2c7b6WBFjc3Fa7Gc0MThlMvQhwBdyjBgAPrkNZnI26DZfboK9K5Gmc50dAoQgJZSt0tppa1tCBbhWzpdOVqamTwu5Y8SfWpGOUWG07T/SPmfyez5V5jyZ2OGMYRiTlYspF9qqQpGXgNNNN1aDE81cYm3DsRxQq3oDf0rhcL/R3meNaapIR9Y7B6ncPn4VdJhHU/pEaPiZFZLDj1gKskkBtb3Rs/E9prN54aWE31O+lKqikmw31RZiRaGQ8UZR/Dr6WH71cnXW49rowGwKQO3Q6+J1rkqz+aXtciEkAbTXTc2OaM2OYZOph00MpGhN+tkH1mJ8BpfZY9BzI9nTvafGAohGkOx2B/wC4dqD9kanfbYfV4IVRQqKFVRYAAAADYABsFdMNLe71xy1NuIwOQOQoMJEIoEyj6zHVnP2nbefQbrVs6Ur07bOJSlKBSlKBSlKBSlKDXlp+kkAVcuX9GTaxa2lyDfbe+my1jxjaXEgqFQEE2u+XMBYm7BWA3buzbc5aUoLJsTicqkRoC5Ate5XMFOpJF7XbX9nYb2qcNiLG4UnOQLaDJksGN2+3YkcNNaUoLDLigv6uMt3kDdsF+07/AKvbokkxV9FSwtr2XNx724W19DspSgkZsQSlgiqQhbeR1rut766WF7bydLAGEviwW6kZGbq62OXUXPboG/ftuvVaUFOlxeg6NNFNze921sALj9knZbUa7amxD4gouRVDfWudNlurt3m/7tt9KUEcz4hetZSBEL6j9YDdtOFu3y21bDLiuoSiWIuw3rdhp725b7L7ey5UoKySYoE2jRhme2uxfqC2nj4a69W+OTE63jjHWta51Uk9a/ZobW118VKCTk95yT0qKotsXXXvv+e3dnUpQKUpQUIrX4rkLDSavhoyeOQA/wAQ1pSmxu1OJ5i4RvdEkf3XJ9HzVrZ/Z9YHosTt+2lzbeLqRa/G3HjSlYuGN8NTPKeWkx3MXGBWyrHJobBXsdn7YUDzrfcyeYEeFyzTWkxG7ekZ/YB2n9o+Ft6lPRFudrtqUpW2ClKUClKUClKUClKUClKUH//Z"/>
          <p:cNvSpPr>
            <a:spLocks noChangeAspect="1" noChangeArrowheads="1"/>
          </p:cNvSpPr>
          <p:nvPr/>
        </p:nvSpPr>
        <p:spPr bwMode="auto">
          <a:xfrm>
            <a:off x="460375" y="-1690688"/>
            <a:ext cx="62674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09" y="3438446"/>
            <a:ext cx="1504042" cy="100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5" y="5274803"/>
            <a:ext cx="2853357" cy="123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3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(HL)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27" y="971904"/>
            <a:ext cx="4441373" cy="4937443"/>
          </a:xfrm>
          <a:solidFill>
            <a:schemeClr val="accent1">
              <a:lumMod val="40000"/>
              <a:lumOff val="60000"/>
              <a:alpha val="51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topics will we study?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1: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Mechanics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Physics/Thermodynamics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Mechanics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 Motion and gravitation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2: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Waves and light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 and Magnetism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 electricity and energy production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Quantum/Nuclear/Particle Physics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71904"/>
            <a:ext cx="4495800" cy="4937443"/>
          </a:xfrm>
          <a:solidFill>
            <a:schemeClr val="accent1">
              <a:lumMod val="40000"/>
              <a:lumOff val="60000"/>
              <a:alpha val="47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61963" lvl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“From sub-atomic to astronomical, I guarantee you, every step of the way, your mind will be blown!”</a:t>
            </a:r>
          </a:p>
          <a:p>
            <a:pPr marL="461963" lvl="1">
              <a:buFont typeface="Wingdings" pitchFamily="2" charset="2"/>
              <a:buChar char="v"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lvl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will finally understand how our world works.  Plus, it’s crazy interesting.”</a:t>
            </a:r>
          </a:p>
          <a:p>
            <a:pPr marL="461963" lvl="1">
              <a:buFont typeface="Wingdings" pitchFamily="2" charset="2"/>
              <a:buChar char="v"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lvl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really wish I had taken Physics in high school! It would have made it SO much easier in college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 ~A Physical Therapist, Olympic 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(HL)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063023"/>
            <a:ext cx="4581427" cy="5311302"/>
          </a:xfrm>
          <a:solidFill>
            <a:schemeClr val="accent1">
              <a:lumMod val="75000"/>
              <a:alpha val="39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95288" lvl="1"/>
            <a:r>
              <a:rPr lang="en-US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successfully completed  Algebra 2 </a:t>
            </a:r>
            <a:r>
              <a:rPr lang="en-US" sz="26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concurrently enrolled in Algebra 2 </a:t>
            </a:r>
            <a:r>
              <a:rPr lang="en-US" sz="26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</a:t>
            </a:r>
            <a:r>
              <a:rPr lang="en-US" sz="26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</a:t>
            </a:r>
            <a:r>
              <a:rPr lang="en-US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math skills</a:t>
            </a:r>
          </a:p>
          <a:p>
            <a:pPr marL="395288" lvl="1"/>
            <a:r>
              <a:rPr lang="en-US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 completion of Physics Lab Methods and Chemistry Lab Methods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“Physics has an application for everything; that’s why it’s </a:t>
            </a:r>
            <a:r>
              <a:rPr lang="en-US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amazing!</a:t>
            </a:r>
            <a: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47864"/>
            <a:ext cx="4213698" cy="5311302"/>
          </a:xfrm>
          <a:solidFill>
            <a:schemeClr val="accent1">
              <a:lumMod val="75000"/>
              <a:alpha val="33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“tidbits”:</a:t>
            </a:r>
          </a:p>
          <a:p>
            <a:pPr marL="395288" lvl="1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“IB Physics will introduce you thoroughly to concepts you’ll see again in college”</a:t>
            </a:r>
          </a:p>
          <a:p>
            <a:pPr marL="395288"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“Physics can be applied to many jobs in the future.”</a:t>
            </a:r>
          </a:p>
          <a:p>
            <a:pPr marL="395288" lvl="1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“…plus,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Silverwood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be great!”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5288" lvl="1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Memorable Labs:</a:t>
            </a:r>
          </a:p>
          <a:p>
            <a:pPr marL="395288"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radioactive isotope</a:t>
            </a:r>
          </a:p>
          <a:p>
            <a:pPr marL="395288"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machines</a:t>
            </a:r>
          </a:p>
          <a:p>
            <a:pPr marL="395288"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Collisions and Roller Coasters</a:t>
            </a:r>
          </a:p>
          <a:p>
            <a:pPr marL="395288"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 many more!!</a:t>
            </a:r>
          </a:p>
          <a:p>
            <a:pPr lvl="1">
              <a:buFontTx/>
              <a:buChar char="-"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-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</a:t>
            </a:r>
            <a:r>
              <a:rPr lang="en-US" sz="4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(HL)</a:t>
            </a:r>
            <a:endParaRPr lang="en-US" sz="4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1856" y="774202"/>
            <a:ext cx="685800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</a:rPr>
              <a:t>Lab based science.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</a:rPr>
              <a:t>Deepen your understanding of the science of life while having fun. 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prstClr val="black"/>
                </a:solidFill>
              </a:rPr>
              <a:t>Recommend: </a:t>
            </a:r>
            <a:r>
              <a:rPr lang="en-US" sz="3200" b="1" dirty="0">
                <a:solidFill>
                  <a:prstClr val="black"/>
                </a:solidFill>
              </a:rPr>
              <a:t>B or better in general biology.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</a:rPr>
              <a:t>Test to earn college credit.</a:t>
            </a:r>
            <a:br>
              <a:rPr lang="en-US" sz="3200" b="1" dirty="0">
                <a:solidFill>
                  <a:prstClr val="black"/>
                </a:solidFill>
              </a:rPr>
            </a:b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03783"/>
            <a:ext cx="55665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For more information, visit</a:t>
            </a:r>
          </a:p>
          <a:p>
            <a:pPr algn="ctr"/>
            <a:r>
              <a:rPr lang="en-US" sz="3200" dirty="0">
                <a:hlinkClick r:id="rId4"/>
              </a:rPr>
              <a:t>www.biologyforlife.com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6" y="3698032"/>
            <a:ext cx="8505825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0" y="154732"/>
            <a:ext cx="8029575" cy="354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14" y="3781618"/>
            <a:ext cx="8505825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54823" y="2640806"/>
            <a:ext cx="3551709" cy="883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960" t="69062" r="27729" b="2737"/>
          <a:stretch/>
        </p:blipFill>
        <p:spPr>
          <a:xfrm>
            <a:off x="3756579" y="2611880"/>
            <a:ext cx="1630838" cy="999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0087" y="3082508"/>
            <a:ext cx="848412" cy="113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0" y="269984"/>
            <a:ext cx="4497388" cy="366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>
                <a:solidFill>
                  <a:prstClr val="white"/>
                </a:solidFill>
              </a:rPr>
              <a:t>IB BIOLOGY I TOPICS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Learning &amp; memory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Biochemistry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Cell structure &amp; function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DNA &amp; biotechnology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Biology of Cancer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Genetics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85070" y="269984"/>
            <a:ext cx="4558929" cy="36631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>
                <a:solidFill>
                  <a:prstClr val="white"/>
                </a:solidFill>
              </a:rPr>
              <a:t>IB BIOLOGY II TOPICS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Diversity of Life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Ecology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Evolution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Botany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Metabolism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Human anatomy &amp; physiology</a:t>
            </a:r>
          </a:p>
        </p:txBody>
      </p:sp>
      <p:sp>
        <p:nvSpPr>
          <p:cNvPr id="6" name="Up Arrow Callout 5"/>
          <p:cNvSpPr/>
          <p:nvPr/>
        </p:nvSpPr>
        <p:spPr>
          <a:xfrm rot="20121854">
            <a:off x="1301649" y="2914702"/>
            <a:ext cx="3832964" cy="3294346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COOL LABS! 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DNA electrophoresis!!!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Engineer glowing bacteria!!!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Grow fast plants!!!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Use microscopes!!!</a:t>
            </a:r>
          </a:p>
        </p:txBody>
      </p:sp>
    </p:spTree>
    <p:extLst>
      <p:ext uri="{BB962C8B-B14F-4D97-AF65-F5344CB8AC3E}">
        <p14:creationId xmlns:p14="http://schemas.microsoft.com/office/powerpoint/2010/main" val="2990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64" y="69963"/>
            <a:ext cx="8229600" cy="9953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IB Chemistry (SL/HL)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66163" y="989898"/>
            <a:ext cx="4267200" cy="5642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u="sng" dirty="0" smtClean="0">
                <a:solidFill>
                  <a:prstClr val="white"/>
                </a:solidFill>
              </a:rPr>
              <a:t>Topics Covered:</a:t>
            </a:r>
            <a:endParaRPr lang="en-US" sz="2800" b="1" dirty="0" smtClean="0">
              <a:solidFill>
                <a:prstClr val="white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Quantitative Chemistry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Atomic Structure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Periodicity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Bonding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err="1" smtClean="0">
                <a:solidFill>
                  <a:srgbClr val="002060"/>
                </a:solidFill>
              </a:rPr>
              <a:t>Energetics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Kinetics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Equilibrium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Acids &amp; Bases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err="1" smtClean="0">
                <a:solidFill>
                  <a:srgbClr val="002060"/>
                </a:solidFill>
              </a:rPr>
              <a:t>Redox</a:t>
            </a:r>
            <a:r>
              <a:rPr lang="en-US" sz="2600" b="1" dirty="0" smtClean="0">
                <a:solidFill>
                  <a:srgbClr val="002060"/>
                </a:solidFill>
              </a:rPr>
              <a:t> Reactions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Organic Chemistry 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half" idx="2"/>
          </p:nvPr>
        </p:nvSpPr>
        <p:spPr>
          <a:xfrm>
            <a:off x="4391320" y="989898"/>
            <a:ext cx="4610637" cy="5185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chemeClr val="bg1"/>
                </a:solidFill>
              </a:rPr>
              <a:t>Learning Recommendations: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Familiarity with basic chemistry principles, such as those taught in the Chemistry Lab Methods courses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Have successfully completed Algebra 2 </a:t>
            </a:r>
            <a:r>
              <a:rPr lang="en-US" sz="2800" b="1" u="sng" dirty="0" smtClean="0">
                <a:solidFill>
                  <a:srgbClr val="002060"/>
                </a:solidFill>
              </a:rPr>
              <a:t>OR</a:t>
            </a:r>
            <a:r>
              <a:rPr lang="en-US" sz="2800" b="1" dirty="0" smtClean="0">
                <a:solidFill>
                  <a:srgbClr val="002060"/>
                </a:solidFill>
              </a:rPr>
              <a:t> are concurrently enrolled in Algebra 2 </a:t>
            </a:r>
            <a:r>
              <a:rPr lang="en-US" sz="2800" b="1" u="sng" dirty="0" smtClean="0">
                <a:solidFill>
                  <a:srgbClr val="002060"/>
                </a:solidFill>
              </a:rPr>
              <a:t>AND</a:t>
            </a:r>
            <a:r>
              <a:rPr lang="en-US" sz="2800" b="1" dirty="0" smtClean="0">
                <a:solidFill>
                  <a:srgbClr val="002060"/>
                </a:solidFill>
              </a:rPr>
              <a:t> have </a:t>
            </a:r>
            <a:r>
              <a:rPr lang="en-US" sz="2800" b="1" i="1" u="sng" dirty="0" smtClean="0">
                <a:solidFill>
                  <a:srgbClr val="002060"/>
                </a:solidFill>
              </a:rPr>
              <a:t>strong</a:t>
            </a:r>
            <a:r>
              <a:rPr lang="en-US" sz="2800" b="1" dirty="0" smtClean="0">
                <a:solidFill>
                  <a:srgbClr val="002060"/>
                </a:solidFill>
              </a:rPr>
              <a:t> math skills.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527" y="13562"/>
            <a:ext cx="3492230" cy="82915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IB Chemistry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57800" y="1295400"/>
            <a:ext cx="3505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200" dirty="0" smtClean="0">
              <a:solidFill>
                <a:prstClr val="whit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1371600"/>
            <a:ext cx="441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800" dirty="0" smtClean="0">
              <a:solidFill>
                <a:prstClr val="white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682086" y="0"/>
            <a:ext cx="461913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sz="half" idx="1"/>
          </p:nvPr>
        </p:nvSpPr>
        <p:spPr>
          <a:xfrm>
            <a:off x="563761" y="647700"/>
            <a:ext cx="6257317" cy="5562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u="sng" dirty="0" smtClean="0">
                <a:solidFill>
                  <a:schemeClr val="bg1"/>
                </a:solidFill>
              </a:rPr>
              <a:t>Highlights</a:t>
            </a:r>
            <a:r>
              <a:rPr lang="en-US" sz="9600" b="1" dirty="0" smtClean="0">
                <a:solidFill>
                  <a:schemeClr val="bg1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smtClean="0">
                <a:solidFill>
                  <a:srgbClr val="FFFF00"/>
                </a:solidFill>
              </a:rPr>
              <a:t>Thermite Demonstration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smtClean="0">
                <a:solidFill>
                  <a:srgbClr val="FFFF00"/>
                </a:solidFill>
              </a:rPr>
              <a:t>Alkali Metals Demonstration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err="1" smtClean="0">
                <a:solidFill>
                  <a:srgbClr val="FFFF00"/>
                </a:solidFill>
              </a:rPr>
              <a:t>Cheeto</a:t>
            </a:r>
            <a:r>
              <a:rPr lang="en-US" sz="9600" b="1" dirty="0" smtClean="0">
                <a:solidFill>
                  <a:srgbClr val="FFFF00"/>
                </a:solidFill>
              </a:rPr>
              <a:t> (Calorimetry) Lab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smtClean="0">
                <a:solidFill>
                  <a:srgbClr val="FFFF00"/>
                </a:solidFill>
              </a:rPr>
              <a:t>Candy (Chromatography ) Lab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smtClean="0">
                <a:solidFill>
                  <a:srgbClr val="FFFF00"/>
                </a:solidFill>
              </a:rPr>
              <a:t>Being prepared for College Chemistry Classes</a:t>
            </a:r>
          </a:p>
          <a:p>
            <a:pPr lvl="1">
              <a:buFont typeface="Arial" pitchFamily="34" charset="0"/>
              <a:buChar char="•"/>
            </a:pPr>
            <a:r>
              <a:rPr lang="en-US" sz="9200" b="1" dirty="0" smtClean="0">
                <a:solidFill>
                  <a:srgbClr val="FFFF00"/>
                </a:solidFill>
              </a:rPr>
              <a:t>(Increase personal learning skills to be an independent, active learner)</a:t>
            </a:r>
          </a:p>
          <a:p>
            <a:pPr algn="l">
              <a:buNone/>
            </a:pPr>
            <a:endParaRPr lang="en-US" sz="6400" b="1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sz="9600" b="1" dirty="0" smtClean="0">
                <a:solidFill>
                  <a:schemeClr val="bg1"/>
                </a:solidFill>
              </a:rPr>
              <a:t>This is a “High Expectations” course:</a:t>
            </a:r>
          </a:p>
          <a:p>
            <a:pPr algn="l"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-You are expected to work hard</a:t>
            </a:r>
          </a:p>
          <a:p>
            <a:pPr algn="l"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-You will learn college level chemistry – can test for college credit</a:t>
            </a:r>
          </a:p>
          <a:p>
            <a:pPr algn="l">
              <a:buNone/>
            </a:pPr>
            <a:endParaRPr 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IB Environmental Systems and Society (SL)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34" y="1223494"/>
            <a:ext cx="7650052" cy="529321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What will you learn?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Environmental Ethics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Ecology</a:t>
            </a:r>
          </a:p>
          <a:p>
            <a:pPr lvl="2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Ecosystems </a:t>
            </a:r>
          </a:p>
          <a:p>
            <a:pPr lvl="2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populations </a:t>
            </a:r>
          </a:p>
          <a:p>
            <a:pPr lvl="2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biodiversity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Human Impact</a:t>
            </a:r>
          </a:p>
          <a:p>
            <a:pPr lvl="2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Pollution of air, water, soil</a:t>
            </a:r>
          </a:p>
          <a:p>
            <a:pPr lvl="3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Includes climate change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Includes both indoor and outdoor data collection (we collect data in our outdoor classroom behind the Skyline fence).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endParaRPr lang="en-US" dirty="0"/>
          </a:p>
        </p:txBody>
      </p:sp>
      <p:pic>
        <p:nvPicPr>
          <p:cNvPr id="1026" name="Picture 2" descr="http://harvardforest.fas.harvard.edu/sites/harvardforest.fas.harvard.edu/files/HF_2008_JMoore.CRivas_SWhit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44" y="1061581"/>
            <a:ext cx="3623356" cy="27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5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75" y="1223127"/>
            <a:ext cx="8229600" cy="4525963"/>
          </a:xfrm>
        </p:spPr>
        <p:txBody>
          <a:bodyPr/>
          <a:lstStyle/>
          <a:p>
            <a:r>
              <a:rPr lang="en-US" dirty="0" smtClean="0"/>
              <a:t>Recognized as a lab science.</a:t>
            </a:r>
          </a:p>
          <a:p>
            <a:r>
              <a:rPr lang="en-US" dirty="0" smtClean="0"/>
              <a:t>Standard Level only which means you can take the test as a junior or senior.</a:t>
            </a:r>
          </a:p>
          <a:p>
            <a:r>
              <a:rPr lang="en-US" dirty="0" smtClean="0"/>
              <a:t>Group 4 project is not a requirement.</a:t>
            </a:r>
          </a:p>
          <a:p>
            <a:r>
              <a:rPr lang="en-US" dirty="0" smtClean="0"/>
              <a:t>For IB Diploma Candidates, you can get dual credit—one for a lab science and one for social science, thus freeing up your schedule to take an additional course.</a:t>
            </a:r>
          </a:p>
        </p:txBody>
      </p:sp>
    </p:spTree>
    <p:extLst>
      <p:ext uri="{BB962C8B-B14F-4D97-AF65-F5344CB8AC3E}">
        <p14:creationId xmlns:p14="http://schemas.microsoft.com/office/powerpoint/2010/main" val="9242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219200"/>
          </a:xfrm>
        </p:spPr>
        <p:txBody>
          <a:bodyPr/>
          <a:lstStyle/>
          <a:p>
            <a:r>
              <a:rPr lang="en-US" dirty="0" smtClean="0"/>
              <a:t>IB Exercise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224" y="1377099"/>
            <a:ext cx="4191000" cy="434340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What We Will Study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Muscular &amp; Skeletal Human Anatomy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Exercise Physiology 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Energetics/Metabolism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Body Motion and Analysis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Psychology of Sport and Competition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59224" y="1374300"/>
            <a:ext cx="45433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smtClean="0">
                <a:solidFill>
                  <a:prstClr val="white"/>
                </a:solidFill>
              </a:rPr>
              <a:t>Basic Info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One year course (SL)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Students should have previously taken and passed Biology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2 years of previous science recommended 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Recognized as a lab based science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u="sn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854696" cy="36576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Very unique opportunity, the course is not offered at many high schools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Great intro to the world of Anatomy and Physiology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Early experience if you are interested in a medical profession or athletics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Learn very practical information that you can use and see all the time in the real world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851648" cy="1371600"/>
          </a:xfrm>
        </p:spPr>
        <p:txBody>
          <a:bodyPr/>
          <a:lstStyle/>
          <a:p>
            <a:r>
              <a:rPr lang="en-US" dirty="0" smtClean="0"/>
              <a:t>IB Exercise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320"/>
            <a:ext cx="8229600" cy="734455"/>
          </a:xfrm>
        </p:spPr>
        <p:txBody>
          <a:bodyPr/>
          <a:lstStyle/>
          <a:p>
            <a:r>
              <a:rPr lang="en-US" dirty="0" smtClean="0"/>
              <a:t>Math Level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728" y="1293775"/>
            <a:ext cx="3715968" cy="5302968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you will be in </a:t>
            </a:r>
            <a:r>
              <a:rPr lang="en-US" b="1" u="sng" dirty="0" smtClean="0"/>
              <a:t>Geometry or Algebra 1 </a:t>
            </a:r>
            <a:r>
              <a:rPr lang="en-US" dirty="0" smtClean="0"/>
              <a:t>next year, we </a:t>
            </a:r>
            <a:r>
              <a:rPr lang="en-US" b="1" i="1" dirty="0" smtClean="0"/>
              <a:t>recommend</a:t>
            </a:r>
            <a:r>
              <a:rPr lang="en-US" dirty="0" smtClean="0"/>
              <a:t> that you consider one of the following choices: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Biology</a:t>
            </a:r>
          </a:p>
          <a:p>
            <a:r>
              <a:rPr lang="en-US" dirty="0" smtClean="0"/>
              <a:t>Lab Methods: Chemistry</a:t>
            </a:r>
          </a:p>
          <a:p>
            <a:r>
              <a:rPr lang="en-US" dirty="0" smtClean="0"/>
              <a:t>Lab Methods: Physics</a:t>
            </a:r>
          </a:p>
          <a:p>
            <a:r>
              <a:rPr lang="en-US" dirty="0" smtClean="0"/>
              <a:t>Environmental Systems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If you will be in </a:t>
            </a:r>
            <a:r>
              <a:rPr lang="en-US" b="1" u="sng" dirty="0" smtClean="0"/>
              <a:t>Geometry or higher</a:t>
            </a:r>
            <a:r>
              <a:rPr lang="en-US" b="1" dirty="0" smtClean="0"/>
              <a:t>, </a:t>
            </a:r>
            <a:r>
              <a:rPr lang="en-US" dirty="0" smtClean="0"/>
              <a:t>we </a:t>
            </a:r>
            <a:r>
              <a:rPr lang="en-US" b="1" i="1" dirty="0" smtClean="0"/>
              <a:t>recommend</a:t>
            </a:r>
            <a:r>
              <a:rPr lang="en-US" dirty="0" smtClean="0"/>
              <a:t> that you consider any of the above, plus: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Astronomy</a:t>
            </a:r>
          </a:p>
          <a:p>
            <a:r>
              <a:rPr lang="en-US" dirty="0" smtClean="0"/>
              <a:t>General Chemistry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7251" y="1293775"/>
            <a:ext cx="5038928" cy="5302968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8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If you will be in Algebra 2 or higher</a:t>
            </a:r>
            <a:r>
              <a:rPr lang="en-US" b="1" dirty="0" smtClean="0"/>
              <a:t>, </a:t>
            </a:r>
            <a:r>
              <a:rPr lang="en-US" dirty="0" smtClean="0"/>
              <a:t>we </a:t>
            </a:r>
            <a:r>
              <a:rPr lang="en-US" b="1" i="1" dirty="0" smtClean="0"/>
              <a:t>recommend </a:t>
            </a:r>
            <a:r>
              <a:rPr lang="en-US" dirty="0" smtClean="0"/>
              <a:t>that you consider one of the following choices:</a:t>
            </a:r>
          </a:p>
          <a:p>
            <a:pPr marL="109728" indent="0">
              <a:buNone/>
            </a:pPr>
            <a:r>
              <a:rPr lang="en-US" i="1" dirty="0" smtClean="0"/>
              <a:t>Next year’s 10</a:t>
            </a:r>
            <a:r>
              <a:rPr lang="en-US" i="1" baseline="30000" dirty="0" smtClean="0"/>
              <a:t>th</a:t>
            </a:r>
            <a:r>
              <a:rPr lang="en-US" i="1" dirty="0" smtClean="0"/>
              <a:t>-12</a:t>
            </a:r>
            <a:r>
              <a:rPr lang="en-US" i="1" baseline="30000" dirty="0" smtClean="0"/>
              <a:t>th</a:t>
            </a:r>
            <a:r>
              <a:rPr lang="en-US" i="1" dirty="0" smtClean="0"/>
              <a:t> grade:</a:t>
            </a:r>
            <a:endParaRPr lang="en-US" i="1" dirty="0"/>
          </a:p>
          <a:p>
            <a:r>
              <a:rPr lang="en-US" dirty="0" smtClean="0"/>
              <a:t>General Chemistry</a:t>
            </a:r>
          </a:p>
          <a:p>
            <a:r>
              <a:rPr lang="en-US" dirty="0" smtClean="0"/>
              <a:t>General Physics</a:t>
            </a:r>
          </a:p>
          <a:p>
            <a:r>
              <a:rPr lang="en-US" dirty="0" smtClean="0"/>
              <a:t>Environmental Systems</a:t>
            </a:r>
          </a:p>
          <a:p>
            <a:r>
              <a:rPr lang="en-US" dirty="0" smtClean="0"/>
              <a:t>Astronomy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i="1" dirty="0" smtClean="0"/>
              <a:t>Next year’s 11</a:t>
            </a:r>
            <a:r>
              <a:rPr lang="en-US" i="1" baseline="30000" dirty="0" smtClean="0"/>
              <a:t>th</a:t>
            </a:r>
            <a:r>
              <a:rPr lang="en-US" i="1" dirty="0" smtClean="0"/>
              <a:t> and 12</a:t>
            </a:r>
            <a:r>
              <a:rPr lang="en-US" i="1" baseline="30000" dirty="0" smtClean="0"/>
              <a:t>th</a:t>
            </a:r>
            <a:r>
              <a:rPr lang="en-US" i="1" dirty="0" smtClean="0"/>
              <a:t> grade only:</a:t>
            </a:r>
            <a:endParaRPr lang="en-US" i="1" dirty="0"/>
          </a:p>
          <a:p>
            <a:r>
              <a:rPr lang="en-US" dirty="0" smtClean="0"/>
              <a:t>IB Chemistry 1</a:t>
            </a:r>
          </a:p>
          <a:p>
            <a:r>
              <a:rPr lang="en-US" dirty="0" smtClean="0"/>
              <a:t>IB Physics 1</a:t>
            </a:r>
          </a:p>
          <a:p>
            <a:r>
              <a:rPr lang="en-US" dirty="0" smtClean="0"/>
              <a:t>IB Biology 1</a:t>
            </a:r>
          </a:p>
          <a:p>
            <a:r>
              <a:rPr lang="en-US" dirty="0" smtClean="0"/>
              <a:t>IB Environmental Systems and Society</a:t>
            </a:r>
          </a:p>
          <a:p>
            <a:r>
              <a:rPr lang="en-US" dirty="0" smtClean="0"/>
              <a:t>IB Exercise Science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We recommend a well-rounded selection of sciences throughout your career at Skyline.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We also encourage you to consider a 2</a:t>
            </a:r>
            <a:r>
              <a:rPr lang="en-US" baseline="30000" dirty="0" smtClean="0"/>
              <a:t>nd</a:t>
            </a:r>
            <a:r>
              <a:rPr lang="en-US" dirty="0" smtClean="0"/>
              <a:t> year of an IB science, possibly taking more than 1 science in either your junior or senior year.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36173" y="1545996"/>
            <a:ext cx="495423" cy="5090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36172" y="2641076"/>
            <a:ext cx="495423" cy="5090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-117410" y="4179216"/>
            <a:ext cx="495423" cy="5090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-38223" y="5019772"/>
            <a:ext cx="495423" cy="5090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71699" y="1390453"/>
            <a:ext cx="495423" cy="50904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71698" y="3670169"/>
            <a:ext cx="495423" cy="50904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1408" y="381000"/>
            <a:ext cx="2320192" cy="1508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38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General Biology—Topics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365" y="1270262"/>
            <a:ext cx="6607835" cy="497312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Microbiology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Microscope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Cells </a:t>
            </a:r>
            <a:r>
              <a:rPr lang="en-US" sz="2400" dirty="0">
                <a:solidFill>
                  <a:schemeClr val="tx1"/>
                </a:solidFill>
              </a:rPr>
              <a:t>and organelles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Biochemistry (fats, sugars,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nucleic </a:t>
            </a:r>
            <a:r>
              <a:rPr lang="en-US" sz="2400" dirty="0">
                <a:solidFill>
                  <a:schemeClr val="tx1"/>
                </a:solidFill>
              </a:rPr>
              <a:t>acids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DNA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Genetics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Macrobiology</a:t>
            </a:r>
            <a:endParaRPr lang="en-US" sz="2400" dirty="0" smtClean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Evolution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Ecology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Populations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Human Impact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http://www.biologycorner.com/resources/MICRO-label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626" y="3523424"/>
            <a:ext cx="2305050" cy="2151824"/>
          </a:xfrm>
          <a:prstGeom prst="rect">
            <a:avLst/>
          </a:prstGeom>
          <a:noFill/>
        </p:spPr>
      </p:pic>
      <p:pic>
        <p:nvPicPr>
          <p:cNvPr id="2054" name="Picture 6" descr="http://images.nationalgeographic.com/wpf/media-live/photos/000/004/cache/african-lion-male_436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7989" y="2003898"/>
            <a:ext cx="2825819" cy="2117725"/>
          </a:xfrm>
          <a:prstGeom prst="rect">
            <a:avLst/>
          </a:prstGeom>
          <a:noFill/>
        </p:spPr>
      </p:pic>
      <p:pic>
        <p:nvPicPr>
          <p:cNvPr id="2056" name="Picture 8" descr="http://www.uvm.edu/~inquiryb/webquest/fa06/mvogenbe/Animal-C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267200"/>
            <a:ext cx="2209800" cy="219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96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246" y="334478"/>
            <a:ext cx="8229600" cy="1066800"/>
          </a:xfrm>
        </p:spPr>
        <p:txBody>
          <a:bodyPr/>
          <a:lstStyle/>
          <a:p>
            <a:r>
              <a:rPr lang="en-US" dirty="0" smtClean="0"/>
              <a:t>Tidbits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232" y="1151240"/>
            <a:ext cx="771201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Lab-based college-recognized science course.</a:t>
            </a:r>
          </a:p>
          <a:p>
            <a:pPr>
              <a:buNone/>
            </a:pPr>
            <a:r>
              <a:rPr lang="en-US" sz="2400" dirty="0" smtClean="0"/>
              <a:t>Prepares you for advanced coursework in: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IB Environmental Systems, 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IB Biology, and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IB Exercise Science</a:t>
            </a:r>
          </a:p>
          <a:p>
            <a:pPr>
              <a:buNone/>
            </a:pPr>
            <a:r>
              <a:rPr lang="en-US" sz="2400" dirty="0" smtClean="0"/>
              <a:t>Gives you lab skills that prepare you for all upper level science coursework</a:t>
            </a:r>
            <a:endParaRPr lang="en-US" sz="2400" dirty="0"/>
          </a:p>
        </p:txBody>
      </p:sp>
      <p:pic>
        <p:nvPicPr>
          <p:cNvPr id="1026" name="Picture 2" descr="http://www.libraries.wvu.edu/elizas/images/stud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663441"/>
            <a:ext cx="2077246" cy="1933575"/>
          </a:xfrm>
          <a:prstGeom prst="rect">
            <a:avLst/>
          </a:prstGeom>
          <a:noFill/>
        </p:spPr>
      </p:pic>
      <p:pic>
        <p:nvPicPr>
          <p:cNvPr id="1028" name="Picture 4" descr="http://hotmommas.files.wordpress.com/2010/07/book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663441"/>
            <a:ext cx="2162175" cy="1923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7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12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Lab Methods: (Chemistry or Physics 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365" y="1240138"/>
            <a:ext cx="8644379" cy="534354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sz="2600" b="1" dirty="0" smtClean="0"/>
              <a:t>Who should consider taking these courses?</a:t>
            </a:r>
          </a:p>
          <a:p>
            <a:pPr indent="-57150"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600" dirty="0" smtClean="0"/>
              <a:t>	- </a:t>
            </a:r>
            <a:r>
              <a:rPr lang="en-US" sz="2600" dirty="0"/>
              <a:t>Students who have already taken </a:t>
            </a:r>
            <a:r>
              <a:rPr lang="en-US" sz="2600" dirty="0" smtClean="0"/>
              <a:t>Biology </a:t>
            </a:r>
            <a:r>
              <a:rPr lang="en-US" sz="2600" u="sng" dirty="0"/>
              <a:t>AND</a:t>
            </a:r>
            <a:r>
              <a:rPr lang="en-US" sz="2600" dirty="0"/>
              <a:t> who got less than a B in Algebra 1 </a:t>
            </a:r>
            <a:r>
              <a:rPr lang="en-US" sz="2600" u="sng" dirty="0"/>
              <a:t>OR</a:t>
            </a:r>
            <a:r>
              <a:rPr lang="en-US" sz="2600" dirty="0"/>
              <a:t> will be enrolled in Algebra 1.</a:t>
            </a:r>
          </a:p>
          <a:p>
            <a:pPr indent="-57150"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600" dirty="0" smtClean="0"/>
              <a:t>- Incoming freshmen who would like more support before taking upper level chemistry or physics courses.</a:t>
            </a:r>
          </a:p>
          <a:p>
            <a:pPr indent="-57150">
              <a:buClr>
                <a:schemeClr val="accent6">
                  <a:lumMod val="50000"/>
                </a:schemeClr>
              </a:buClr>
              <a:buSzPct val="75000"/>
              <a:buNone/>
            </a:pPr>
            <a:endParaRPr lang="en-US" sz="2600" b="1" dirty="0"/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600" dirty="0"/>
              <a:t>Each course is a one semester, 0.5 credit course. However, it is recommended that they be taken together in the same year to fulfill one full credit of a laboratory based science course.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endParaRPr lang="en-US" dirty="0" smtClean="0"/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91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58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CHEMISTRY LABORATORY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88" y="1480201"/>
            <a:ext cx="8620812" cy="5007431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b="1" dirty="0" smtClean="0"/>
              <a:t>What will I learn in this course?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u="sng" dirty="0" smtClean="0"/>
              <a:t>Content: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Fundamental concepts of chemistry, such as…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	…relationship between atomic structure and periodic trends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	…chemical bonding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	…chemical and nuclear reactions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u="sng" dirty="0" smtClean="0"/>
              <a:t>Skills: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Arial" charset="0"/>
              <a:buChar char="•"/>
            </a:pPr>
            <a:r>
              <a:rPr lang="en-US" sz="2400" dirty="0" smtClean="0"/>
              <a:t>Fundamental laboratory techniques and lab safety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Arial" charset="0"/>
              <a:buChar char="•"/>
            </a:pPr>
            <a:r>
              <a:rPr lang="en-US" sz="2400" dirty="0" smtClean="0"/>
              <a:t>Increased use of metric units and conversion techniques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Arial" charset="0"/>
              <a:buChar char="•"/>
            </a:pPr>
            <a:r>
              <a:rPr lang="en-US" sz="2400" dirty="0" smtClean="0"/>
              <a:t>Use of laboratory equipment for data collection and manipulation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Arial" charset="0"/>
              <a:buChar char="•"/>
            </a:pPr>
            <a:r>
              <a:rPr lang="en-US" sz="2400" dirty="0" smtClean="0"/>
              <a:t>Scientific communication through technical writing</a:t>
            </a:r>
          </a:p>
          <a:p>
            <a:endParaRPr lang="en-US" sz="1050" dirty="0"/>
          </a:p>
        </p:txBody>
      </p:sp>
      <p:pic>
        <p:nvPicPr>
          <p:cNvPr id="4" name="Picture 2" descr="http://year9reaction.files.wordpress.com/2008/08/flame-te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902" y="1367079"/>
            <a:ext cx="2133600" cy="1310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6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04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PHYSICS LABORATORY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262" y="1387438"/>
            <a:ext cx="8686800" cy="5246547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b="1" dirty="0" smtClean="0"/>
              <a:t>What will I learn in this course?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u="sng" dirty="0" smtClean="0"/>
              <a:t>Content: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Fundamental concepts of physics, such as…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	…kinematics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/>
              <a:t>	</a:t>
            </a:r>
            <a:r>
              <a:rPr lang="en-US" sz="2400" dirty="0" smtClean="0"/>
              <a:t>…dimensional analysis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/>
              <a:t>	</a:t>
            </a:r>
            <a:r>
              <a:rPr lang="en-US" sz="2400" dirty="0" smtClean="0"/>
              <a:t>…applications of Newton’s Laws and energy transformation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u="sng" dirty="0" smtClean="0"/>
              <a:t>Skills: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 smtClean="0"/>
              <a:t>Fundamental laboratory techniques and lab safety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 smtClean="0"/>
              <a:t>Increased use of metric units and conversion techniques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 smtClean="0"/>
              <a:t>Graphical analysis and interpretation fundamentals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 smtClean="0"/>
              <a:t>Use of electronic tools for data collection and manipulation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/>
              <a:t>Scientific communication through technical </a:t>
            </a:r>
            <a:r>
              <a:rPr lang="en-US" sz="2400" dirty="0" smtClean="0"/>
              <a:t>writing</a:t>
            </a:r>
            <a:endParaRPr lang="en-US" sz="2400" dirty="0"/>
          </a:p>
        </p:txBody>
      </p:sp>
      <p:pic>
        <p:nvPicPr>
          <p:cNvPr id="2050" name="Picture 2" descr="http://www.inds.co.uk/education/education_images/Vernier_Dynamics_System_Carts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792" y="1295400"/>
            <a:ext cx="2807208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4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0276" y="1452880"/>
            <a:ext cx="6033723" cy="5405120"/>
          </a:xfrm>
        </p:spPr>
        <p:txBody>
          <a:bodyPr numCol="2"/>
          <a:lstStyle/>
          <a:p>
            <a:pPr marL="0" indent="0">
              <a:buNone/>
            </a:pPr>
            <a:r>
              <a:rPr lang="en-US" sz="2800" dirty="0" smtClean="0"/>
              <a:t>  Biodiversity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Native </a:t>
            </a:r>
            <a:r>
              <a:rPr lang="en-US" sz="2400" dirty="0" smtClean="0"/>
              <a:t>Ecology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Ethnobotany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Ecosystems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Biomes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Ecological Succession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Populations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  Water 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Water Quality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Ocean Currents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Tides</a:t>
            </a:r>
          </a:p>
          <a:p>
            <a:pPr marL="0" indent="0">
              <a:buNone/>
            </a:pPr>
            <a:r>
              <a:rPr lang="en-US" sz="2800" dirty="0" smtClean="0"/>
              <a:t>  Earth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Soil Studies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Earthquakes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Volcanoes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Plate Tectonics</a:t>
            </a:r>
          </a:p>
          <a:p>
            <a:pPr marL="0" indent="0">
              <a:buNone/>
            </a:pPr>
            <a:r>
              <a:rPr lang="en-US" sz="2800" dirty="0" smtClean="0"/>
              <a:t>  Climate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Weather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Climate </a:t>
            </a:r>
            <a:r>
              <a:rPr lang="en-US" sz="2400" dirty="0"/>
              <a:t>Change</a:t>
            </a:r>
          </a:p>
          <a:p>
            <a:pPr marL="0" indent="0">
              <a:buNone/>
            </a:pPr>
            <a:r>
              <a:rPr lang="en-US" sz="2800" dirty="0" smtClean="0"/>
              <a:t>  Energy</a:t>
            </a:r>
            <a:r>
              <a:rPr lang="en-US" sz="36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Sustainability</a:t>
            </a:r>
            <a:endParaRPr lang="en-US" sz="2400" dirty="0"/>
          </a:p>
        </p:txBody>
      </p:sp>
      <p:pic>
        <p:nvPicPr>
          <p:cNvPr id="1028" name="Picture 4" descr="http://www.boem.gov/uploadedImages/BOEM/Renewable_Energy_Program/Renewable_Energy_Guide/wav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b="14302"/>
          <a:stretch/>
        </p:blipFill>
        <p:spPr bwMode="auto">
          <a:xfrm>
            <a:off x="0" y="1942277"/>
            <a:ext cx="3110278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orestkeepersofcapecod.com/wp-content/uploads/2012/10/Tree_roots_cross_section-e13515811373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2" t="22647" r="23894" b="10222"/>
          <a:stretch/>
        </p:blipFill>
        <p:spPr bwMode="auto">
          <a:xfrm>
            <a:off x="0" y="3603437"/>
            <a:ext cx="311027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8" b="-9626"/>
          <a:stretch/>
        </p:blipFill>
        <p:spPr bwMode="auto">
          <a:xfrm>
            <a:off x="-1" y="7937"/>
            <a:ext cx="3110279" cy="217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9" descr="data:image/jpeg;base64,/9j/4AAQSkZJRgABAQAAAQABAAD/2wCEAAkGBxQQDxAPEBIUDw8PDw8PDQ8PFBQVFA8PFBQWFhQUFBQYHCggGBolHBQUITEhJSkrLi4uFx8zODMsNygtLisBCgoKDg0OFA8QGiwcHBwsLCwsLCwsLCwsLCwsLCwsLCwsLCwsLCwsLCwsLCwsLCwsLCwsLCwsLCwsLCwsLCwsLP/AABEIALEBHAMBIgACEQEDEQH/xAAcAAACAwEBAQEAAAAAAAAAAAABAgADBAUGBwj/xAA1EAACAQMBBwIEBAUFAAAAAAAAAQIDBBESBRMhMUFRYXGRgaGx8AYUweEiMkJy8QcVIzOC/8QAGQEAAwEBAQAAAAAAAAAAAAAAAAECAwQF/8QAIREBAQADAAIDAQEBAQAAAAAAAAECERIDBBMhMUEiURT/2gAMAwEAAhEDEQA/APiJCMmfnwf1KJCADkAiCAgAQyl04YXBYSXu8ZfxEDq4Y4c0+Szwz159fvCAIFLPH4v0AsYfPPDHbzkiAIQgYvGeXFY4pP2zy9QA5w+PNc0xWNOTbbbbb4tt5bflgGACQgaCBRMEwMhRCEHoIEA0Y55ceb4dksv5BoIEAR6Ap9Bk1h5XHhh55d8rHHp7Cr/JMlEKGcsvLeW3lt82+7Yv1/T0IMGDkUKHoGGTEGTHojJhFz7/AKBRWiOh0vOPcrQ6Y9By2ALQDjaC+fDh4XTwAgQ0BkscnnKTfTDa5cxRmlhYznjqTXBdsPPH5AwPQAISYDQAOAxjl4+vBEQ9AF9sgQ4HoAAbBMBogINgmB6AEwOksPnnpx4fFYBgfI2CRMDYDgfJFwTA2A6SuRsqRMD6Q6R8jZYxz9cIKQ2kOkfJbJgmCzSFRHyW1eA4LFAKiVyNklDDwyYLFAKgPktq0hkixQGUB8ltXFFjXbOMLn3xx+eRowLHDgsdFxzxzxfLsVyW3FaBgskgShh4fB8H7rK+pxabEwHAcBwGgXBMDYDgegTAcDYDgfI2XBMD6SaR8lsmA4HwHSPkbJgmCxRDpHyW1eA4LNIdJXI2q0h0lukOkfJbVaQ6S3QHQPktqtIdJdoCoFcjalRDpL1Avs7OdSpGFKMp1G/4IwTcsrrw5Y79B8l0xqIVA95sr/TipU/7rmlQfN04Leyj4k01FP0bNl1/pdJJund03hcN9DQpP1jOTXsR3hPrY+3zhQGjTz7N8cLks9Tr7X2FWtJqFxTcG8uEuDhUS6wmuD+qzxSMSpG0x39xFyZlAZUzXueCffOOK+a6DKiVwXbIqYypmvdDqiPhNzY1TGVI2qiOqBXCb5GOnS4r1XPl8SzdGyNAfcBcU/I8jJCYL5RBpODl27VEwWKIdI+RtXpDpLNIVEfJbV4DpLNIdBXI2r0k0lyiFQHyW1OkOkv0BUCuS6UqIVAvVMZUx8l0zqAygaVDg+HbD48AqkVwXTMoDKBqVMKpD4T0zaBlTNSpDqiVME9sapjqka1RHVErhPbGqR2rOk6UXFScXJLeaXjV108OifzM1OjxXqjboer6D4LslOvUWdMpLvhtHX2FtOpTl/yZnB81LPuZadHEllccLHg306eeXyFfDMv0vk09lQp0b+3dCsv4ZLEeOXTmv5ZwfRpv9Op8rvdnSo1alGf89KcoSxyeHzXh8/iew2dcSozTXLqvHUxfiiKqXlScf6o0W/7t1DJHi8VwzuP8PyeWXGX+vMRoDxoHSjbFkbc6eHLfK5saBZG3OlG2LY2pXKL5XMjbff7Dq3OrG1LI2oaRfM5cLf8Ab1H/AC51o2vgb8t4CxPyvl04iqJqlAXdnnzF7XSiNPPDw/lxCoF6pjKmVyXTPoGUDQqY6pfH9SuC6ZVTGVM1KkOqI+E9sipjKma1RHVErhNzY1SHVI2KiOqBUwTfIxKkWRo/D04m6NAaNArhF8jAqI6onQjQLFblcIvlc+NEdUDoq2LI2w+EXyuaqBZGgdKNsWRtiuUXyuZG3LI251I2pbG1Hyi+Vyo25opUsY4fE6cLPwX07F9g1CnmsYIUm/vobbK3w89PkdC3s2v6fY2Qsm+UcD3jFfJtza0Eln28s5rt23l82epjseUuf+DXS2A+xnfLjEXvL8jyEbPwXQsX2PbUfw94NtL8PrsZ32cYc9fyV4OGzn2NFPZbfQ+gUthpdDVT2RFdDK+3Gk9POvn1PY77GqnsR9j6BDZsV0Lo2UV0Mr7rWeg8HT2C+w/+wPse8VvFdg7qJn/7Mmn/AIY/KLpAVI6G4CqB2Y4KvkYVRGVE3xoFkbcuYIvlYN1ni+LY8aB0I25ZG3K4RfK50aBYrfh78OPD7/Q6MbYsjbFcM75nNVuPG3OnG2LY2w+UXzOXG3LI251Y2pbG1K0i+VyY2xbG2OvCz8F9PZ77B9I+SuLG2LY2p36Wym+hto7Eb6E3PGD/AFXmI2nguhZPsewobAfY6FD8PeDPL2MIueHOvD09nt9DVT2U30PfUdgpdDbS2RFdDHL25/GuPqZ39fP6WxW+huo7AfY93CxiuxYqcF2Mcvcv8b4+lP68fR/D3g30fw+ux6LexQru0ZX2M61nq4RzKWxIroa6ey4roWSvSuV8Z3POtJ4/HGiFlFdCxUYrsc+V55K3di5yq/8AM/jrfwoG+ijju6EdyHx0+3ad0hHeHGdwL+YH8Y7rsO88iO7OS64rrj+OF1XVd0L+ZOXvwb4fA6fG1bjq2OpG2LYWp6+M+njZ+X7cqNsWRtjrRtS6Fn4KZXyuRG2LI2p26ez2+hrpbKb6CuUhdZV56NqXQs/B6ijsRvodGhsHwZ3z4xc8WeTxsLF9jVS2Y30PcUNhJdDbS2VGPPBjl7eM/G+PqZ39eGo7Gb6G6hsFvoeyjQhHsNvoLkjDL28r+N8fTk/a85Q/D/g6FHYSXQ6Er5Lkime0DO+XyVtPB44elsqK6IvjbQj2OdO+fcpleEazv7Wk4n5HZ1wQru4rkjhyuit3IfEfbuSvymV++5xXcCuuVPFC7rryvPJVK7OW6orqlcQdV0ndCO5OdvSax8wttzuBXcGPIUL6DS64rrlOCKIbitVbvgb4rcMdSmUwllFmmnek3pjdUXelaJt3oN6Y96DeBo23eg3pj3hN4Gg5dLZ7fQ20dkN9D2NPZ0I88FyVOJpfa/48+elbft5ehsN9joUNheDryvIrkkUz2gzK+fyVtj6vjn6WlseK54NMbWnHsYJ3jfUpnc+SL3f2tphhPyOvvYR5ISV+lySONK5XkR3S7C+NXTrT2gyid42c7ft8uA2r7Y+ZD+60u4fcSVbz8inWVVK66jg5WyuPtlUrgzOt6L1Fdxj+r2WC0tOtvoxJVDO7leX6sR3PbC9EP7H01LLC+HNr6mTW319yeorT007xeWRVDPrQVMm09L9a8gyU7z0JrYtq00JjakZVUI6nZE7ORp1iyqmWc2ubM8qw5Ni3Te667iSujnSrCOoXMUdN06+St1THvCbwrQa94DeGXeE3gBq3gN4ZtZNYG07wO8MusOsDevnePuVSuGzGpvpheSac822TqRlq1fKv5K3cCaUv3A60V1QbiuR1t8kyaH1eCmd7FeTPO+7L3K/0WsY3btd2yNxX7nLneSfXHoUyrZ5sOLf2n1J+R1J3qXLiUSvn04HOdQXeFcRPVbpXLfVlTqmbWHUH0S/eA1lcVktjAm5SHMTRWSyNMTDBl9zO5tJivzgGtFLBknatLtYVMqi11YJTXQWz00cP8iSml2McptioZbbJVfJVKq+7KtLBgJofYykVyGbElNlyosK5COZGmI0VKRtZNZXkGoezW6yairUTUBrtQdRRqJqDZr9QdRSmHIth3pX/AGXuVTvn6ehznUFdQ04jHqtc7hvqVuqZXUFdQrRNLqCOqZnMVzA9NLqCuoZ9QUxBdrIpFaRYok3IaOmMgRpsujSMrmuYUIFsZAjSH3aM7k1mFGVYrdbuOqYHTJ2rmq3V8CuY7hgVsNlzS5fbIYwfoI5sSVRvqPZajQmlzeQOslyMuomQ0N/8aN+gurkzpBD6H2t1AciomA2DSkVSC2BjlTYRoXA7QrK6ToMEwMkWwp5H0elOCYN0bVBVou5PyRXGTEkNpN8bZIs3K7Cvkip465TmK5lLmByOxzLXMVzK8kQtg+QoCQUTcgKHiwRgaKdEjLNUxtCBoisCqngLZjcttpjpbEsz5M28RHIhcq5zBqZVqYHPyI16mR1TPvF14ib3sIbXuqK5lLkwNgW1kpZK5IGRoyHsv0ugZJIDkgC2Wliqv0BKRXnwTIGeMsPJHIryRARxoU8kjEvhhC6VMVO5Yu5NEpcQxDqnxFEbc004YCojIVytVMJBTY2RMjJPsxLHINRNL7P2Jp8MCefYCEPTcCDxIQmkdDRIQzqouibqXJehCGOTo8YVf0KJcwkIVkQuhyAQKWKSKSEEdIwBICBYrIQDqIgSCAIZEIBwJDPkQggQMSEGF1EaRCErn4aJaiEBcEICCMToUf5F/aQgEfp/6/UEeS9CEA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7"/>
          <a:stretch/>
        </p:blipFill>
        <p:spPr bwMode="auto">
          <a:xfrm>
            <a:off x="-1" y="5249357"/>
            <a:ext cx="3110278" cy="160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" y="78780"/>
            <a:ext cx="8981440" cy="805140"/>
          </a:xfrm>
          <a:ln w="76200">
            <a:solidFill>
              <a:srgbClr val="92D050"/>
            </a:solidFill>
            <a:prstDash val="solid"/>
          </a:ln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General Environmental Systems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88392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What do you learn</a:t>
            </a:r>
            <a:r>
              <a:rPr lang="en-US" sz="3200" b="1" dirty="0" smtClean="0">
                <a:solidFill>
                  <a:prstClr val="black"/>
                </a:solidFill>
              </a:rPr>
              <a:t>?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TP030004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Urb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A544F5-78E7-403C-A23F-51BC13EC1F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2690</TotalTime>
  <Words>1541</Words>
  <Application>Microsoft Office PowerPoint</Application>
  <PresentationFormat>On-screen Show (4:3)</PresentationFormat>
  <Paragraphs>343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</vt:lpstr>
      <vt:lpstr>Calibri</vt:lpstr>
      <vt:lpstr>Century Gothic</vt:lpstr>
      <vt:lpstr>Constantia</vt:lpstr>
      <vt:lpstr>Franklin Gothic Book</vt:lpstr>
      <vt:lpstr>Franklin Gothic Medium</vt:lpstr>
      <vt:lpstr>Georgia</vt:lpstr>
      <vt:lpstr>Trebuchet MS</vt:lpstr>
      <vt:lpstr>Wingdings</vt:lpstr>
      <vt:lpstr>Wingdings 2</vt:lpstr>
      <vt:lpstr>TP030004017</vt:lpstr>
      <vt:lpstr>Office Theme</vt:lpstr>
      <vt:lpstr>Urban</vt:lpstr>
      <vt:lpstr>Trek</vt:lpstr>
      <vt:lpstr>1_Office Theme</vt:lpstr>
      <vt:lpstr>1_Urban</vt:lpstr>
      <vt:lpstr>Flow</vt:lpstr>
      <vt:lpstr>Austin</vt:lpstr>
      <vt:lpstr>SHS Science Course Offerings * Information for current 9th-11th grade students as you register for the 2018-19 School Year </vt:lpstr>
      <vt:lpstr>PowerPoint Presentation</vt:lpstr>
      <vt:lpstr>Math Level Recommendations</vt:lpstr>
      <vt:lpstr>General Biology—Topics</vt:lpstr>
      <vt:lpstr>Tidbits</vt:lpstr>
      <vt:lpstr>Lab Methods: (Chemistry or Physics )</vt:lpstr>
      <vt:lpstr>CHEMISTRY LABORATORY METHODS</vt:lpstr>
      <vt:lpstr>PHYSICS LABORATORY METHODS</vt:lpstr>
      <vt:lpstr>General Environmental Systems</vt:lpstr>
      <vt:lpstr>PowerPoint Presentation</vt:lpstr>
      <vt:lpstr>Astronomy  (Now a Year Long Class)</vt:lpstr>
      <vt:lpstr>Astronomy</vt:lpstr>
      <vt:lpstr>General Chemistry</vt:lpstr>
      <vt:lpstr>General Chemistry</vt:lpstr>
      <vt:lpstr>General Physics</vt:lpstr>
      <vt:lpstr>General Physics</vt:lpstr>
      <vt:lpstr>IB Physics (HL)</vt:lpstr>
      <vt:lpstr>IB Physics (HL)</vt:lpstr>
      <vt:lpstr>PowerPoint Presentation</vt:lpstr>
      <vt:lpstr>PowerPoint Presentation</vt:lpstr>
      <vt:lpstr>IB Chemistry (SL/HL)</vt:lpstr>
      <vt:lpstr>IB Chemistry</vt:lpstr>
      <vt:lpstr>IB Environmental Systems and Society (SL)</vt:lpstr>
      <vt:lpstr>Tidbits</vt:lpstr>
      <vt:lpstr>IB Exercise Science</vt:lpstr>
      <vt:lpstr>IB Exercise Science</vt:lpstr>
    </vt:vector>
  </TitlesOfParts>
  <Company>Issaquah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Environmental Systems and Societies</dc:title>
  <dc:creator>nelsonj</dc:creator>
  <cp:lastModifiedBy>Grant, Lauren    SHS - Staff</cp:lastModifiedBy>
  <cp:revision>135</cp:revision>
  <cp:lastPrinted>2013-03-19T21:22:30Z</cp:lastPrinted>
  <dcterms:created xsi:type="dcterms:W3CDTF">2011-03-09T18:30:50Z</dcterms:created>
  <dcterms:modified xsi:type="dcterms:W3CDTF">2018-03-05T23:30:38Z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TC300040179990</vt:lpwstr>
  </property>
</Properties>
</file>